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 id="2147483771" r:id="rId3"/>
    <p:sldMasterId id="2147483785" r:id="rId4"/>
    <p:sldMasterId id="2147483797" r:id="rId5"/>
  </p:sldMasterIdLst>
  <p:notesMasterIdLst>
    <p:notesMasterId r:id="rId80"/>
  </p:notesMasterIdLst>
  <p:sldIdLst>
    <p:sldId id="311" r:id="rId6"/>
    <p:sldId id="310" r:id="rId7"/>
    <p:sldId id="350" r:id="rId8"/>
    <p:sldId id="351" r:id="rId9"/>
    <p:sldId id="352" r:id="rId10"/>
    <p:sldId id="365" r:id="rId11"/>
    <p:sldId id="363" r:id="rId12"/>
    <p:sldId id="375" r:id="rId13"/>
    <p:sldId id="383" r:id="rId14"/>
    <p:sldId id="473" r:id="rId15"/>
    <p:sldId id="380" r:id="rId16"/>
    <p:sldId id="386" r:id="rId17"/>
    <p:sldId id="387" r:id="rId18"/>
    <p:sldId id="388" r:id="rId19"/>
    <p:sldId id="389" r:id="rId20"/>
    <p:sldId id="390"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7" r:id="rId36"/>
    <p:sldId id="410" r:id="rId37"/>
    <p:sldId id="408" r:id="rId38"/>
    <p:sldId id="412" r:id="rId39"/>
    <p:sldId id="268" r:id="rId40"/>
    <p:sldId id="269" r:id="rId41"/>
    <p:sldId id="270" r:id="rId42"/>
    <p:sldId id="417" r:id="rId43"/>
    <p:sldId id="271" r:id="rId44"/>
    <p:sldId id="272" r:id="rId45"/>
    <p:sldId id="273" r:id="rId46"/>
    <p:sldId id="274" r:id="rId47"/>
    <p:sldId id="413" r:id="rId48"/>
    <p:sldId id="479" r:id="rId49"/>
    <p:sldId id="275" r:id="rId50"/>
    <p:sldId id="422" r:id="rId51"/>
    <p:sldId id="445" r:id="rId52"/>
    <p:sldId id="429" r:id="rId53"/>
    <p:sldId id="430" r:id="rId54"/>
    <p:sldId id="449" r:id="rId55"/>
    <p:sldId id="431" r:id="rId56"/>
    <p:sldId id="432" r:id="rId57"/>
    <p:sldId id="434" r:id="rId58"/>
    <p:sldId id="435" r:id="rId59"/>
    <p:sldId id="450" r:id="rId60"/>
    <p:sldId id="436" r:id="rId61"/>
    <p:sldId id="478" r:id="rId62"/>
    <p:sldId id="475" r:id="rId63"/>
    <p:sldId id="476" r:id="rId64"/>
    <p:sldId id="477" r:id="rId65"/>
    <p:sldId id="480" r:id="rId66"/>
    <p:sldId id="438" r:id="rId67"/>
    <p:sldId id="441" r:id="rId68"/>
    <p:sldId id="457" r:id="rId69"/>
    <p:sldId id="458" r:id="rId70"/>
    <p:sldId id="460" r:id="rId71"/>
    <p:sldId id="462" r:id="rId72"/>
    <p:sldId id="463" r:id="rId73"/>
    <p:sldId id="464" r:id="rId74"/>
    <p:sldId id="465" r:id="rId75"/>
    <p:sldId id="466" r:id="rId76"/>
    <p:sldId id="469" r:id="rId77"/>
    <p:sldId id="470" r:id="rId78"/>
    <p:sldId id="471" r:id="rId7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U7bHC0GF1oj8hfeAqwGwg==" hashData="QNRoTTRuf0h2+yNiTg13TSpUgDc="/>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6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4682CD-2C62-46BB-902E-858CD7A7AE9A}" type="datetimeFigureOut">
              <a:rPr lang="fa-IR" smtClean="0"/>
              <a:t>1425/02/24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BEBB2E-6D53-4D34-A8CF-9E95CBAA9BAE}" type="slidenum">
              <a:rPr lang="fa-IR" smtClean="0"/>
              <a:t>‹#›</a:t>
            </a:fld>
            <a:endParaRPr lang="fa-IR"/>
          </a:p>
        </p:txBody>
      </p:sp>
    </p:spTree>
    <p:extLst>
      <p:ext uri="{BB962C8B-B14F-4D97-AF65-F5344CB8AC3E}">
        <p14:creationId xmlns:p14="http://schemas.microsoft.com/office/powerpoint/2010/main" val="33522029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D029AF-094D-4988-B9C5-9DE77740C258}" type="datetimeFigureOut">
              <a:rPr lang="fa-IR" smtClean="0"/>
              <a:t>1425/02/24</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E0CD20-2DE8-4881-B25E-49F028A3388E}"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3B1356-5AE9-4908-908A-7E56DF58A576}" type="slidenum">
              <a:rPr lang="ar-SA"/>
              <a:pPr>
                <a:defRPr/>
              </a:pPr>
              <a:t>‹#›</a:t>
            </a:fld>
            <a:endParaRPr lang="en-US"/>
          </a:p>
        </p:txBody>
      </p:sp>
    </p:spTree>
    <p:extLst>
      <p:ext uri="{BB962C8B-B14F-4D97-AF65-F5344CB8AC3E}">
        <p14:creationId xmlns:p14="http://schemas.microsoft.com/office/powerpoint/2010/main" val="1414812689"/>
      </p:ext>
    </p:extLst>
  </p:cSld>
  <p:clrMapOvr>
    <a:masterClrMapping/>
  </p:clrMapOvr>
  <p:transition spd="slow">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A441136C-47F6-4A92-810F-8F08FEB384A5}" type="slidenum">
              <a:rPr lang="fa-I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78845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_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ctrTitle" sz="quarter"/>
          </p:nvPr>
        </p:nvSpPr>
        <p:spPr>
          <a:xfrm>
            <a:off x="685800" y="1143000"/>
            <a:ext cx="7772400" cy="1143000"/>
          </a:xfrm>
        </p:spPr>
        <p:txBody>
          <a:bodyPr/>
          <a:lstStyle>
            <a:lvl1pPr>
              <a:defRPr/>
            </a:lvl1pPr>
          </a:lstStyle>
          <a:p>
            <a:r>
              <a:rPr lang="en-GB"/>
              <a:t>Click to edit Master title style</a:t>
            </a:r>
          </a:p>
        </p:txBody>
      </p:sp>
      <p:sp>
        <p:nvSpPr>
          <p:cNvPr id="150532" name="Rectangle 4"/>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5" name="Rectangle 6"/>
          <p:cNvSpPr>
            <a:spLocks noGrp="1" noChangeArrowheads="1"/>
          </p:cNvSpPr>
          <p:nvPr>
            <p:ph type="ftr" sz="quarter" idx="10"/>
          </p:nvPr>
        </p:nvSpPr>
        <p:spPr/>
        <p:txBody>
          <a:bodyPr/>
          <a:lstStyle>
            <a:lvl1pPr>
              <a:defRPr/>
            </a:lvl1pPr>
          </a:lstStyle>
          <a:p>
            <a:pPr>
              <a:defRPr/>
            </a:pPr>
            <a:r>
              <a:rPr lang="en-US"/>
              <a:t>Copyright © 2007, 2003 by Mosby, Inc., an affiliate of Elsevier Inc. 	 			</a:t>
            </a:r>
          </a:p>
        </p:txBody>
      </p:sp>
    </p:spTree>
    <p:extLst>
      <p:ext uri="{BB962C8B-B14F-4D97-AF65-F5344CB8AC3E}">
        <p14:creationId xmlns:p14="http://schemas.microsoft.com/office/powerpoint/2010/main" val="2605374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A04CBF0-AEE2-4C21-8281-0478DF460F01}" type="slidenum">
              <a:rPr lang="ar-SA">
                <a:cs typeface="Arial" charset="0"/>
              </a:rPr>
              <a:pPr>
                <a:defRPr/>
              </a:pPr>
              <a:t>‹#›</a:t>
            </a:fld>
            <a:endParaRPr lang="en-US"/>
          </a:p>
        </p:txBody>
      </p:sp>
    </p:spTree>
    <p:extLst>
      <p:ext uri="{BB962C8B-B14F-4D97-AF65-F5344CB8AC3E}">
        <p14:creationId xmlns:p14="http://schemas.microsoft.com/office/powerpoint/2010/main" val="176170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07338233-7B9A-43E5-86B8-A75B67A12972}" type="slidenum">
              <a:rPr lang="ar-SA">
                <a:cs typeface="Arial" charset="0"/>
              </a:rPr>
              <a:pPr>
                <a:defRPr/>
              </a:pPr>
              <a:t>‹#›</a:t>
            </a:fld>
            <a:endParaRPr lang="en-US"/>
          </a:p>
        </p:txBody>
      </p:sp>
    </p:spTree>
    <p:extLst>
      <p:ext uri="{BB962C8B-B14F-4D97-AF65-F5344CB8AC3E}">
        <p14:creationId xmlns:p14="http://schemas.microsoft.com/office/powerpoint/2010/main" val="640271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24249D86-9F71-4FA4-9120-E33168A49D75}" type="slidenum">
              <a:rPr lang="ar-SA">
                <a:cs typeface="Arial" charset="0"/>
              </a:rPr>
              <a:pPr>
                <a:defRPr/>
              </a:pPr>
              <a:t>‹#›</a:t>
            </a:fld>
            <a:endParaRPr lang="en-US"/>
          </a:p>
        </p:txBody>
      </p:sp>
    </p:spTree>
    <p:extLst>
      <p:ext uri="{BB962C8B-B14F-4D97-AF65-F5344CB8AC3E}">
        <p14:creationId xmlns:p14="http://schemas.microsoft.com/office/powerpoint/2010/main" val="1442943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t>Slide </a:t>
            </a:r>
            <a:fld id="{B74F0D2D-8BBD-4D98-9292-56D0E188657F}" type="slidenum">
              <a:rPr lang="ar-SA">
                <a:cs typeface="Arial" charset="0"/>
              </a:rPr>
              <a:pPr>
                <a:defRPr/>
              </a:pPr>
              <a:t>‹#›</a:t>
            </a:fld>
            <a:endParaRPr lang="en-US"/>
          </a:p>
        </p:txBody>
      </p:sp>
    </p:spTree>
    <p:extLst>
      <p:ext uri="{BB962C8B-B14F-4D97-AF65-F5344CB8AC3E}">
        <p14:creationId xmlns:p14="http://schemas.microsoft.com/office/powerpoint/2010/main" val="1984838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t>Slide </a:t>
            </a:r>
            <a:fld id="{30553428-EC53-414C-9B29-411FCBF4FD1C}" type="slidenum">
              <a:rPr lang="ar-SA">
                <a:cs typeface="Arial" charset="0"/>
              </a:rPr>
              <a:pPr>
                <a:defRPr/>
              </a:pPr>
              <a:t>‹#›</a:t>
            </a:fld>
            <a:endParaRPr lang="en-US"/>
          </a:p>
        </p:txBody>
      </p:sp>
    </p:spTree>
    <p:extLst>
      <p:ext uri="{BB962C8B-B14F-4D97-AF65-F5344CB8AC3E}">
        <p14:creationId xmlns:p14="http://schemas.microsoft.com/office/powerpoint/2010/main" val="13843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3" name="Rectangle 7"/>
          <p:cNvSpPr>
            <a:spLocks noGrp="1" noChangeArrowheads="1"/>
          </p:cNvSpPr>
          <p:nvPr>
            <p:ph type="sldNum" sz="quarter" idx="11"/>
          </p:nvPr>
        </p:nvSpPr>
        <p:spPr>
          <a:ln/>
        </p:spPr>
        <p:txBody>
          <a:bodyPr/>
          <a:lstStyle>
            <a:lvl1pPr>
              <a:defRPr/>
            </a:lvl1pPr>
          </a:lstStyle>
          <a:p>
            <a:pPr>
              <a:defRPr/>
            </a:pPr>
            <a:r>
              <a:rPr lang="en-US"/>
              <a:t>Slide </a:t>
            </a:r>
            <a:fld id="{C4795BDE-EA6C-42D2-BE26-8B01BE43DB7D}" type="slidenum">
              <a:rPr lang="ar-SA">
                <a:cs typeface="Arial" charset="0"/>
              </a:rPr>
              <a:pPr>
                <a:defRPr/>
              </a:pPr>
              <a:t>‹#›</a:t>
            </a:fld>
            <a:endParaRPr lang="en-US"/>
          </a:p>
        </p:txBody>
      </p:sp>
    </p:spTree>
    <p:extLst>
      <p:ext uri="{BB962C8B-B14F-4D97-AF65-F5344CB8AC3E}">
        <p14:creationId xmlns:p14="http://schemas.microsoft.com/office/powerpoint/2010/main" val="686287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7BB289EC-D5D8-4C05-95D1-2C2DE03D9470}" type="slidenum">
              <a:rPr lang="ar-SA">
                <a:cs typeface="Arial" charset="0"/>
              </a:rPr>
              <a:pPr>
                <a:defRPr/>
              </a:pPr>
              <a:t>‹#›</a:t>
            </a:fld>
            <a:endParaRPr lang="en-US"/>
          </a:p>
        </p:txBody>
      </p:sp>
    </p:spTree>
    <p:extLst>
      <p:ext uri="{BB962C8B-B14F-4D97-AF65-F5344CB8AC3E}">
        <p14:creationId xmlns:p14="http://schemas.microsoft.com/office/powerpoint/2010/main" val="300451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D78BBEDA-4529-4E56-B50D-18E838E7D5D8}" type="slidenum">
              <a:rPr lang="ar-SA">
                <a:cs typeface="Arial" charset="0"/>
              </a:rPr>
              <a:pPr>
                <a:defRPr/>
              </a:pPr>
              <a:t>‹#›</a:t>
            </a:fld>
            <a:endParaRPr lang="en-US"/>
          </a:p>
        </p:txBody>
      </p:sp>
    </p:spTree>
    <p:extLst>
      <p:ext uri="{BB962C8B-B14F-4D97-AF65-F5344CB8AC3E}">
        <p14:creationId xmlns:p14="http://schemas.microsoft.com/office/powerpoint/2010/main" val="77411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AEFA38F-E674-49D4-BDD2-A56329163FB0}" type="slidenum">
              <a:rPr lang="ar-SA">
                <a:cs typeface="Arial" charset="0"/>
              </a:rPr>
              <a:pPr>
                <a:defRPr/>
              </a:pPr>
              <a:t>‹#›</a:t>
            </a:fld>
            <a:endParaRPr lang="en-US"/>
          </a:p>
        </p:txBody>
      </p:sp>
    </p:spTree>
    <p:extLst>
      <p:ext uri="{BB962C8B-B14F-4D97-AF65-F5344CB8AC3E}">
        <p14:creationId xmlns:p14="http://schemas.microsoft.com/office/powerpoint/2010/main" val="357325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E054EDD-645F-4142-AA86-5460342C2CE3}" type="slidenum">
              <a:rPr lang="ar-SA">
                <a:cs typeface="Arial" charset="0"/>
              </a:rPr>
              <a:pPr>
                <a:defRPr/>
              </a:pPr>
              <a:t>‹#›</a:t>
            </a:fld>
            <a:endParaRPr lang="en-US"/>
          </a:p>
        </p:txBody>
      </p:sp>
    </p:spTree>
    <p:extLst>
      <p:ext uri="{BB962C8B-B14F-4D97-AF65-F5344CB8AC3E}">
        <p14:creationId xmlns:p14="http://schemas.microsoft.com/office/powerpoint/2010/main" val="7284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8756B723-F6AB-4B3A-BB37-5FF509A16AB0}" type="slidenum">
              <a:rPr lang="ar-SA">
                <a:cs typeface="Arial" charset="0"/>
              </a:rPr>
              <a:pPr>
                <a:defRPr/>
              </a:pPr>
              <a:t>‹#›</a:t>
            </a:fld>
            <a:endParaRPr lang="en-US"/>
          </a:p>
        </p:txBody>
      </p:sp>
    </p:spTree>
    <p:extLst>
      <p:ext uri="{BB962C8B-B14F-4D97-AF65-F5344CB8AC3E}">
        <p14:creationId xmlns:p14="http://schemas.microsoft.com/office/powerpoint/2010/main" val="27051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5870D715-FD65-4126-8717-F4120C50211A}" type="slidenum">
              <a:rPr lang="ar-SA">
                <a:cs typeface="Arial" charset="0"/>
              </a:rPr>
              <a:pPr>
                <a:defRPr/>
              </a:pPr>
              <a:t>‹#›</a:t>
            </a:fld>
            <a:endParaRPr lang="en-US"/>
          </a:p>
        </p:txBody>
      </p:sp>
    </p:spTree>
    <p:extLst>
      <p:ext uri="{BB962C8B-B14F-4D97-AF65-F5344CB8AC3E}">
        <p14:creationId xmlns:p14="http://schemas.microsoft.com/office/powerpoint/2010/main" val="619347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991BA2-DEB0-4A15-B0EC-BC33B72CEF24}"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5510814"/>
      </p:ext>
    </p:extLst>
  </p:cSld>
  <p:clrMapOvr>
    <a:masterClrMapping/>
  </p:clrMapOvr>
  <p:transition spd="slow">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818FE0-6523-43BE-AC38-3AEA0702F087}"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0937520"/>
      </p:ext>
    </p:extLst>
  </p:cSld>
  <p:clrMapOvr>
    <a:masterClrMapping/>
  </p:clrMapOvr>
  <p:transition spd="slow">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C7B7F-0008-4350-A16C-82E7607F1C4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7977805"/>
      </p:ext>
    </p:extLst>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B4717-D992-4201-B6E9-CAE30927B5B5}"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7488411"/>
      </p:ext>
    </p:extLst>
  </p:cSld>
  <p:clrMapOvr>
    <a:masterClrMapping/>
  </p:clrMapOvr>
  <p:transition spd="slow">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FA9CB0-5A95-41DF-A5AD-E25CB1F0773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2902321"/>
      </p:ext>
    </p:extLst>
  </p:cSld>
  <p:clrMapOvr>
    <a:masterClrMapping/>
  </p:clrMapOvr>
  <p:transition spd="slow">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B2914-82CF-426D-8655-F3C68E4F2A50}"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3944564"/>
      </p:ext>
    </p:extLst>
  </p:cSld>
  <p:clrMapOvr>
    <a:masterClrMapping/>
  </p:clrMapOvr>
  <p:transition spd="slow">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0A22D9-C94C-4BE8-9AF0-41A5CA46385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5823493"/>
      </p:ext>
    </p:extLst>
  </p:cSld>
  <p:clrMapOvr>
    <a:masterClrMapping/>
  </p:clrMapOvr>
  <p:transition spd="slow">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D5D774-2400-4925-B7F3-F6980C295D83}"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2275959"/>
      </p:ext>
    </p:extLst>
  </p:cSld>
  <p:clrMapOvr>
    <a:masterClrMapping/>
  </p:clrMapOvr>
  <p:transition spd="slow">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67247B-901D-451A-A4A8-31C8E7772939}"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8110620"/>
      </p:ext>
    </p:extLst>
  </p:cSld>
  <p:clrMapOvr>
    <a:masterClrMapping/>
  </p:clrMapOvr>
  <p:transition spd="slow">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F35430-775E-406A-8621-E7F319420D82}"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614949"/>
      </p:ext>
    </p:extLst>
  </p:cSld>
  <p:clrMapOvr>
    <a:masterClrMapping/>
  </p:clrMapOvr>
  <p:transition spd="slow">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DF7E92-C871-433A-84F4-C9DB75CBAE31}"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1527111"/>
      </p:ext>
    </p:extLst>
  </p:cSld>
  <p:clrMapOvr>
    <a:masterClrMapping/>
  </p:clrMapOvr>
  <p:transition spd="slow">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3B1356-5AE9-4908-908A-7E56DF58A576}" type="slidenum">
              <a:rPr lang="ar-SA">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838725"/>
      </p:ext>
    </p:extLst>
  </p:cSld>
  <p:clrMapOvr>
    <a:masterClrMapping/>
  </p:clrMapOvr>
  <p:transition spd="slow">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54489-DDBA-42DB-B1DF-456D0D35416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843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190340-4A32-423A-A798-B8CED327721D}"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2660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126274-C1EC-4D3E-B469-71EC2BAAE93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3038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B775CE-B311-4DF2-8E84-8756CA11E4C7}"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56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1FC2F0-C6F1-4382-96E4-607387FED7C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643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C9CB45-A33A-4FCA-BEA3-BA2C9B94880B}"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9810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F15CF4-733F-4415-8B58-9BF12F4E3D70}"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19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6295AB-3072-4D21-88A5-8FBC110C1182}"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6313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74853E-879F-4910-97EB-A38CBA84779F}"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0442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DC6085-4AE5-46A4-A9C7-C3EA45739653}"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4954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2A650-0D02-4AFE-B32F-05D7D420CA38}" type="slidenum">
              <a:rPr lang="ar-SA">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300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832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397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26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795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738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242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679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981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322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03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4/14/2004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99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D029AF-094D-4988-B9C5-9DE77740C258}" type="datetimeFigureOut">
              <a:rPr lang="fa-IR" smtClean="0"/>
              <a:t>1425/02/24</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D029AF-094D-4988-B9C5-9DE77740C258}" type="datetimeFigureOut">
              <a:rPr lang="fa-IR" smtClean="0"/>
              <a:t>1425/02/24</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D029AF-094D-4988-B9C5-9DE77740C258}" type="datetimeFigureOut">
              <a:rPr lang="fa-IR" smtClean="0"/>
              <a:t>1425/02/24</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E0CD20-2DE8-4881-B25E-49F028A3388E}" type="slidenum">
              <a:rPr lang="fa-IR" smtClean="0"/>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D029AF-094D-4988-B9C5-9DE77740C258}" type="datetimeFigureOut">
              <a:rPr lang="fa-IR" smtClean="0"/>
              <a:t>1425/02/24</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E0CD20-2DE8-4881-B25E-49F028A3388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70" r:id="rId12"/>
    <p:sldLayoutId id="2147483784" r:id="rId13"/>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074" name="Picture 9" descr="Background_templat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4925"/>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49508" name="Rectangle 4"/>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9510" name="Rectangle 6"/>
          <p:cNvSpPr>
            <a:spLocks noGrp="1" noChangeArrowheads="1"/>
          </p:cNvSpPr>
          <p:nvPr>
            <p:ph type="ftr" sz="quarter" idx="3"/>
          </p:nvPr>
        </p:nvSpPr>
        <p:spPr bwMode="auto">
          <a:xfrm>
            <a:off x="1909763" y="6477000"/>
            <a:ext cx="55467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latin typeface="+mn-lt"/>
              </a:defRPr>
            </a:lvl1pPr>
          </a:lstStyle>
          <a:p>
            <a:pPr rtl="0" fontAlgn="base">
              <a:spcBef>
                <a:spcPct val="0"/>
              </a:spcBef>
              <a:spcAft>
                <a:spcPct val="0"/>
              </a:spcAft>
              <a:defRPr/>
            </a:pPr>
            <a:r>
              <a:rPr lang="en-US"/>
              <a:t>Copyright © 2007, 2003 by Mosby, Inc., an affiliate of Elsevier Inc. 	 			</a:t>
            </a:r>
          </a:p>
        </p:txBody>
      </p:sp>
      <p:sp>
        <p:nvSpPr>
          <p:cNvPr id="149511" name="Rectangle 7"/>
          <p:cNvSpPr>
            <a:spLocks noGrp="1" noChangeArrowheads="1"/>
          </p:cNvSpPr>
          <p:nvPr>
            <p:ph type="sldNum" sz="quarter" idx="4"/>
          </p:nvPr>
        </p:nvSpPr>
        <p:spPr bwMode="auto">
          <a:xfrm>
            <a:off x="6110288"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defRPr>
            </a:lvl1pPr>
          </a:lstStyle>
          <a:p>
            <a:pPr rtl="0" fontAlgn="base">
              <a:spcBef>
                <a:spcPct val="0"/>
              </a:spcBef>
              <a:spcAft>
                <a:spcPct val="0"/>
              </a:spcAft>
              <a:defRPr/>
            </a:pPr>
            <a:r>
              <a:rPr lang="en-US"/>
              <a:t>Slide </a:t>
            </a:r>
            <a:fld id="{9D95AABB-8132-45D4-A00B-E4C3F5A450AA}" type="slidenum">
              <a:rPr lang="ar-SA">
                <a:cs typeface="Arial" charset="0"/>
              </a:rPr>
              <a:pPr rtl="0" fontAlgn="base">
                <a:spcBef>
                  <a:spcPct val="0"/>
                </a:spcBef>
                <a:spcAft>
                  <a:spcPct val="0"/>
                </a:spcAft>
                <a:defRPr/>
              </a:pPr>
              <a:t>‹#›</a:t>
            </a:fld>
            <a:endParaRPr lang="en-US"/>
          </a:p>
        </p:txBody>
      </p:sp>
    </p:spTree>
    <p:extLst>
      <p:ext uri="{BB962C8B-B14F-4D97-AF65-F5344CB8AC3E}">
        <p14:creationId xmlns:p14="http://schemas.microsoft.com/office/powerpoint/2010/main" val="262981975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solidFill>
                  <a:schemeClr val="tx1"/>
                </a:solidFill>
                <a:effectLst>
                  <a:outerShdw blurRad="38100" dist="38100" dir="2700000" algn="tl">
                    <a:srgbClr val="000000"/>
                  </a:outerShdw>
                </a:effectLst>
                <a:latin typeface="Arial" charset="0"/>
                <a:cs typeface="+mn-cs"/>
              </a:defRPr>
            </a:lvl1pPr>
          </a:lstStyle>
          <a:p>
            <a:pPr rtl="0" fontAlgn="base">
              <a:spcBef>
                <a:spcPct val="0"/>
              </a:spcBef>
              <a:spcAft>
                <a:spcPct val="0"/>
              </a:spcAft>
              <a:defRPr/>
            </a:pPr>
            <a:endParaRPr lang="en-US">
              <a:solidFill>
                <a:srgbClr val="FFFFFF"/>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chemeClr val="tx1"/>
                </a:solidFill>
                <a:effectLst>
                  <a:outerShdw blurRad="38100" dist="38100" dir="2700000" algn="tl">
                    <a:srgbClr val="000000"/>
                  </a:outerShdw>
                </a:effectLst>
                <a:latin typeface="Arial" charset="0"/>
                <a:cs typeface="+mn-cs"/>
              </a:defRPr>
            </a:lvl1pPr>
          </a:lstStyle>
          <a:p>
            <a:pPr algn="ctr" rtl="0" fontAlgn="base">
              <a:spcBef>
                <a:spcPct val="0"/>
              </a:spcBef>
              <a:spcAft>
                <a:spcPct val="0"/>
              </a:spcAft>
              <a:defRPr/>
            </a:pPr>
            <a:endParaRPr lang="en-US">
              <a:solidFill>
                <a:srgbClr val="FFFFFF"/>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1"/>
                </a:solidFill>
                <a:effectLst>
                  <a:outerShdw blurRad="38100" dist="38100" dir="2700000" algn="tl">
                    <a:srgbClr val="000000"/>
                  </a:outerShdw>
                </a:effectLst>
                <a:latin typeface="Arial" charset="0"/>
                <a:cs typeface="+mn-cs"/>
              </a:defRPr>
            </a:lvl1pPr>
          </a:lstStyle>
          <a:p>
            <a:pPr rtl="0" fontAlgn="base">
              <a:spcBef>
                <a:spcPct val="0"/>
              </a:spcBef>
              <a:spcAft>
                <a:spcPct val="0"/>
              </a:spcAft>
              <a:defRPr/>
            </a:pPr>
            <a:fld id="{BA6907B5-53B3-465B-B3D4-542A9C0A611A}" type="slidenum">
              <a:rPr lang="ar-SA">
                <a:solidFill>
                  <a:srgbClr val="FFFFFF"/>
                </a:solidFill>
              </a:rPr>
              <a:pPr rtl="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501443664"/>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diamond/>
  </p:transition>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aseline="0"/>
            </a:lvl1pPr>
          </a:lstStyle>
          <a:p>
            <a:pPr fontAlgn="base">
              <a:spcBef>
                <a:spcPct val="0"/>
              </a:spcBef>
              <a:spcAft>
                <a:spcPct val="0"/>
              </a:spcAft>
            </a:pPr>
            <a:fld id="{899370E4-08C4-48B7-A783-736A1F4D4FA3}" type="slidenum">
              <a:rPr lang="ar-SA"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1739684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79636C8-ADB7-421A-93AD-338D9726C618}" type="datetimeFigureOut">
              <a:rPr lang="en-US" smtClean="0">
                <a:solidFill>
                  <a:prstClr val="black">
                    <a:tint val="75000"/>
                  </a:prstClr>
                </a:solidFill>
              </a:rPr>
              <a:pPr rtl="0"/>
              <a:t>4/14/2004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858121E-9D14-4301-A483-988654260B6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9289341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jpeg"/><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jpe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4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US"/>
              <a:t>Copyright © 2007, 2003 by Mosby, Inc., an affiliate of Elsevier Inc. 	 			</a:t>
            </a:r>
          </a:p>
        </p:txBody>
      </p:sp>
      <p:sp>
        <p:nvSpPr>
          <p:cNvPr id="4" name="Slide Number Placeholder 2"/>
          <p:cNvSpPr>
            <a:spLocks noGrp="1"/>
          </p:cNvSpPr>
          <p:nvPr>
            <p:ph type="sldNum" sz="quarter" idx="11"/>
          </p:nvPr>
        </p:nvSpPr>
        <p:spPr/>
        <p:txBody>
          <a:bodyPr/>
          <a:lstStyle/>
          <a:p>
            <a:pPr>
              <a:defRPr/>
            </a:pPr>
            <a:r>
              <a:rPr lang="en-US"/>
              <a:t>Slide </a:t>
            </a:r>
            <a:fld id="{0A7F8D3B-DB7D-4B54-AA4C-85924D2F88E0}" type="slidenum">
              <a:rPr lang="ar-SA">
                <a:cs typeface="Arial" charset="0"/>
              </a:rPr>
              <a:pPr>
                <a:defRPr/>
              </a:pPr>
              <a:t>1</a:t>
            </a:fld>
            <a:endParaRPr lang="en-US"/>
          </a:p>
        </p:txBody>
      </p:sp>
      <p:pic>
        <p:nvPicPr>
          <p:cNvPr id="5124" name="Picture 4" descr="8an2j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79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pPr>
              <a:defRPr/>
            </a:pPr>
            <a:fld id="{BE95206C-B009-4772-8B44-52A073BA4AA0}" type="slidenum">
              <a:rPr lang="ar-SA">
                <a:solidFill>
                  <a:prstClr val="black"/>
                </a:solidFill>
              </a:rPr>
              <a:pPr>
                <a:defRPr/>
              </a:pPr>
              <a:t>10</a:t>
            </a:fld>
            <a:endParaRPr lang="en-US">
              <a:solidFill>
                <a:prstClr val="black"/>
              </a:solidFill>
            </a:endParaRPr>
          </a:p>
        </p:txBody>
      </p:sp>
      <p:graphicFrame>
        <p:nvGraphicFramePr>
          <p:cNvPr id="206156" name="Group 332"/>
          <p:cNvGraphicFramePr>
            <a:graphicFrameLocks noGrp="1"/>
          </p:cNvGraphicFramePr>
          <p:nvPr>
            <p:ph idx="1"/>
            <p:extLst>
              <p:ext uri="{D42A27DB-BD31-4B8C-83A1-F6EECF244321}">
                <p14:modId xmlns:p14="http://schemas.microsoft.com/office/powerpoint/2010/main" val="4173123562"/>
              </p:ext>
            </p:extLst>
          </p:nvPr>
        </p:nvGraphicFramePr>
        <p:xfrm>
          <a:off x="827088" y="80348"/>
          <a:ext cx="7416800" cy="6156940"/>
        </p:xfrm>
        <a:graphic>
          <a:graphicData uri="http://schemas.openxmlformats.org/drawingml/2006/table">
            <a:tbl>
              <a:tblPr/>
              <a:tblGrid>
                <a:gridCol w="1427162"/>
                <a:gridCol w="1289050"/>
                <a:gridCol w="992188"/>
                <a:gridCol w="182562"/>
                <a:gridCol w="1277938"/>
                <a:gridCol w="1012825"/>
                <a:gridCol w="1235075"/>
              </a:tblGrid>
              <a:tr h="8708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ارزشیابی و قضاوت</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ترکیب</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a:noFill/>
                    </a:lnL>
                    <a:lnR>
                      <a:noFill/>
                    </a:lnR>
                    <a:lnT cap="flat">
                      <a:noFill/>
                    </a:lnT>
                    <a:lnB>
                      <a:noFill/>
                    </a:lnB>
                    <a:lnTlToBr>
                      <a:noFill/>
                    </a:lnTlToBr>
                    <a:lnBlToTr>
                      <a:noFill/>
                    </a:lnBlToTr>
                    <a:noFill/>
                  </a:tcPr>
                </a:tc>
                <a:tc rowSpan="2"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a:noFill/>
                    </a:lnL>
                    <a:lnR>
                      <a:noFill/>
                    </a:lnR>
                    <a:lnT cap="flat">
                      <a:noFill/>
                    </a:lnT>
                    <a:lnB>
                      <a:noFill/>
                    </a:lnB>
                    <a:lnTlToBr>
                      <a:noFill/>
                    </a:lnTlToBr>
                    <a:lnBlToTr>
                      <a:noFill/>
                    </a:lnBlToTr>
                    <a:noFill/>
                  </a:tcPr>
                </a:tc>
                <a:tc rowSpan="2" hMerge="1">
                  <a:txBody>
                    <a:bodyPr/>
                    <a:lstStyle/>
                    <a:p>
                      <a:endParaRPr lang="en-US"/>
                    </a:p>
                  </a:txBody>
                  <a:tcPr/>
                </a:tc>
                <a:tc rowSpan="5"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فهمیدن</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lang="en-US"/>
                    </a:p>
                  </a:txBody>
                  <a:tcPr/>
                </a:tc>
              </a:tr>
              <a:tr h="6287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ترکیب</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12303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تجزیه و تحلیل</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تجزیه و تحلیل</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تجزیه و</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تحلیل  </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156746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به کار</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بستن</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به کار بستن</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به کار بستن</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به کار بستن</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8993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فهمیدن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فهمیدن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فهمیدن</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فهمیدن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4775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دانش</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marT="45715" marB="45715"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17"/>
          <p:cNvGrpSpPr>
            <a:grpSpLocks/>
          </p:cNvGrpSpPr>
          <p:nvPr/>
        </p:nvGrpSpPr>
        <p:grpSpPr bwMode="auto">
          <a:xfrm>
            <a:off x="611188" y="0"/>
            <a:ext cx="7777162" cy="6092825"/>
            <a:chOff x="385" y="0"/>
            <a:chExt cx="4899" cy="3838"/>
          </a:xfrm>
        </p:grpSpPr>
        <p:sp>
          <p:nvSpPr>
            <p:cNvPr id="206137" name="Line 313"/>
            <p:cNvSpPr>
              <a:spLocks noChangeShapeType="1"/>
            </p:cNvSpPr>
            <p:nvPr/>
          </p:nvSpPr>
          <p:spPr bwMode="auto">
            <a:xfrm flipV="1">
              <a:off x="385" y="0"/>
              <a:ext cx="7" cy="3838"/>
            </a:xfrm>
            <a:prstGeom prst="line">
              <a:avLst/>
            </a:prstGeom>
            <a:noFill/>
            <a:ln w="76200">
              <a:solidFill>
                <a:srgbClr val="FF99FF"/>
              </a:solidFill>
              <a:round/>
              <a:headEnd/>
              <a:tailEnd type="triangle" w="med" len="med"/>
            </a:ln>
            <a:effectLst/>
          </p:spPr>
          <p:txBody>
            <a:bodyPr/>
            <a:lstStyle/>
            <a:p>
              <a:pPr>
                <a:defRPr/>
              </a:pPr>
              <a:endParaRPr lang="en-US">
                <a:solidFill>
                  <a:prstClr val="black"/>
                </a:solidFill>
              </a:endParaRPr>
            </a:p>
          </p:txBody>
        </p:sp>
        <p:sp>
          <p:nvSpPr>
            <p:cNvPr id="206138" name="Line 314"/>
            <p:cNvSpPr>
              <a:spLocks noChangeShapeType="1"/>
            </p:cNvSpPr>
            <p:nvPr/>
          </p:nvSpPr>
          <p:spPr bwMode="auto">
            <a:xfrm flipH="1" flipV="1">
              <a:off x="1655" y="13"/>
              <a:ext cx="3629" cy="3612"/>
            </a:xfrm>
            <a:prstGeom prst="line">
              <a:avLst/>
            </a:prstGeom>
            <a:noFill/>
            <a:ln w="76200">
              <a:solidFill>
                <a:srgbClr val="FF99FF"/>
              </a:solidFill>
              <a:round/>
              <a:headEnd/>
              <a:tailEnd type="triangle" w="med" len="med"/>
            </a:ln>
            <a:effectLst/>
          </p:spPr>
          <p:txBody>
            <a:bodyPr/>
            <a:lstStyle/>
            <a:p>
              <a:pPr>
                <a:defRPr/>
              </a:pPr>
              <a:endParaRPr lang="en-US">
                <a:solidFill>
                  <a:prstClr val="black"/>
                </a:solidFill>
              </a:endParaRPr>
            </a:p>
          </p:txBody>
        </p:sp>
      </p:grpSp>
      <p:sp>
        <p:nvSpPr>
          <p:cNvPr id="206139" name="Text Box 315"/>
          <p:cNvSpPr txBox="1">
            <a:spLocks noChangeArrowheads="1"/>
          </p:cNvSpPr>
          <p:nvPr/>
        </p:nvSpPr>
        <p:spPr bwMode="auto">
          <a:xfrm>
            <a:off x="971550" y="6237288"/>
            <a:ext cx="7272338" cy="369332"/>
          </a:xfrm>
          <a:prstGeom prst="rect">
            <a:avLst/>
          </a:prstGeom>
          <a:noFill/>
          <a:ln w="76200" algn="ctr">
            <a:noFill/>
            <a:miter lim="800000"/>
            <a:headEnd/>
            <a:tailEnd/>
          </a:ln>
          <a:effectLst/>
        </p:spPr>
        <p:txBody>
          <a:bodyPr>
            <a:spAutoFit/>
          </a:bodyPr>
          <a:lstStyle/>
          <a:p>
            <a:pPr>
              <a:spcBef>
                <a:spcPct val="50000"/>
              </a:spcBef>
              <a:defRPr/>
            </a:pPr>
            <a:r>
              <a:rPr lang="fa-IR" b="1" dirty="0">
                <a:solidFill>
                  <a:srgbClr val="FF0000"/>
                </a:solidFill>
              </a:rPr>
              <a:t>نمودار سطوح مختلف هدفهای آموزشی در حیطه شناختی</a:t>
            </a:r>
            <a:endParaRPr lang="en-US"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833" y="-7938"/>
            <a:ext cx="5724525"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3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615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1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06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2CFF80-9D0B-42F0-87B6-1D8212694FC0}" type="slidenum">
              <a:rPr lang="ar-SA"/>
              <a:pPr>
                <a:defRPr/>
              </a:pPr>
              <a:t>11</a:t>
            </a:fld>
            <a:endParaRPr lang="en-US"/>
          </a:p>
        </p:txBody>
      </p:sp>
      <p:sp>
        <p:nvSpPr>
          <p:cNvPr id="204802" name="Rectangle 2"/>
          <p:cNvSpPr>
            <a:spLocks noGrp="1" noChangeArrowheads="1"/>
          </p:cNvSpPr>
          <p:nvPr>
            <p:ph type="title"/>
          </p:nvPr>
        </p:nvSpPr>
        <p:spPr>
          <a:xfrm>
            <a:off x="457200" y="274638"/>
            <a:ext cx="8229600" cy="850106"/>
          </a:xfrm>
        </p:spPr>
        <p:txBody>
          <a:bodyPr/>
          <a:lstStyle/>
          <a:p>
            <a:pPr algn="r" rtl="0" eaLnBrk="1" hangingPunct="1">
              <a:defRPr/>
            </a:pPr>
            <a:r>
              <a:rPr lang="fa-IR" dirty="0" smtClean="0">
                <a:solidFill>
                  <a:schemeClr val="tx1"/>
                </a:solidFill>
                <a:cs typeface="B Nazanin" pitchFamily="2" charset="-78"/>
              </a:rPr>
              <a:t>سطوح یادگیری در حیطه شناختی </a:t>
            </a:r>
            <a:endParaRPr lang="en-US" dirty="0" smtClean="0">
              <a:solidFill>
                <a:schemeClr val="tx1"/>
              </a:solidFill>
              <a:cs typeface="B Nazanin" pitchFamily="2" charset="-78"/>
            </a:endParaRPr>
          </a:p>
        </p:txBody>
      </p:sp>
      <p:sp>
        <p:nvSpPr>
          <p:cNvPr id="204803" name="Rectangle 3"/>
          <p:cNvSpPr>
            <a:spLocks noGrp="1" noChangeArrowheads="1"/>
          </p:cNvSpPr>
          <p:nvPr>
            <p:ph type="body" idx="1"/>
          </p:nvPr>
        </p:nvSpPr>
        <p:spPr>
          <a:xfrm>
            <a:off x="467544" y="1484784"/>
            <a:ext cx="8229600" cy="4537075"/>
          </a:xfrm>
        </p:spPr>
        <p:txBody>
          <a:bodyPr>
            <a:normAutofit fontScale="92500"/>
          </a:bodyPr>
          <a:lstStyle/>
          <a:p>
            <a:pPr algn="justLow" rtl="1" eaLnBrk="1" hangingPunct="1">
              <a:buFont typeface="Wingdings" pitchFamily="2" charset="2"/>
              <a:buNone/>
              <a:defRPr/>
            </a:pPr>
            <a:r>
              <a:rPr lang="fa-IR" sz="3600" b="1" dirty="0" smtClean="0">
                <a:cs typeface="B Nazanin" pitchFamily="2" charset="-78"/>
              </a:rPr>
              <a:t>هدفهای شناختی با آنچه دانشجو </a:t>
            </a:r>
            <a:r>
              <a:rPr lang="fa-IR" sz="3600" b="1" u="sng" dirty="0" smtClean="0">
                <a:solidFill>
                  <a:srgbClr val="FF0000"/>
                </a:solidFill>
                <a:cs typeface="B Nazanin" pitchFamily="2" charset="-78"/>
              </a:rPr>
              <a:t>باید بداند و بفهمد </a:t>
            </a:r>
            <a:r>
              <a:rPr lang="fa-IR" sz="3600" b="1" dirty="0" smtClean="0">
                <a:cs typeface="B Nazanin" pitchFamily="2" charset="-78"/>
              </a:rPr>
              <a:t>سر وکار دارد . در این حیطه ، </a:t>
            </a:r>
            <a:r>
              <a:rPr lang="fa-IR" sz="3600" b="1" dirty="0" smtClean="0">
                <a:cs typeface="B Nazanin" pitchFamily="2" charset="-78"/>
              </a:rPr>
              <a:t>هدف ها </a:t>
            </a:r>
            <a:r>
              <a:rPr lang="fa-IR" sz="3600" b="1" dirty="0" smtClean="0">
                <a:cs typeface="B Nazanin" pitchFamily="2" charset="-78"/>
              </a:rPr>
              <a:t>از ساده ترین سطوح شناخت به پیچیده ترین و از امور ذاتی محسوس به امور معنوی و غیرمحسوس تنظیم شده است . این هدفها شامل 6  سطح به زیر است :</a:t>
            </a:r>
          </a:p>
          <a:p>
            <a:pPr algn="justLow" rtl="1" eaLnBrk="1" hangingPunct="1">
              <a:buFont typeface="Wingdings" pitchFamily="2" charset="2"/>
              <a:buNone/>
              <a:defRPr/>
            </a:pPr>
            <a:r>
              <a:rPr lang="fa-IR" sz="3600" b="1" dirty="0" smtClean="0">
                <a:cs typeface="B Nazanin" pitchFamily="2" charset="-78"/>
              </a:rPr>
              <a:t>1- دانش 2- فهمیدن 3- به کاربستن 4- تجزیه وتحلیل</a:t>
            </a:r>
          </a:p>
          <a:p>
            <a:pPr algn="justLow" rtl="1" eaLnBrk="1" hangingPunct="1">
              <a:buFont typeface="Wingdings" pitchFamily="2" charset="2"/>
              <a:buNone/>
              <a:defRPr/>
            </a:pPr>
            <a:r>
              <a:rPr lang="fa-IR" sz="3600" b="1" dirty="0" smtClean="0">
                <a:cs typeface="B Nazanin" pitchFamily="2" charset="-78"/>
              </a:rPr>
              <a:t> 5- ترکیب 6- ارزشیابی و قضاوت .</a:t>
            </a:r>
          </a:p>
        </p:txBody>
      </p:sp>
    </p:spTree>
    <p:extLst>
      <p:ext uri="{BB962C8B-B14F-4D97-AF65-F5344CB8AC3E}">
        <p14:creationId xmlns:p14="http://schemas.microsoft.com/office/powerpoint/2010/main" val="214181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wheel(4)">
                                      <p:cBhvr>
                                        <p:cTn id="7" dur="1000"/>
                                        <p:tgtEl>
                                          <p:spTgt spid="204802"/>
                                        </p:tgtEl>
                                      </p:cBhvr>
                                    </p:animEffect>
                                  </p:childTnLst>
                                </p:cTn>
                              </p:par>
                            </p:childTnLst>
                          </p:cTn>
                        </p:par>
                        <p:par>
                          <p:cTn id="8" fill="hold" nodeType="afterGroup">
                            <p:stCondLst>
                              <p:cond delay="1000"/>
                            </p:stCondLst>
                            <p:childTnLst>
                              <p:par>
                                <p:cTn id="9" presetID="29" presetClass="entr" presetSubtype="0" fill="hold" nodeType="afterEffect">
                                  <p:stCondLst>
                                    <p:cond delay="0"/>
                                  </p:stCondLst>
                                  <p:childTnLst>
                                    <p:set>
                                      <p:cBhvr>
                                        <p:cTn id="10" dur="1" fill="hold">
                                          <p:stCondLst>
                                            <p:cond delay="0"/>
                                          </p:stCondLst>
                                        </p:cTn>
                                        <p:tgtEl>
                                          <p:spTgt spid="204803">
                                            <p:txEl>
                                              <p:pRg st="0" end="0"/>
                                            </p:txEl>
                                          </p:spTgt>
                                        </p:tgtEl>
                                        <p:attrNameLst>
                                          <p:attrName>style.visibility</p:attrName>
                                        </p:attrNameLst>
                                      </p:cBhvr>
                                      <p:to>
                                        <p:strVal val="visible"/>
                                      </p:to>
                                    </p:set>
                                    <p:anim calcmode="lin" valueType="num">
                                      <p:cBhvr>
                                        <p:cTn id="11" dur="1000" fill="hold"/>
                                        <p:tgtEl>
                                          <p:spTgt spid="20480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048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4803">
                                            <p:txEl>
                                              <p:pRg st="0" end="0"/>
                                            </p:txEl>
                                          </p:spTgt>
                                        </p:tgtEl>
                                      </p:cBhvr>
                                    </p:animEffect>
                                  </p:childTnLst>
                                </p:cTn>
                              </p:par>
                            </p:childTnLst>
                          </p:cTn>
                        </p:par>
                        <p:par>
                          <p:cTn id="14" fill="hold" nodeType="afterGroup">
                            <p:stCondLst>
                              <p:cond delay="2000"/>
                            </p:stCondLst>
                            <p:childTnLst>
                              <p:par>
                                <p:cTn id="15" presetID="29" presetClass="entr" presetSubtype="0" fill="hold" nodeType="afterEffect">
                                  <p:stCondLst>
                                    <p:cond delay="0"/>
                                  </p:stCondLst>
                                  <p:childTnLst>
                                    <p:set>
                                      <p:cBhvr>
                                        <p:cTn id="16" dur="1" fill="hold">
                                          <p:stCondLst>
                                            <p:cond delay="0"/>
                                          </p:stCondLst>
                                        </p:cTn>
                                        <p:tgtEl>
                                          <p:spTgt spid="204803">
                                            <p:txEl>
                                              <p:pRg st="1" end="1"/>
                                            </p:txEl>
                                          </p:spTgt>
                                        </p:tgtEl>
                                        <p:attrNameLst>
                                          <p:attrName>style.visibility</p:attrName>
                                        </p:attrNameLst>
                                      </p:cBhvr>
                                      <p:to>
                                        <p:strVal val="visible"/>
                                      </p:to>
                                    </p:set>
                                    <p:anim calcmode="lin" valueType="num">
                                      <p:cBhvr>
                                        <p:cTn id="17" dur="1000" fill="hold"/>
                                        <p:tgtEl>
                                          <p:spTgt spid="20480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2048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4803">
                                            <p:txEl>
                                              <p:pRg st="1" end="1"/>
                                            </p:txEl>
                                          </p:spTgt>
                                        </p:tgtEl>
                                      </p:cBhvr>
                                    </p:animEffect>
                                  </p:childTnLst>
                                </p:cTn>
                              </p:par>
                            </p:childTnLst>
                          </p:cTn>
                        </p:par>
                        <p:par>
                          <p:cTn id="20" fill="hold" nodeType="afterGroup">
                            <p:stCondLst>
                              <p:cond delay="3000"/>
                            </p:stCondLst>
                            <p:childTnLst>
                              <p:par>
                                <p:cTn id="21" presetID="29" presetClass="entr" presetSubtype="0" fill="hold" nodeType="afterEffect">
                                  <p:stCondLst>
                                    <p:cond delay="0"/>
                                  </p:stCondLst>
                                  <p:childTnLst>
                                    <p:set>
                                      <p:cBhvr>
                                        <p:cTn id="22" dur="1" fill="hold">
                                          <p:stCondLst>
                                            <p:cond delay="0"/>
                                          </p:stCondLst>
                                        </p:cTn>
                                        <p:tgtEl>
                                          <p:spTgt spid="204803">
                                            <p:txEl>
                                              <p:pRg st="2" end="2"/>
                                            </p:txEl>
                                          </p:spTgt>
                                        </p:tgtEl>
                                        <p:attrNameLst>
                                          <p:attrName>style.visibility</p:attrName>
                                        </p:attrNameLst>
                                      </p:cBhvr>
                                      <p:to>
                                        <p:strVal val="visible"/>
                                      </p:to>
                                    </p:set>
                                    <p:anim calcmode="lin" valueType="num">
                                      <p:cBhvr>
                                        <p:cTn id="23" dur="1000" fill="hold"/>
                                        <p:tgtEl>
                                          <p:spTgt spid="204803">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2048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4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0CA012D-35AD-4891-BE9D-912150CAA0D4}" type="slidenum">
              <a:rPr lang="ar-SA"/>
              <a:pPr>
                <a:defRPr/>
              </a:pPr>
              <a:t>12</a:t>
            </a:fld>
            <a:endParaRPr lang="en-US"/>
          </a:p>
        </p:txBody>
      </p:sp>
      <p:sp>
        <p:nvSpPr>
          <p:cNvPr id="206851" name="Rectangle 3"/>
          <p:cNvSpPr>
            <a:spLocks noGrp="1" noChangeArrowheads="1"/>
          </p:cNvSpPr>
          <p:nvPr>
            <p:ph type="body" idx="1"/>
          </p:nvPr>
        </p:nvSpPr>
        <p:spPr>
          <a:xfrm>
            <a:off x="468313" y="620689"/>
            <a:ext cx="8280400" cy="5184800"/>
          </a:xfrm>
        </p:spPr>
        <p:txBody>
          <a:bodyPr>
            <a:normAutofit lnSpcReduction="10000"/>
          </a:bodyPr>
          <a:lstStyle/>
          <a:p>
            <a:pPr algn="justLow" rtl="1" eaLnBrk="1" hangingPunct="1">
              <a:lnSpc>
                <a:spcPct val="90000"/>
              </a:lnSpc>
              <a:buFont typeface="Wingdings" pitchFamily="2" charset="2"/>
              <a:buNone/>
              <a:defRPr/>
            </a:pPr>
            <a:r>
              <a:rPr lang="fa-IR" sz="4800" b="1" dirty="0" smtClean="0">
                <a:solidFill>
                  <a:srgbClr val="FF0000"/>
                </a:solidFill>
                <a:cs typeface="B Nazanin" pitchFamily="2" charset="-78"/>
              </a:rPr>
              <a:t>1)دانش </a:t>
            </a:r>
            <a:r>
              <a:rPr lang="ar-SA" sz="4800" b="1" dirty="0" smtClean="0">
                <a:solidFill>
                  <a:srgbClr val="FF0000"/>
                </a:solidFill>
                <a:cs typeface="B Nazanin" pitchFamily="2" charset="-78"/>
              </a:rPr>
              <a:t>(</a:t>
            </a:r>
            <a:r>
              <a:rPr lang="en-US" sz="4800" b="1" dirty="0" smtClean="0">
                <a:solidFill>
                  <a:srgbClr val="FF0000"/>
                </a:solidFill>
                <a:cs typeface="B Nazanin" pitchFamily="2" charset="-78"/>
              </a:rPr>
              <a:t>Knowledge</a:t>
            </a:r>
            <a:r>
              <a:rPr lang="ar-SA" sz="4800" b="1" dirty="0" smtClean="0">
                <a:solidFill>
                  <a:srgbClr val="FF0000"/>
                </a:solidFill>
                <a:cs typeface="B Nazanin" pitchFamily="2" charset="-78"/>
              </a:rPr>
              <a:t>)</a:t>
            </a:r>
            <a:r>
              <a:rPr lang="fa-IR" sz="4800" b="1" dirty="0" smtClean="0">
                <a:solidFill>
                  <a:srgbClr val="FF0000"/>
                </a:solidFill>
                <a:cs typeface="B Nazanin" pitchFamily="2" charset="-78"/>
              </a:rPr>
              <a:t> </a:t>
            </a:r>
            <a:r>
              <a:rPr lang="fa-IR" sz="4000" b="1" dirty="0" smtClean="0">
                <a:cs typeface="B Nazanin" pitchFamily="2" charset="-78"/>
              </a:rPr>
              <a:t>منظور از دانش این است که یادگیرنده بتواند از طریق يادآوري یا بازشناسی شواهدی ارائه دهد ، حاکی از این که اندیشه یا پدیده ای را در جریان آموزش </a:t>
            </a:r>
            <a:r>
              <a:rPr lang="fa-IR" sz="4000" b="1" u="sng" dirty="0" smtClean="0">
                <a:cs typeface="B Nazanin" pitchFamily="2" charset="-78"/>
              </a:rPr>
              <a:t>تجربه حسی کرده و به خاطر سپرده است.</a:t>
            </a:r>
          </a:p>
          <a:p>
            <a:pPr algn="justLow" rtl="1" eaLnBrk="1" hangingPunct="1">
              <a:lnSpc>
                <a:spcPct val="90000"/>
              </a:lnSpc>
              <a:buFont typeface="Wingdings" pitchFamily="2" charset="2"/>
              <a:buNone/>
              <a:defRPr/>
            </a:pPr>
            <a:endParaRPr lang="fa-IR" sz="4000" b="1" u="sng" dirty="0" smtClean="0">
              <a:cs typeface="B Nazanin" pitchFamily="2" charset="-78"/>
            </a:endParaRPr>
          </a:p>
          <a:p>
            <a:pPr algn="justLow" rtl="1" eaLnBrk="1" hangingPunct="1">
              <a:lnSpc>
                <a:spcPct val="90000"/>
              </a:lnSpc>
              <a:buFont typeface="Wingdings" pitchFamily="2" charset="2"/>
              <a:buNone/>
              <a:defRPr/>
            </a:pPr>
            <a:r>
              <a:rPr lang="fa-IR" sz="4000" b="1" dirty="0" smtClean="0">
                <a:cs typeface="B Nazanin" pitchFamily="2" charset="-78"/>
              </a:rPr>
              <a:t>مهم ترین اشکال وارده به این سطح زیاده روی مدرسین در استفاده از آن و سرعت از یاد رفتن مفاهیم به ذهن سپرده شده است.</a:t>
            </a:r>
            <a:endParaRPr lang="en-US" sz="4000" b="1" dirty="0" smtClean="0">
              <a:cs typeface="B Nazanin" pitchFamily="2" charset="-78"/>
            </a:endParaRPr>
          </a:p>
        </p:txBody>
      </p:sp>
    </p:spTree>
    <p:extLst>
      <p:ext uri="{BB962C8B-B14F-4D97-AF65-F5344CB8AC3E}">
        <p14:creationId xmlns:p14="http://schemas.microsoft.com/office/powerpoint/2010/main" val="195831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p:cTn id="7" dur="1000" fill="hold"/>
                                        <p:tgtEl>
                                          <p:spTgt spid="2068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68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6851">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6851">
                                            <p:txEl>
                                              <p:pRg st="2" end="2"/>
                                            </p:txEl>
                                          </p:spTgt>
                                        </p:tgtEl>
                                        <p:attrNameLst>
                                          <p:attrName>style.visibility</p:attrName>
                                        </p:attrNameLst>
                                      </p:cBhvr>
                                      <p:to>
                                        <p:strVal val="visible"/>
                                      </p:to>
                                    </p:set>
                                    <p:anim calcmode="lin" valueType="num">
                                      <p:cBhvr>
                                        <p:cTn id="13" dur="1000" fill="hold"/>
                                        <p:tgtEl>
                                          <p:spTgt spid="206851">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2068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B039C28-9C34-4D9F-AF0C-2D9A1A597E96}" type="slidenum">
              <a:rPr lang="ar-SA"/>
              <a:pPr>
                <a:defRPr/>
              </a:pPr>
              <a:t>13</a:t>
            </a:fld>
            <a:endParaRPr lang="en-US"/>
          </a:p>
        </p:txBody>
      </p:sp>
      <p:sp>
        <p:nvSpPr>
          <p:cNvPr id="446466" name="Rectangle 2"/>
          <p:cNvSpPr>
            <a:spLocks noGrp="1" noChangeArrowheads="1"/>
          </p:cNvSpPr>
          <p:nvPr>
            <p:ph type="title"/>
          </p:nvPr>
        </p:nvSpPr>
        <p:spPr/>
        <p:txBody>
          <a:bodyPr/>
          <a:lstStyle/>
          <a:p>
            <a:pPr algn="r" rtl="0" eaLnBrk="1" hangingPunct="1">
              <a:defRPr/>
            </a:pPr>
            <a:r>
              <a:rPr lang="ar-SA" sz="3900" b="1" dirty="0" smtClean="0">
                <a:solidFill>
                  <a:srgbClr val="000000"/>
                </a:solidFill>
                <a:effectLst>
                  <a:outerShdw blurRad="38100" dist="38100" dir="2700000" algn="tl">
                    <a:srgbClr val="FFFFFF"/>
                  </a:outerShdw>
                </a:effectLst>
                <a:latin typeface="Traffic" pitchFamily="2" charset="-78"/>
                <a:cs typeface="Nazanin" pitchFamily="2" charset="-78"/>
              </a:rPr>
              <a:t>افعال رفتاري مربوط به اين سطح عبارتند :</a:t>
            </a:r>
            <a:endParaRPr lang="en-US" sz="3900" b="1" dirty="0" smtClean="0">
              <a:solidFill>
                <a:srgbClr val="000000"/>
              </a:solidFill>
              <a:effectLst>
                <a:outerShdw blurRad="38100" dist="38100" dir="2700000" algn="tl">
                  <a:srgbClr val="FFFFFF"/>
                </a:outerShdw>
              </a:effectLst>
              <a:latin typeface="Traffic" pitchFamily="2" charset="-78"/>
              <a:cs typeface="Nazanin" pitchFamily="2" charset="-78"/>
            </a:endParaRPr>
          </a:p>
        </p:txBody>
      </p:sp>
      <p:sp>
        <p:nvSpPr>
          <p:cNvPr id="10244" name="Rectangle 3"/>
          <p:cNvSpPr>
            <a:spLocks noGrp="1" noChangeArrowheads="1"/>
          </p:cNvSpPr>
          <p:nvPr>
            <p:ph type="body" idx="1"/>
          </p:nvPr>
        </p:nvSpPr>
        <p:spPr>
          <a:xfrm>
            <a:off x="6156325" y="1981200"/>
            <a:ext cx="2530475" cy="4114800"/>
          </a:xfrm>
        </p:spPr>
        <p:txBody>
          <a:bodyPr/>
          <a:lstStyle/>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تعريف كردن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بازشناختن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برشمردن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تكرار كردن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نام بردن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بيان كردن </a:t>
            </a:r>
            <a:endParaRPr lang="en-US" sz="2600" b="1" dirty="0" smtClean="0">
              <a:solidFill>
                <a:srgbClr val="000000"/>
              </a:solidFill>
              <a:effectLst/>
              <a:latin typeface="Traffic" pitchFamily="2" charset="-78"/>
              <a:cs typeface="Roya" pitchFamily="2" charset="-78"/>
            </a:endParaRP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زير</a:t>
            </a:r>
            <a:r>
              <a:rPr lang="fa-IR" sz="2600" b="1" dirty="0" smtClean="0">
                <a:solidFill>
                  <a:srgbClr val="000000"/>
                </a:solidFill>
                <a:effectLst/>
                <a:latin typeface="Traffic" pitchFamily="2" charset="-78"/>
                <a:cs typeface="Roya" pitchFamily="2" charset="-78"/>
              </a:rPr>
              <a:t>آن</a:t>
            </a:r>
            <a:r>
              <a:rPr lang="ar-SA" sz="2600" b="1" dirty="0" smtClean="0">
                <a:solidFill>
                  <a:srgbClr val="000000"/>
                </a:solidFill>
                <a:effectLst/>
                <a:latin typeface="Traffic" pitchFamily="2" charset="-78"/>
                <a:cs typeface="Roya" pitchFamily="2" charset="-78"/>
              </a:rPr>
              <a:t> خط كشيدن</a:t>
            </a:r>
          </a:p>
          <a:p>
            <a:pPr algn="r" rtl="1" eaLnBrk="1" hangingPunct="1">
              <a:buFont typeface="Wingdings" pitchFamily="2" charset="2"/>
              <a:buNone/>
            </a:pPr>
            <a:endParaRPr lang="ar-SA" sz="2600" b="1" dirty="0" smtClean="0">
              <a:solidFill>
                <a:srgbClr val="000000"/>
              </a:solidFill>
              <a:effectLst/>
              <a:latin typeface="Traffic" pitchFamily="2" charset="-78"/>
              <a:cs typeface="Roya" pitchFamily="2" charset="-78"/>
            </a:endParaRPr>
          </a:p>
          <a:p>
            <a:pPr algn="r" rtl="1" eaLnBrk="1" hangingPunct="1"/>
            <a:endParaRPr lang="en-US" sz="2800" dirty="0" smtClean="0">
              <a:solidFill>
                <a:srgbClr val="000000"/>
              </a:solidFill>
              <a:effectLst/>
            </a:endParaRPr>
          </a:p>
        </p:txBody>
      </p:sp>
      <p:sp>
        <p:nvSpPr>
          <p:cNvPr id="10245" name="Rectangle 4"/>
          <p:cNvSpPr>
            <a:spLocks noChangeArrowheads="1"/>
          </p:cNvSpPr>
          <p:nvPr/>
        </p:nvSpPr>
        <p:spPr bwMode="auto">
          <a:xfrm>
            <a:off x="3348038" y="2205038"/>
            <a:ext cx="25923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spAutoFit/>
          </a:bodyPr>
          <a:lstStyle/>
          <a:p>
            <a:pPr algn="r" rtl="1">
              <a:lnSpc>
                <a:spcPct val="90000"/>
              </a:lnSpc>
              <a:spcBef>
                <a:spcPct val="50000"/>
              </a:spcBef>
            </a:pPr>
            <a:r>
              <a:rPr lang="ar-SA" sz="2600" b="1" dirty="0">
                <a:solidFill>
                  <a:srgbClr val="000000"/>
                </a:solidFill>
                <a:effectLst/>
                <a:latin typeface="Traffic" pitchFamily="2" charset="-78"/>
                <a:cs typeface="Roya" pitchFamily="2" charset="-78"/>
              </a:rPr>
              <a:t>با تاكيد مشخص‌كردن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بازسازي 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بازگو 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به يادآوردن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كشيدن</a:t>
            </a:r>
            <a:r>
              <a:rPr lang="ar-SA" sz="3000" b="1" dirty="0">
                <a:solidFill>
                  <a:srgbClr val="660066"/>
                </a:solidFill>
                <a:effectLst/>
                <a:latin typeface="Traffic" pitchFamily="2" charset="-78"/>
                <a:cs typeface="Roya" pitchFamily="2" charset="-78"/>
              </a:rPr>
              <a:t> </a:t>
            </a:r>
          </a:p>
        </p:txBody>
      </p:sp>
      <p:sp>
        <p:nvSpPr>
          <p:cNvPr id="10246" name="Rectangle 5"/>
          <p:cNvSpPr>
            <a:spLocks noChangeArrowheads="1"/>
          </p:cNvSpPr>
          <p:nvPr/>
        </p:nvSpPr>
        <p:spPr bwMode="auto">
          <a:xfrm>
            <a:off x="250825" y="2349500"/>
            <a:ext cx="22860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spAutoFit/>
          </a:bodyPr>
          <a:lstStyle/>
          <a:p>
            <a:pPr algn="r" rtl="1">
              <a:lnSpc>
                <a:spcPct val="90000"/>
              </a:lnSpc>
              <a:spcBef>
                <a:spcPct val="50000"/>
              </a:spcBef>
            </a:pPr>
            <a:r>
              <a:rPr lang="ar-SA" sz="2600" b="1" dirty="0">
                <a:solidFill>
                  <a:srgbClr val="000000"/>
                </a:solidFill>
                <a:effectLst/>
                <a:latin typeface="Traffic" pitchFamily="2" charset="-78"/>
                <a:cs typeface="Roya" pitchFamily="2" charset="-78"/>
              </a:rPr>
              <a:t>مرتبط 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فهرست 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ثبت كردن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تشخيص دادن </a:t>
            </a:r>
          </a:p>
          <a:p>
            <a:pPr algn="r" rtl="1">
              <a:lnSpc>
                <a:spcPct val="90000"/>
              </a:lnSpc>
              <a:spcBef>
                <a:spcPct val="50000"/>
              </a:spcBef>
            </a:pPr>
            <a:r>
              <a:rPr lang="ar-SA" sz="2600" b="1" dirty="0">
                <a:solidFill>
                  <a:srgbClr val="000000"/>
                </a:solidFill>
                <a:effectLst/>
                <a:latin typeface="Traffic" pitchFamily="2" charset="-78"/>
                <a:cs typeface="Roya" pitchFamily="2" charset="-78"/>
              </a:rPr>
              <a:t>انتخاب كردن </a:t>
            </a:r>
          </a:p>
        </p:txBody>
      </p:sp>
    </p:spTree>
    <p:extLst>
      <p:ext uri="{BB962C8B-B14F-4D97-AF65-F5344CB8AC3E}">
        <p14:creationId xmlns:p14="http://schemas.microsoft.com/office/powerpoint/2010/main" val="316439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8A4521-3AAC-48B4-B3B4-FBD29D412790}" type="slidenum">
              <a:rPr lang="ar-SA"/>
              <a:pPr>
                <a:defRPr/>
              </a:pPr>
              <a:t>14</a:t>
            </a:fld>
            <a:endParaRPr lang="en-US"/>
          </a:p>
        </p:txBody>
      </p:sp>
      <p:sp>
        <p:nvSpPr>
          <p:cNvPr id="448514" name="Rectangle 2"/>
          <p:cNvSpPr>
            <a:spLocks noGrp="1" noChangeArrowheads="1"/>
          </p:cNvSpPr>
          <p:nvPr>
            <p:ph type="title"/>
          </p:nvPr>
        </p:nvSpPr>
        <p:spPr/>
        <p:txBody>
          <a:bodyPr/>
          <a:lstStyle/>
          <a:p>
            <a:pPr algn="r" rtl="0" eaLnBrk="1" hangingPunct="1">
              <a:defRPr/>
            </a:pPr>
            <a:r>
              <a:rPr lang="en-US" dirty="0" smtClean="0"/>
              <a:t>:</a:t>
            </a:r>
            <a:r>
              <a:rPr lang="fa-IR" dirty="0" smtClean="0"/>
              <a:t>مثال </a:t>
            </a:r>
            <a:endParaRPr lang="en-US" dirty="0" smtClean="0"/>
          </a:p>
        </p:txBody>
      </p:sp>
      <p:sp>
        <p:nvSpPr>
          <p:cNvPr id="448515" name="Rectangle 3"/>
          <p:cNvSpPr>
            <a:spLocks noGrp="1" noChangeArrowheads="1"/>
          </p:cNvSpPr>
          <p:nvPr>
            <p:ph type="body" idx="1"/>
          </p:nvPr>
        </p:nvSpPr>
        <p:spPr/>
        <p:txBody>
          <a:bodyPr/>
          <a:lstStyle/>
          <a:p>
            <a:pPr algn="r" rtl="1" eaLnBrk="1" hangingPunct="1">
              <a:defRPr/>
            </a:pPr>
            <a:r>
              <a:rPr lang="fa-IR" b="1" dirty="0" smtClean="0"/>
              <a:t>اهداف : </a:t>
            </a:r>
          </a:p>
          <a:p>
            <a:pPr algn="r" rtl="1" eaLnBrk="1" hangingPunct="1">
              <a:defRPr/>
            </a:pPr>
            <a:r>
              <a:rPr lang="fa-IR" b="1" dirty="0" smtClean="0"/>
              <a:t>فراگیر بتواند چهار عوارض احتمالی تزریق وریدی را نام ببرد.</a:t>
            </a:r>
          </a:p>
          <a:p>
            <a:pPr algn="r" rtl="1" eaLnBrk="1" hangingPunct="1">
              <a:defRPr/>
            </a:pPr>
            <a:endParaRPr lang="fa-IR" b="1" dirty="0" smtClean="0"/>
          </a:p>
          <a:p>
            <a:pPr algn="r" rtl="1" eaLnBrk="1" hangingPunct="1">
              <a:defRPr/>
            </a:pPr>
            <a:r>
              <a:rPr lang="fa-IR" b="1" dirty="0" smtClean="0"/>
              <a:t>یادگیرنده بتواند سه ویژگی مهم درمان با بتابلوکر ها را ذکر کند.</a:t>
            </a:r>
          </a:p>
          <a:p>
            <a:pPr algn="r" rtl="1" eaLnBrk="1" hangingPunct="1">
              <a:defRPr/>
            </a:pPr>
            <a:endParaRPr lang="fa-IR" b="1" dirty="0" smtClean="0"/>
          </a:p>
          <a:p>
            <a:pPr algn="r" rtl="1" eaLnBrk="1" hangingPunct="1">
              <a:defRPr/>
            </a:pPr>
            <a:r>
              <a:rPr lang="fa-IR" b="1" dirty="0" smtClean="0"/>
              <a:t>یادگیرنده بتواند انواع تست های آزمون شخصیت را فهرست </a:t>
            </a:r>
            <a:r>
              <a:rPr lang="fa-IR" b="1" dirty="0" smtClean="0"/>
              <a:t>نماید.</a:t>
            </a:r>
            <a:endParaRPr lang="en-US" b="1" dirty="0" smtClean="0"/>
          </a:p>
          <a:p>
            <a:pPr algn="r" rtl="1" eaLnBrk="1" hangingPunct="1">
              <a:defRPr/>
            </a:pPr>
            <a:endParaRPr lang="en-US" b="1" dirty="0" smtClean="0"/>
          </a:p>
        </p:txBody>
      </p:sp>
    </p:spTree>
    <p:extLst>
      <p:ext uri="{BB962C8B-B14F-4D97-AF65-F5344CB8AC3E}">
        <p14:creationId xmlns:p14="http://schemas.microsoft.com/office/powerpoint/2010/main" val="94566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D2726A29-E5E0-425B-B417-562AE401A200}" type="slidenum">
              <a:rPr lang="ar-SA"/>
              <a:pPr>
                <a:defRPr/>
              </a:pPr>
              <a:t>15</a:t>
            </a:fld>
            <a:endParaRPr lang="en-US"/>
          </a:p>
        </p:txBody>
      </p:sp>
      <p:sp>
        <p:nvSpPr>
          <p:cNvPr id="207875" name="Rectangle 3"/>
          <p:cNvSpPr>
            <a:spLocks noGrp="1" noChangeArrowheads="1"/>
          </p:cNvSpPr>
          <p:nvPr>
            <p:ph type="body" idx="1"/>
          </p:nvPr>
        </p:nvSpPr>
        <p:spPr>
          <a:xfrm>
            <a:off x="457200" y="765175"/>
            <a:ext cx="8229600" cy="5330825"/>
          </a:xfrm>
        </p:spPr>
        <p:txBody>
          <a:bodyPr>
            <a:normAutofit lnSpcReduction="10000"/>
          </a:bodyPr>
          <a:lstStyle/>
          <a:p>
            <a:pPr algn="just" eaLnBrk="1" hangingPunct="1">
              <a:buFont typeface="Wingdings" pitchFamily="2" charset="2"/>
              <a:buNone/>
              <a:defRPr/>
            </a:pPr>
            <a:r>
              <a:rPr lang="fa-IR" sz="4000" b="1" dirty="0" smtClean="0">
                <a:cs typeface="B Nazanin" pitchFamily="2" charset="-78"/>
              </a:rPr>
              <a:t>2) </a:t>
            </a:r>
            <a:r>
              <a:rPr lang="fa-IR" sz="4400" b="1" dirty="0" smtClean="0">
                <a:solidFill>
                  <a:srgbClr val="FF0000"/>
                </a:solidFill>
                <a:cs typeface="B Nazanin" pitchFamily="2" charset="-78"/>
              </a:rPr>
              <a:t>فهمیدن</a:t>
            </a:r>
            <a:r>
              <a:rPr lang="ar-SA" sz="4400" b="1" dirty="0" smtClean="0">
                <a:solidFill>
                  <a:srgbClr val="FF0000"/>
                </a:solidFill>
                <a:cs typeface="B Nazanin" pitchFamily="2" charset="-78"/>
              </a:rPr>
              <a:t>(</a:t>
            </a:r>
            <a:r>
              <a:rPr lang="en-US" sz="4400" b="1" dirty="0" smtClean="0">
                <a:solidFill>
                  <a:srgbClr val="FF0000"/>
                </a:solidFill>
                <a:cs typeface="B Nazanin" pitchFamily="2" charset="-78"/>
              </a:rPr>
              <a:t>Comprehension</a:t>
            </a:r>
            <a:r>
              <a:rPr lang="ar-SA" sz="4400" b="1" dirty="0" smtClean="0">
                <a:solidFill>
                  <a:srgbClr val="FF0000"/>
                </a:solidFill>
                <a:cs typeface="B Nazanin" pitchFamily="2" charset="-78"/>
              </a:rPr>
              <a:t>)</a:t>
            </a:r>
            <a:r>
              <a:rPr lang="fa-IR" sz="4400" b="1" dirty="0" smtClean="0">
                <a:solidFill>
                  <a:srgbClr val="FF0000"/>
                </a:solidFill>
                <a:cs typeface="B Nazanin" pitchFamily="2" charset="-78"/>
              </a:rPr>
              <a:t> </a:t>
            </a:r>
            <a:r>
              <a:rPr lang="fa-IR" sz="4400" b="1" dirty="0" smtClean="0">
                <a:cs typeface="B Nazanin" pitchFamily="2" charset="-78"/>
              </a:rPr>
              <a:t>:</a:t>
            </a:r>
            <a:r>
              <a:rPr lang="fa-IR" sz="4000" b="1" dirty="0" smtClean="0">
                <a:cs typeface="B Nazanin" pitchFamily="2" charset="-78"/>
              </a:rPr>
              <a:t> توانایی </a:t>
            </a:r>
            <a:r>
              <a:rPr lang="fa-IR" sz="4000" b="1" u="sng" dirty="0" smtClean="0">
                <a:cs typeface="B Nazanin" pitchFamily="2" charset="-78"/>
              </a:rPr>
              <a:t>پی بردن به مفهوم يک مطلب </a:t>
            </a:r>
            <a:r>
              <a:rPr lang="fa-IR" sz="4000" b="1" dirty="0" smtClean="0">
                <a:cs typeface="B Nazanin" pitchFamily="2" charset="-78"/>
              </a:rPr>
              <a:t>،تبیين </a:t>
            </a:r>
            <a:r>
              <a:rPr lang="fa-IR" sz="4000" b="1" dirty="0" smtClean="0">
                <a:solidFill>
                  <a:srgbClr val="FF0000"/>
                </a:solidFill>
                <a:cs typeface="B Nazanin" pitchFamily="2" charset="-78"/>
              </a:rPr>
              <a:t>آن با جملاتی که شخص خودش می سازد </a:t>
            </a:r>
            <a:r>
              <a:rPr lang="fa-IR" sz="4000" b="1" dirty="0" smtClean="0">
                <a:cs typeface="B Nazanin" pitchFamily="2" charset="-78"/>
              </a:rPr>
              <a:t>،بی آنکه میان آن مطلب با مطالب دیگر چندان ارتباطی برقرار کند . این سطوح به اجزای فرعی دیگر تقسیم می شود:</a:t>
            </a:r>
          </a:p>
          <a:p>
            <a:pPr algn="just" eaLnBrk="1" hangingPunct="1">
              <a:buFont typeface="Wingdings" pitchFamily="2" charset="2"/>
              <a:buNone/>
              <a:defRPr/>
            </a:pPr>
            <a:r>
              <a:rPr lang="fa-IR" sz="4000" b="1" dirty="0" smtClean="0">
                <a:cs typeface="B Nazanin" pitchFamily="2" charset="-78"/>
              </a:rPr>
              <a:t>الف : ترجمه </a:t>
            </a:r>
          </a:p>
          <a:p>
            <a:pPr algn="just" eaLnBrk="1" hangingPunct="1">
              <a:buFont typeface="Wingdings" pitchFamily="2" charset="2"/>
              <a:buNone/>
              <a:defRPr/>
            </a:pPr>
            <a:r>
              <a:rPr lang="fa-IR" sz="4000" b="1" dirty="0" smtClean="0">
                <a:cs typeface="B Nazanin" pitchFamily="2" charset="-78"/>
              </a:rPr>
              <a:t>ب: تفسير</a:t>
            </a:r>
          </a:p>
          <a:p>
            <a:pPr algn="just" eaLnBrk="1" hangingPunct="1">
              <a:buFont typeface="Wingdings" pitchFamily="2" charset="2"/>
              <a:buNone/>
              <a:defRPr/>
            </a:pPr>
            <a:r>
              <a:rPr lang="fa-IR" sz="4000" b="1" dirty="0" smtClean="0">
                <a:cs typeface="B Nazanin" pitchFamily="2" charset="-78"/>
              </a:rPr>
              <a:t>ج: برون یابی </a:t>
            </a:r>
            <a:endParaRPr lang="en-US" sz="4000" b="1" dirty="0" smtClean="0">
              <a:cs typeface="B Nazanin" pitchFamily="2" charset="-78"/>
            </a:endParaRPr>
          </a:p>
        </p:txBody>
      </p:sp>
    </p:spTree>
    <p:extLst>
      <p:ext uri="{BB962C8B-B14F-4D97-AF65-F5344CB8AC3E}">
        <p14:creationId xmlns:p14="http://schemas.microsoft.com/office/powerpoint/2010/main" val="420335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heel(4)">
                                      <p:cBhvr>
                                        <p:cTn id="7" dur="2000"/>
                                        <p:tgtEl>
                                          <p:spTgt spid="207875">
                                            <p:txEl>
                                              <p:pRg st="0" end="0"/>
                                            </p:txEl>
                                          </p:spTgt>
                                        </p:tgtEl>
                                      </p:cBhvr>
                                    </p:animEffect>
                                  </p:childTnLst>
                                </p:cTn>
                              </p:par>
                            </p:childTnLst>
                          </p:cTn>
                        </p:par>
                        <p:par>
                          <p:cTn id="8" fill="hold" nodeType="afterGroup">
                            <p:stCondLst>
                              <p:cond delay="2000"/>
                            </p:stCondLst>
                            <p:childTnLst>
                              <p:par>
                                <p:cTn id="9" presetID="2" presetClass="entr" presetSubtype="8" fill="hold" nodeType="afterEffect">
                                  <p:stCondLst>
                                    <p:cond delay="0"/>
                                  </p:stCondLst>
                                  <p:childTnLst>
                                    <p:set>
                                      <p:cBhvr>
                                        <p:cTn id="10" dur="1" fill="hold">
                                          <p:stCondLst>
                                            <p:cond delay="0"/>
                                          </p:stCondLst>
                                        </p:cTn>
                                        <p:tgtEl>
                                          <p:spTgt spid="207875">
                                            <p:txEl>
                                              <p:pRg st="1" end="1"/>
                                            </p:txEl>
                                          </p:spTgt>
                                        </p:tgtEl>
                                        <p:attrNameLst>
                                          <p:attrName>style.visibility</p:attrName>
                                        </p:attrNameLst>
                                      </p:cBhvr>
                                      <p:to>
                                        <p:strVal val="visible"/>
                                      </p:to>
                                    </p:set>
                                    <p:anim calcmode="lin" valueType="num">
                                      <p:cBhvr additive="base">
                                        <p:cTn id="11" dur="1000" fill="hold"/>
                                        <p:tgtEl>
                                          <p:spTgt spid="20787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07875">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2" presetClass="entr" presetSubtype="8" fill="hold" nodeType="afterEffect">
                                  <p:stCondLst>
                                    <p:cond delay="0"/>
                                  </p:stCondLst>
                                  <p:childTnLst>
                                    <p:set>
                                      <p:cBhvr>
                                        <p:cTn id="15" dur="1" fill="hold">
                                          <p:stCondLst>
                                            <p:cond delay="0"/>
                                          </p:stCondLst>
                                        </p:cTn>
                                        <p:tgtEl>
                                          <p:spTgt spid="207875">
                                            <p:txEl>
                                              <p:pRg st="2" end="2"/>
                                            </p:txEl>
                                          </p:spTgt>
                                        </p:tgtEl>
                                        <p:attrNameLst>
                                          <p:attrName>style.visibility</p:attrName>
                                        </p:attrNameLst>
                                      </p:cBhvr>
                                      <p:to>
                                        <p:strVal val="visible"/>
                                      </p:to>
                                    </p:set>
                                    <p:anim calcmode="lin" valueType="num">
                                      <p:cBhvr additive="base">
                                        <p:cTn id="16" dur="1000" fill="hold"/>
                                        <p:tgtEl>
                                          <p:spTgt spid="207875">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07875">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000"/>
                            </p:stCondLst>
                            <p:childTnLst>
                              <p:par>
                                <p:cTn id="19" presetID="2" presetClass="entr" presetSubtype="8" fill="hold" nodeType="afterEffect">
                                  <p:stCondLst>
                                    <p:cond delay="0"/>
                                  </p:stCondLst>
                                  <p:childTnLst>
                                    <p:set>
                                      <p:cBhvr>
                                        <p:cTn id="20" dur="1" fill="hold">
                                          <p:stCondLst>
                                            <p:cond delay="0"/>
                                          </p:stCondLst>
                                        </p:cTn>
                                        <p:tgtEl>
                                          <p:spTgt spid="207875">
                                            <p:txEl>
                                              <p:pRg st="3" end="3"/>
                                            </p:txEl>
                                          </p:spTgt>
                                        </p:tgtEl>
                                        <p:attrNameLst>
                                          <p:attrName>style.visibility</p:attrName>
                                        </p:attrNameLst>
                                      </p:cBhvr>
                                      <p:to>
                                        <p:strVal val="visible"/>
                                      </p:to>
                                    </p:set>
                                    <p:anim calcmode="lin" valueType="num">
                                      <p:cBhvr additive="base">
                                        <p:cTn id="21" dur="1000" fill="hold"/>
                                        <p:tgtEl>
                                          <p:spTgt spid="207875">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07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A1E9B4C4-D23C-4E21-9959-FD8E0886295C}" type="slidenum">
              <a:rPr lang="ar-SA"/>
              <a:pPr>
                <a:defRPr/>
              </a:pPr>
              <a:t>16</a:t>
            </a:fld>
            <a:endParaRPr lang="en-US"/>
          </a:p>
        </p:txBody>
      </p:sp>
      <p:sp>
        <p:nvSpPr>
          <p:cNvPr id="208899" name="Rectangle 3"/>
          <p:cNvSpPr>
            <a:spLocks noGrp="1" noChangeArrowheads="1"/>
          </p:cNvSpPr>
          <p:nvPr>
            <p:ph type="body" idx="1"/>
          </p:nvPr>
        </p:nvSpPr>
        <p:spPr>
          <a:xfrm>
            <a:off x="457200" y="765175"/>
            <a:ext cx="8229600" cy="5472113"/>
          </a:xfrm>
        </p:spPr>
        <p:txBody>
          <a:bodyPr/>
          <a:lstStyle/>
          <a:p>
            <a:pPr algn="justLow" rtl="1" eaLnBrk="1" hangingPunct="1">
              <a:buFont typeface="Wingdings" pitchFamily="2" charset="2"/>
              <a:buNone/>
              <a:defRPr/>
            </a:pPr>
            <a:r>
              <a:rPr lang="fa-IR" sz="3200" b="1" dirty="0" smtClean="0">
                <a:solidFill>
                  <a:schemeClr val="accent2"/>
                </a:solidFill>
                <a:cs typeface="B Nazanin" pitchFamily="2" charset="-78"/>
              </a:rPr>
              <a:t>الف . ترجمه ( برگردان) : </a:t>
            </a:r>
            <a:r>
              <a:rPr lang="fa-IR" sz="3200" b="1" dirty="0" smtClean="0">
                <a:cs typeface="B Nazanin" pitchFamily="2" charset="-78"/>
              </a:rPr>
              <a:t>مهارت برگرداندن یا تغییر دادن مطالب از شکلی به شکل دیگر بدون اینکه معنی و محتوای آن دگرگون شود .</a:t>
            </a:r>
          </a:p>
          <a:p>
            <a:pPr algn="justLow" rtl="1" eaLnBrk="1" hangingPunct="1">
              <a:buFont typeface="Wingdings" pitchFamily="2" charset="2"/>
              <a:buNone/>
              <a:defRPr/>
            </a:pPr>
            <a:r>
              <a:rPr lang="fa-IR" sz="3200" b="1" dirty="0" smtClean="0">
                <a:solidFill>
                  <a:schemeClr val="accent2"/>
                </a:solidFill>
                <a:cs typeface="B Nazanin" pitchFamily="2" charset="-78"/>
              </a:rPr>
              <a:t>ب . تفسیر : </a:t>
            </a:r>
            <a:r>
              <a:rPr lang="fa-IR" sz="3200" b="1" dirty="0" smtClean="0">
                <a:cs typeface="B Nazanin" pitchFamily="2" charset="-78"/>
              </a:rPr>
              <a:t>درک تدابیر گوناگون به کار برده شده در انتقال مفاهیم و یک نوع باز آرایی مفاهیم در ذهن است  به عبارتی تفسیر شامل شایستگی در تشخیص نکات اساسی و جدا کردن آن از قسمت های کم اهمیت است .</a:t>
            </a:r>
          </a:p>
          <a:p>
            <a:pPr algn="justLow">
              <a:buNone/>
              <a:defRPr/>
            </a:pPr>
            <a:r>
              <a:rPr lang="fa-IR" sz="3200" b="1" dirty="0">
                <a:solidFill>
                  <a:schemeClr val="accent2"/>
                </a:solidFill>
                <a:cs typeface="B Nazanin" pitchFamily="2" charset="-78"/>
              </a:rPr>
              <a:t>ج . برون یابی : </a:t>
            </a:r>
            <a:r>
              <a:rPr lang="fa-IR" sz="3200" b="1" dirty="0">
                <a:cs typeface="B Nazanin" pitchFamily="2" charset="-78"/>
              </a:rPr>
              <a:t>عبارت است از مهارت در تعمیم دادن یا بکار گیری اطلاعات در طول زمان به منظور پیش بینی نتایج خاص. </a:t>
            </a:r>
          </a:p>
          <a:p>
            <a:pPr algn="justLow" rtl="1" eaLnBrk="1" hangingPunct="1">
              <a:buFont typeface="Wingdings" pitchFamily="2" charset="2"/>
              <a:buNone/>
              <a:defRPr/>
            </a:pPr>
            <a:endParaRPr lang="fa-IR" sz="3200" b="1" dirty="0" smtClean="0">
              <a:cs typeface="B Nazanin" pitchFamily="2" charset="-78"/>
            </a:endParaRPr>
          </a:p>
          <a:p>
            <a:pPr algn="justLow" rtl="1" eaLnBrk="1" hangingPunct="1">
              <a:buFont typeface="Wingdings" pitchFamily="2" charset="2"/>
              <a:buNone/>
              <a:defRPr/>
            </a:pPr>
            <a:endParaRPr lang="en-US" sz="4000" dirty="0" smtClean="0">
              <a:solidFill>
                <a:srgbClr val="66FF66"/>
              </a:solidFill>
              <a:cs typeface="B Nazanin" pitchFamily="2" charset="-78"/>
            </a:endParaRPr>
          </a:p>
        </p:txBody>
      </p:sp>
    </p:spTree>
    <p:extLst>
      <p:ext uri="{BB962C8B-B14F-4D97-AF65-F5344CB8AC3E}">
        <p14:creationId xmlns:p14="http://schemas.microsoft.com/office/powerpoint/2010/main" val="182221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p:cTn id="7" dur="1000" fill="hold"/>
                                        <p:tgtEl>
                                          <p:spTgt spid="2088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88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899">
                                            <p:txEl>
                                              <p:pRg st="0" end="0"/>
                                            </p:txEl>
                                          </p:spTgt>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8899">
                                            <p:txEl>
                                              <p:pRg st="1" end="1"/>
                                            </p:txEl>
                                          </p:spTgt>
                                        </p:tgtEl>
                                        <p:attrNameLst>
                                          <p:attrName>style.visibility</p:attrName>
                                        </p:attrNameLst>
                                      </p:cBhvr>
                                      <p:to>
                                        <p:strVal val="visible"/>
                                      </p:to>
                                    </p:set>
                                    <p:anim calcmode="lin" valueType="num">
                                      <p:cBhvr>
                                        <p:cTn id="13" dur="1000" fill="hold"/>
                                        <p:tgtEl>
                                          <p:spTgt spid="208899">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2088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88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208899">
                                            <p:txEl>
                                              <p:pRg st="2" end="2"/>
                                            </p:txEl>
                                          </p:spTgt>
                                        </p:tgtEl>
                                        <p:attrNameLst>
                                          <p:attrName>style.visibility</p:attrName>
                                        </p:attrNameLst>
                                      </p:cBhvr>
                                      <p:to>
                                        <p:strVal val="visible"/>
                                      </p:to>
                                    </p:set>
                                    <p:anim calcmode="lin" valueType="num">
                                      <p:cBhvr>
                                        <p:cTn id="20" dur="1000" fill="hold"/>
                                        <p:tgtEl>
                                          <p:spTgt spid="208899">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2088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08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5FCC69-627F-41EC-BB9C-0CE26E140FCF}" type="slidenum">
              <a:rPr lang="ar-SA"/>
              <a:pPr>
                <a:defRPr/>
              </a:pPr>
              <a:t>17</a:t>
            </a:fld>
            <a:endParaRPr lang="en-US"/>
          </a:p>
        </p:txBody>
      </p:sp>
      <p:sp>
        <p:nvSpPr>
          <p:cNvPr id="451586" name="Rectangle 2"/>
          <p:cNvSpPr>
            <a:spLocks noGrp="1" noChangeArrowheads="1"/>
          </p:cNvSpPr>
          <p:nvPr>
            <p:ph type="title"/>
          </p:nvPr>
        </p:nvSpPr>
        <p:spPr>
          <a:xfrm>
            <a:off x="457200" y="274638"/>
            <a:ext cx="8229600" cy="922114"/>
          </a:xfrm>
        </p:spPr>
        <p:txBody>
          <a:bodyPr/>
          <a:lstStyle/>
          <a:p>
            <a:pPr algn="r" rtl="0" eaLnBrk="1" hangingPunct="1">
              <a:defRPr/>
            </a:pPr>
            <a:r>
              <a:rPr lang="ar-SA" sz="3900" b="1" dirty="0" smtClean="0">
                <a:solidFill>
                  <a:srgbClr val="000000"/>
                </a:solidFill>
                <a:effectLst>
                  <a:outerShdw blurRad="38100" dist="38100" dir="2700000" algn="tl">
                    <a:srgbClr val="FFFFFF"/>
                  </a:outerShdw>
                </a:effectLst>
                <a:latin typeface="Traffic" pitchFamily="2" charset="-78"/>
                <a:cs typeface="Nazanin" pitchFamily="2" charset="-78"/>
              </a:rPr>
              <a:t>افعال رفتاري مربوط به اين سطح عبارتند </a:t>
            </a:r>
            <a:r>
              <a:rPr lang="en-US" sz="3900" b="1" dirty="0" smtClean="0">
                <a:solidFill>
                  <a:srgbClr val="000000"/>
                </a:solidFill>
                <a:effectLst>
                  <a:outerShdw blurRad="38100" dist="38100" dir="2700000" algn="tl">
                    <a:srgbClr val="FFFFFF"/>
                  </a:outerShdw>
                </a:effectLst>
                <a:latin typeface="Traffic" pitchFamily="2" charset="-78"/>
                <a:cs typeface="Nazanin" pitchFamily="2" charset="-78"/>
              </a:rPr>
              <a:t>:</a:t>
            </a:r>
          </a:p>
        </p:txBody>
      </p:sp>
      <p:sp>
        <p:nvSpPr>
          <p:cNvPr id="15364" name="Rectangle 3"/>
          <p:cNvSpPr>
            <a:spLocks noGrp="1" noChangeArrowheads="1"/>
          </p:cNvSpPr>
          <p:nvPr>
            <p:ph type="body" idx="1"/>
          </p:nvPr>
        </p:nvSpPr>
        <p:spPr>
          <a:xfrm>
            <a:off x="6084888" y="1981200"/>
            <a:ext cx="2601912" cy="4114800"/>
          </a:xfrm>
        </p:spPr>
        <p:txBody>
          <a:bodyPr/>
          <a:lstStyle/>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توضيح دادن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مقابل هم قراردادن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بيان لب كلام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توصيف كردن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قراردادن </a:t>
            </a:r>
          </a:p>
          <a:p>
            <a:pPr algn="r" rtl="1" eaLnBrk="1" hangingPunct="1">
              <a:buFont typeface="Wingdings" pitchFamily="2" charset="2"/>
              <a:buNone/>
            </a:pPr>
            <a:r>
              <a:rPr lang="ar-SA" sz="2600" b="1" dirty="0" smtClean="0">
                <a:solidFill>
                  <a:srgbClr val="000000"/>
                </a:solidFill>
                <a:effectLst/>
                <a:latin typeface="Traffic" pitchFamily="2" charset="-78"/>
                <a:cs typeface="Roya" pitchFamily="2" charset="-78"/>
              </a:rPr>
              <a:t>مرور كردن </a:t>
            </a:r>
          </a:p>
          <a:p>
            <a:pPr algn="r" rtl="1" eaLnBrk="1" hangingPunct="1">
              <a:buFont typeface="Wingdings" pitchFamily="2" charset="2"/>
              <a:buNone/>
            </a:pPr>
            <a:endParaRPr lang="ar-SA" sz="2600" b="1" dirty="0" smtClean="0">
              <a:solidFill>
                <a:srgbClr val="000000"/>
              </a:solidFill>
              <a:effectLst/>
              <a:latin typeface="Traffic" pitchFamily="2" charset="-78"/>
              <a:cs typeface="Roya" pitchFamily="2" charset="-78"/>
            </a:endParaRPr>
          </a:p>
          <a:p>
            <a:pPr eaLnBrk="1" hangingPunct="1"/>
            <a:endParaRPr lang="en-US" sz="2800" dirty="0" smtClean="0">
              <a:solidFill>
                <a:srgbClr val="000000"/>
              </a:solidFill>
              <a:effectLst/>
            </a:endParaRPr>
          </a:p>
        </p:txBody>
      </p:sp>
      <p:sp>
        <p:nvSpPr>
          <p:cNvPr id="15365" name="Rectangle 4"/>
          <p:cNvSpPr>
            <a:spLocks noChangeArrowheads="1"/>
          </p:cNvSpPr>
          <p:nvPr/>
        </p:nvSpPr>
        <p:spPr bwMode="auto">
          <a:xfrm>
            <a:off x="2969964" y="1916832"/>
            <a:ext cx="30781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nchor="ctr"/>
          <a:lstStyle/>
          <a:p>
            <a:pPr algn="r"/>
            <a:r>
              <a:rPr lang="ar-SA" sz="2600" b="1" dirty="0">
                <a:solidFill>
                  <a:srgbClr val="000000"/>
                </a:solidFill>
                <a:effectLst/>
                <a:latin typeface="Traffic" pitchFamily="2" charset="-78"/>
                <a:cs typeface="Roya" pitchFamily="2" charset="-78"/>
              </a:rPr>
              <a:t>معين كردن</a:t>
            </a:r>
            <a:r>
              <a:rPr lang="en-US" sz="2600" b="1" dirty="0">
                <a:solidFill>
                  <a:srgbClr val="000000"/>
                </a:solidFill>
                <a:effectLst/>
                <a:latin typeface="Traffic" pitchFamily="2" charset="-78"/>
                <a:cs typeface="Roya" pitchFamily="2" charset="-78"/>
              </a:rPr>
              <a:t> </a:t>
            </a:r>
          </a:p>
          <a:p>
            <a:pPr algn="r"/>
            <a:r>
              <a:rPr lang="ar-SA" sz="2600" b="1" dirty="0">
                <a:solidFill>
                  <a:srgbClr val="000000"/>
                </a:solidFill>
                <a:effectLst/>
                <a:latin typeface="Traffic" pitchFamily="2" charset="-78"/>
                <a:cs typeface="Roya" pitchFamily="2" charset="-78"/>
              </a:rPr>
              <a:t>با تاكيد مشخص كردن</a:t>
            </a:r>
            <a:r>
              <a:rPr lang="en-US" sz="2600" b="1" dirty="0">
                <a:solidFill>
                  <a:srgbClr val="000000"/>
                </a:solidFill>
                <a:effectLst/>
                <a:latin typeface="Traffic" pitchFamily="2" charset="-78"/>
                <a:cs typeface="Roya" pitchFamily="2" charset="-78"/>
              </a:rPr>
              <a:t> </a:t>
            </a:r>
          </a:p>
          <a:p>
            <a:pPr algn="r"/>
            <a:r>
              <a:rPr lang="ar-SA" sz="2600" b="1" dirty="0">
                <a:solidFill>
                  <a:srgbClr val="000000"/>
                </a:solidFill>
                <a:effectLst/>
                <a:latin typeface="Traffic" pitchFamily="2" charset="-78"/>
                <a:cs typeface="Roya" pitchFamily="2" charset="-78"/>
              </a:rPr>
              <a:t>تصويركردن</a:t>
            </a:r>
            <a:r>
              <a:rPr lang="en-US" sz="2600" b="1" dirty="0">
                <a:solidFill>
                  <a:srgbClr val="000000"/>
                </a:solidFill>
                <a:effectLst/>
                <a:latin typeface="Traffic" pitchFamily="2" charset="-78"/>
                <a:cs typeface="Roya" pitchFamily="2" charset="-78"/>
              </a:rPr>
              <a:t> </a:t>
            </a:r>
          </a:p>
          <a:p>
            <a:pPr algn="r"/>
            <a:r>
              <a:rPr lang="ar-SA" sz="2600" b="1" dirty="0">
                <a:solidFill>
                  <a:srgbClr val="000000"/>
                </a:solidFill>
                <a:effectLst/>
                <a:latin typeface="Traffic" pitchFamily="2" charset="-78"/>
                <a:cs typeface="Roya" pitchFamily="2" charset="-78"/>
              </a:rPr>
              <a:t>فرمولي كردن</a:t>
            </a:r>
            <a:r>
              <a:rPr lang="en-US" sz="2600" b="1" dirty="0">
                <a:solidFill>
                  <a:srgbClr val="000000"/>
                </a:solidFill>
                <a:effectLst/>
                <a:latin typeface="Traffic" pitchFamily="2" charset="-78"/>
                <a:cs typeface="Roya" pitchFamily="2" charset="-78"/>
              </a:rPr>
              <a:t> </a:t>
            </a:r>
            <a:endParaRPr lang="ar-SA" sz="2600" b="1" dirty="0">
              <a:solidFill>
                <a:srgbClr val="000000"/>
              </a:solidFill>
              <a:effectLst/>
              <a:latin typeface="Traffic" pitchFamily="2" charset="-78"/>
              <a:cs typeface="Roya" pitchFamily="2" charset="-78"/>
            </a:endParaRPr>
          </a:p>
          <a:p>
            <a:pPr algn="r"/>
            <a:r>
              <a:rPr lang="ar-SA" sz="2600" b="1" dirty="0">
                <a:solidFill>
                  <a:srgbClr val="000000"/>
                </a:solidFill>
                <a:effectLst/>
                <a:latin typeface="Traffic" pitchFamily="2" charset="-78"/>
                <a:cs typeface="Roya" pitchFamily="2" charset="-78"/>
              </a:rPr>
              <a:t>مقايسه كردن</a:t>
            </a:r>
            <a:r>
              <a:rPr lang="en-US" sz="2600" b="1" dirty="0">
                <a:solidFill>
                  <a:srgbClr val="000000"/>
                </a:solidFill>
                <a:effectLst/>
                <a:latin typeface="Traffic" pitchFamily="2" charset="-78"/>
                <a:cs typeface="Roya" pitchFamily="2" charset="-78"/>
              </a:rPr>
              <a:t> </a:t>
            </a:r>
          </a:p>
          <a:p>
            <a:pPr algn="r"/>
            <a:r>
              <a:rPr lang="ar-SA" sz="2600" b="1" dirty="0">
                <a:solidFill>
                  <a:srgbClr val="000000"/>
                </a:solidFill>
                <a:effectLst/>
                <a:latin typeface="Traffic" pitchFamily="2" charset="-78"/>
                <a:cs typeface="Roya" pitchFamily="2" charset="-78"/>
              </a:rPr>
              <a:t>تشريح كردن</a:t>
            </a:r>
            <a:r>
              <a:rPr lang="en-US" sz="2600" b="1" dirty="0">
                <a:solidFill>
                  <a:srgbClr val="000000"/>
                </a:solidFill>
                <a:effectLst/>
                <a:latin typeface="Traffic" pitchFamily="2" charset="-78"/>
                <a:cs typeface="Roya" pitchFamily="2" charset="-78"/>
              </a:rPr>
              <a:t> </a:t>
            </a:r>
            <a:endParaRPr lang="ar-SA" sz="2600" b="1" dirty="0">
              <a:solidFill>
                <a:srgbClr val="000000"/>
              </a:solidFill>
              <a:effectLst/>
              <a:latin typeface="Traffic" pitchFamily="2" charset="-78"/>
              <a:cs typeface="Roya" pitchFamily="2" charset="-78"/>
            </a:endParaRPr>
          </a:p>
          <a:p>
            <a:pPr algn="r"/>
            <a:r>
              <a:rPr lang="ar-SA" sz="2600" b="1" dirty="0">
                <a:solidFill>
                  <a:srgbClr val="000000"/>
                </a:solidFill>
                <a:effectLst/>
                <a:latin typeface="Traffic" pitchFamily="2" charset="-78"/>
                <a:cs typeface="Roya" pitchFamily="2" charset="-78"/>
              </a:rPr>
              <a:t>اشاره كردن</a:t>
            </a:r>
            <a:r>
              <a:rPr lang="en-US" sz="2600" b="1" dirty="0">
                <a:solidFill>
                  <a:srgbClr val="000000"/>
                </a:solidFill>
                <a:effectLst/>
                <a:latin typeface="Traffic" pitchFamily="2" charset="-78"/>
                <a:cs typeface="Roya" pitchFamily="2" charset="-78"/>
              </a:rPr>
              <a:t> </a:t>
            </a:r>
          </a:p>
        </p:txBody>
      </p:sp>
      <p:sp>
        <p:nvSpPr>
          <p:cNvPr id="15366" name="Rectangle 5"/>
          <p:cNvSpPr>
            <a:spLocks noChangeArrowheads="1"/>
          </p:cNvSpPr>
          <p:nvPr/>
        </p:nvSpPr>
        <p:spPr bwMode="auto">
          <a:xfrm>
            <a:off x="539750" y="2205038"/>
            <a:ext cx="19415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nchor="ctr"/>
          <a:lstStyle/>
          <a:p>
            <a:pPr algn="r"/>
            <a:r>
              <a:rPr lang="ar-SA" sz="2600" b="1">
                <a:solidFill>
                  <a:srgbClr val="000000"/>
                </a:solidFill>
                <a:effectLst/>
                <a:latin typeface="Traffic" pitchFamily="2" charset="-78"/>
                <a:cs typeface="Roya" pitchFamily="2" charset="-78"/>
              </a:rPr>
              <a:t>محاسبه كردن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توصيه كردن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گزارش دادن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ترجمه كردن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تشخيص دادن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ارائه كردن</a:t>
            </a:r>
            <a:r>
              <a:rPr lang="en-US" sz="2600" b="1">
                <a:solidFill>
                  <a:srgbClr val="000000"/>
                </a:solidFill>
                <a:effectLst/>
                <a:latin typeface="Traffic" pitchFamily="2" charset="-78"/>
                <a:cs typeface="Roya" pitchFamily="2" charset="-78"/>
              </a:rPr>
              <a:t> </a:t>
            </a:r>
          </a:p>
          <a:p>
            <a:pPr algn="r" eaLnBrk="0" hangingPunct="0"/>
            <a:r>
              <a:rPr lang="ar-SA" sz="2600" b="1">
                <a:solidFill>
                  <a:srgbClr val="000000"/>
                </a:solidFill>
                <a:effectLst/>
                <a:latin typeface="Traffic" pitchFamily="2" charset="-78"/>
                <a:cs typeface="Roya" pitchFamily="2" charset="-78"/>
              </a:rPr>
              <a:t>مقابله كردن</a:t>
            </a:r>
            <a:r>
              <a:rPr lang="en-US" sz="2600" b="1">
                <a:solidFill>
                  <a:srgbClr val="000000"/>
                </a:solidFill>
                <a:effectLst/>
                <a:latin typeface="Traffic" pitchFamily="2" charset="-78"/>
                <a:cs typeface="Roya" pitchFamily="2" charset="-78"/>
              </a:rPr>
              <a:t> </a:t>
            </a:r>
          </a:p>
          <a:p>
            <a:pPr algn="r" eaLnBrk="0" hangingPunct="0"/>
            <a:endParaRPr lang="en-US" sz="2600" b="1">
              <a:solidFill>
                <a:srgbClr val="000000"/>
              </a:solidFill>
              <a:effectLst/>
              <a:latin typeface="Times New Roman" pitchFamily="18" charset="0"/>
              <a:cs typeface="Roya" pitchFamily="2" charset="-78"/>
            </a:endParaRPr>
          </a:p>
        </p:txBody>
      </p:sp>
    </p:spTree>
    <p:extLst>
      <p:ext uri="{BB962C8B-B14F-4D97-AF65-F5344CB8AC3E}">
        <p14:creationId xmlns:p14="http://schemas.microsoft.com/office/powerpoint/2010/main" val="227017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A59DE32-2B94-47FA-A930-1619BC033384}" type="slidenum">
              <a:rPr lang="ar-SA"/>
              <a:pPr>
                <a:defRPr/>
              </a:pPr>
              <a:t>18</a:t>
            </a:fld>
            <a:endParaRPr lang="en-US"/>
          </a:p>
        </p:txBody>
      </p:sp>
      <p:sp>
        <p:nvSpPr>
          <p:cNvPr id="450562" name="Rectangle 2"/>
          <p:cNvSpPr>
            <a:spLocks noGrp="1" noChangeArrowheads="1"/>
          </p:cNvSpPr>
          <p:nvPr>
            <p:ph type="title"/>
          </p:nvPr>
        </p:nvSpPr>
        <p:spPr/>
        <p:txBody>
          <a:bodyPr/>
          <a:lstStyle/>
          <a:p>
            <a:pPr algn="r" rtl="0" eaLnBrk="1" hangingPunct="1">
              <a:defRPr/>
            </a:pPr>
            <a:r>
              <a:rPr lang="fa-IR" dirty="0" smtClean="0"/>
              <a:t>مثال</a:t>
            </a:r>
            <a:endParaRPr lang="en-US" dirty="0" smtClean="0"/>
          </a:p>
        </p:txBody>
      </p:sp>
      <p:sp>
        <p:nvSpPr>
          <p:cNvPr id="450563" name="Rectangle 3"/>
          <p:cNvSpPr>
            <a:spLocks noGrp="1" noChangeArrowheads="1"/>
          </p:cNvSpPr>
          <p:nvPr>
            <p:ph type="body" idx="1"/>
          </p:nvPr>
        </p:nvSpPr>
        <p:spPr>
          <a:xfrm>
            <a:off x="457200" y="1124744"/>
            <a:ext cx="8363272" cy="4882547"/>
          </a:xfrm>
        </p:spPr>
        <p:txBody>
          <a:bodyPr>
            <a:normAutofit/>
          </a:bodyPr>
          <a:lstStyle/>
          <a:p>
            <a:pPr algn="justLow" rtl="1" eaLnBrk="1" hangingPunct="1">
              <a:buFont typeface="Wingdings" pitchFamily="2" charset="2"/>
              <a:buBlip>
                <a:blip r:embed="rId2"/>
              </a:buBlip>
              <a:defRPr/>
            </a:pPr>
            <a:r>
              <a:rPr lang="fa-IR" sz="3600" b="1" dirty="0" smtClean="0">
                <a:latin typeface="Arial Black" pitchFamily="34" charset="0"/>
              </a:rPr>
              <a:t>یادگیرنده بتواند مثال هایی برای </a:t>
            </a:r>
            <a:r>
              <a:rPr lang="fa-IR" sz="3600" b="1" u="sng" dirty="0" smtClean="0">
                <a:latin typeface="Arial Black" pitchFamily="34" charset="0"/>
              </a:rPr>
              <a:t>غذاهای پر کالری وکم کالری </a:t>
            </a:r>
            <a:r>
              <a:rPr lang="fa-IR" sz="3600" b="1" dirty="0" smtClean="0">
                <a:latin typeface="Arial Black" pitchFamily="34" charset="0"/>
              </a:rPr>
              <a:t>ذکر کند.( ترجمه )</a:t>
            </a:r>
          </a:p>
          <a:p>
            <a:pPr algn="justLow" rtl="1" eaLnBrk="1" hangingPunct="1">
              <a:buFont typeface="Wingdings" pitchFamily="2" charset="2"/>
              <a:buBlip>
                <a:blip r:embed="rId2"/>
              </a:buBlip>
              <a:defRPr/>
            </a:pPr>
            <a:endParaRPr lang="fa-IR" sz="3600" b="1" dirty="0" smtClean="0">
              <a:latin typeface="Arial Black" pitchFamily="34" charset="0"/>
            </a:endParaRPr>
          </a:p>
          <a:p>
            <a:pPr algn="justLow" rtl="1" eaLnBrk="1" hangingPunct="1">
              <a:buFont typeface="Wingdings" pitchFamily="2" charset="2"/>
              <a:buBlip>
                <a:blip r:embed="rId2"/>
              </a:buBlip>
              <a:defRPr/>
            </a:pPr>
            <a:r>
              <a:rPr lang="fa-IR" sz="3600" b="1" dirty="0" smtClean="0">
                <a:latin typeface="Arial Black" pitchFamily="34" charset="0"/>
              </a:rPr>
              <a:t>یادگیرنده بتواند </a:t>
            </a:r>
            <a:r>
              <a:rPr lang="fa-IR" sz="3600" b="1" u="sng" dirty="0" smtClean="0">
                <a:latin typeface="Arial Black" pitchFamily="34" charset="0"/>
              </a:rPr>
              <a:t>میزان شیوع </a:t>
            </a:r>
            <a:r>
              <a:rPr lang="fa-IR" sz="3600" b="1" dirty="0" smtClean="0">
                <a:latin typeface="Arial Black" pitchFamily="34" charset="0"/>
              </a:rPr>
              <a:t>بیماری </a:t>
            </a:r>
            <a:r>
              <a:rPr lang="fa-IR" sz="3600" b="1" u="sng" dirty="0" smtClean="0">
                <a:latin typeface="Arial Black" pitchFamily="34" charset="0"/>
              </a:rPr>
              <a:t>بروسلوز</a:t>
            </a:r>
            <a:r>
              <a:rPr lang="fa-IR" sz="3600" b="1" dirty="0" smtClean="0">
                <a:latin typeface="Arial Black" pitchFamily="34" charset="0"/>
              </a:rPr>
              <a:t> را در مناطق استان کرمانشاه توضیح دهد.( برون یابی )</a:t>
            </a:r>
          </a:p>
          <a:p>
            <a:pPr algn="justLow" rtl="1" eaLnBrk="1" hangingPunct="1">
              <a:buFont typeface="Wingdings" pitchFamily="2" charset="2"/>
              <a:buBlip>
                <a:blip r:embed="rId2"/>
              </a:buBlip>
              <a:defRPr/>
            </a:pPr>
            <a:endParaRPr lang="fa-IR" sz="3600" b="1" dirty="0" smtClean="0">
              <a:latin typeface="Arial Black" pitchFamily="34" charset="0"/>
            </a:endParaRPr>
          </a:p>
          <a:p>
            <a:pPr algn="justLow" rtl="1" eaLnBrk="1" hangingPunct="1">
              <a:buFont typeface="Wingdings" pitchFamily="2" charset="2"/>
              <a:buBlip>
                <a:blip r:embed="rId2"/>
              </a:buBlip>
              <a:defRPr/>
            </a:pPr>
            <a:r>
              <a:rPr lang="fa-IR" sz="3600" b="1" dirty="0" smtClean="0">
                <a:latin typeface="Arial Black" pitchFamily="34" charset="0"/>
              </a:rPr>
              <a:t> یادگیرنده بتواند </a:t>
            </a:r>
            <a:r>
              <a:rPr lang="fa-IR" sz="3600" b="1" u="sng" dirty="0" smtClean="0">
                <a:latin typeface="Arial Black" pitchFamily="34" charset="0"/>
              </a:rPr>
              <a:t>تالاسمی مینور </a:t>
            </a:r>
            <a:r>
              <a:rPr lang="fa-IR" sz="3600" b="1" dirty="0" smtClean="0">
                <a:latin typeface="Arial Black" pitchFamily="34" charset="0"/>
              </a:rPr>
              <a:t>را از </a:t>
            </a:r>
            <a:r>
              <a:rPr lang="fa-IR" sz="3600" b="1" u="sng" dirty="0" smtClean="0">
                <a:latin typeface="Arial Black" pitchFamily="34" charset="0"/>
              </a:rPr>
              <a:t>آنمی فقر آهن </a:t>
            </a:r>
            <a:r>
              <a:rPr lang="fa-IR" sz="3600" b="1" dirty="0" smtClean="0">
                <a:latin typeface="Arial Black" pitchFamily="34" charset="0"/>
              </a:rPr>
              <a:t>افتراق دهد.( تفسیر )</a:t>
            </a:r>
            <a:endParaRPr lang="en-US" sz="3600" b="1" dirty="0" smtClean="0">
              <a:latin typeface="Arial Black" pitchFamily="34" charset="0"/>
            </a:endParaRPr>
          </a:p>
          <a:p>
            <a:pPr algn="justLow" rtl="1" eaLnBrk="1" hangingPunct="1">
              <a:defRPr/>
            </a:pPr>
            <a:endParaRPr lang="en-US" sz="3600" dirty="0" smtClean="0">
              <a:latin typeface="Arial Black" pitchFamily="34" charset="0"/>
            </a:endParaRPr>
          </a:p>
        </p:txBody>
      </p:sp>
    </p:spTree>
    <p:extLst>
      <p:ext uri="{BB962C8B-B14F-4D97-AF65-F5344CB8AC3E}">
        <p14:creationId xmlns:p14="http://schemas.microsoft.com/office/powerpoint/2010/main" val="239096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1C5FE31E-CC5C-4788-88BA-23995B0AB7D8}" type="slidenum">
              <a:rPr lang="ar-SA"/>
              <a:pPr>
                <a:defRPr/>
              </a:pPr>
              <a:t>19</a:t>
            </a:fld>
            <a:endParaRPr lang="en-US"/>
          </a:p>
        </p:txBody>
      </p:sp>
      <p:sp>
        <p:nvSpPr>
          <p:cNvPr id="449539" name="Rectangle 3"/>
          <p:cNvSpPr>
            <a:spLocks noGrp="1" noChangeArrowheads="1"/>
          </p:cNvSpPr>
          <p:nvPr>
            <p:ph type="body" idx="1"/>
          </p:nvPr>
        </p:nvSpPr>
        <p:spPr>
          <a:xfrm>
            <a:off x="468313" y="333375"/>
            <a:ext cx="8229600" cy="4114800"/>
          </a:xfrm>
        </p:spPr>
        <p:txBody>
          <a:bodyPr/>
          <a:lstStyle/>
          <a:p>
            <a:pPr algn="justLow" rtl="1" eaLnBrk="1" hangingPunct="1">
              <a:buFont typeface="Wingdings" pitchFamily="2" charset="2"/>
              <a:buNone/>
              <a:defRPr/>
            </a:pPr>
            <a:r>
              <a:rPr lang="fa-IR" sz="4000" b="1" dirty="0" smtClean="0">
                <a:cs typeface="B Nazanin" pitchFamily="2" charset="-78"/>
              </a:rPr>
              <a:t>3) </a:t>
            </a:r>
            <a:r>
              <a:rPr lang="fa-IR" sz="4000" b="1" dirty="0" smtClean="0">
                <a:solidFill>
                  <a:srgbClr val="FF0000"/>
                </a:solidFill>
                <a:cs typeface="B Nazanin" pitchFamily="2" charset="-78"/>
              </a:rPr>
              <a:t>بکار بستن </a:t>
            </a:r>
            <a:r>
              <a:rPr lang="ar-SA" sz="4000" b="1" dirty="0" smtClean="0">
                <a:solidFill>
                  <a:srgbClr val="FF0000"/>
                </a:solidFill>
                <a:cs typeface="B Nazanin" pitchFamily="2" charset="-78"/>
              </a:rPr>
              <a:t>(</a:t>
            </a:r>
            <a:r>
              <a:rPr lang="en-US" sz="4000" b="1" dirty="0" smtClean="0">
                <a:solidFill>
                  <a:srgbClr val="FF0000"/>
                </a:solidFill>
                <a:cs typeface="B Nazanin" pitchFamily="2" charset="-78"/>
              </a:rPr>
              <a:t>Application</a:t>
            </a:r>
            <a:r>
              <a:rPr lang="ar-SA" sz="4000" b="1" dirty="0" smtClean="0">
                <a:solidFill>
                  <a:srgbClr val="FF0000"/>
                </a:solidFill>
                <a:cs typeface="B Nazanin" pitchFamily="2" charset="-78"/>
              </a:rPr>
              <a:t>)</a:t>
            </a:r>
            <a:r>
              <a:rPr lang="fa-IR" sz="4000" b="1" dirty="0" smtClean="0">
                <a:solidFill>
                  <a:srgbClr val="FF0000"/>
                </a:solidFill>
                <a:cs typeface="B Nazanin" pitchFamily="2" charset="-78"/>
              </a:rPr>
              <a:t> </a:t>
            </a:r>
            <a:r>
              <a:rPr lang="fa-IR" sz="4000" b="1" dirty="0" smtClean="0">
                <a:cs typeface="B Nazanin" pitchFamily="2" charset="-78"/>
              </a:rPr>
              <a:t>:</a:t>
            </a:r>
            <a:r>
              <a:rPr lang="fa-IR" sz="3600" b="1" dirty="0" smtClean="0">
                <a:cs typeface="B Nazanin" pitchFamily="2" charset="-78"/>
              </a:rPr>
              <a:t> </a:t>
            </a:r>
          </a:p>
          <a:p>
            <a:pPr algn="justLow" rtl="1" eaLnBrk="1" hangingPunct="1">
              <a:buFont typeface="Wingdings" pitchFamily="2" charset="2"/>
              <a:buNone/>
              <a:defRPr/>
            </a:pPr>
            <a:r>
              <a:rPr lang="fa-IR" sz="3600" b="1" dirty="0" smtClean="0">
                <a:cs typeface="B Nazanin" pitchFamily="2" charset="-78"/>
              </a:rPr>
              <a:t>عبارت است از توانایی کاربرد اصول علمی ، فرضیه ها ، قضایا و دیگر مفاهیم انتزاعی در وضعیت و موقعیت مناسب ، </a:t>
            </a:r>
            <a:r>
              <a:rPr lang="fa-IR" sz="3600" b="1" u="sng" dirty="0" smtClean="0">
                <a:cs typeface="B Nazanin" pitchFamily="2" charset="-78"/>
              </a:rPr>
              <a:t>بدون اینکه هیچگونه راه حلی ارائه شود .</a:t>
            </a:r>
            <a:endParaRPr lang="en-US" sz="3600" b="1" u="sng" dirty="0" smtClean="0">
              <a:cs typeface="B Nazanin" pitchFamily="2" charset="-78"/>
            </a:endParaRPr>
          </a:p>
          <a:p>
            <a:pPr eaLnBrk="1" hangingPunct="1">
              <a:defRPr/>
            </a:pPr>
            <a:endParaRPr lang="en-US" b="1" dirty="0" smtClean="0"/>
          </a:p>
        </p:txBody>
      </p:sp>
    </p:spTree>
    <p:extLst>
      <p:ext uri="{BB962C8B-B14F-4D97-AF65-F5344CB8AC3E}">
        <p14:creationId xmlns:p14="http://schemas.microsoft.com/office/powerpoint/2010/main" val="229543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p:nvPr>
        </p:nvSpPr>
        <p:spPr>
          <a:xfrm>
            <a:off x="685800" y="1340769"/>
            <a:ext cx="7772400" cy="864096"/>
          </a:xfrm>
        </p:spPr>
        <p:txBody>
          <a:bodyPr>
            <a:normAutofit fontScale="90000"/>
          </a:bodyPr>
          <a:lstStyle/>
          <a:p>
            <a:pPr algn="ctr" eaLnBrk="1" hangingPunct="1">
              <a:defRPr/>
            </a:pPr>
            <a:r>
              <a:rPr lang="fa-IR" dirty="0" smtClean="0">
                <a:solidFill>
                  <a:srgbClr val="FF0000"/>
                </a:solidFill>
              </a:rPr>
              <a:t>طراحی آزمون درآموزش علوم پزشکی</a:t>
            </a:r>
            <a:endParaRPr lang="en-US" dirty="0" smtClean="0">
              <a:solidFill>
                <a:srgbClr val="FF0000"/>
              </a:solidFill>
            </a:endParaRPr>
          </a:p>
        </p:txBody>
      </p:sp>
      <p:sp>
        <p:nvSpPr>
          <p:cNvPr id="94213" name="Rectangle 5"/>
          <p:cNvSpPr>
            <a:spLocks noGrp="1" noChangeArrowheads="1"/>
          </p:cNvSpPr>
          <p:nvPr>
            <p:ph type="subTitle" idx="1"/>
          </p:nvPr>
        </p:nvSpPr>
        <p:spPr>
          <a:xfrm>
            <a:off x="685800" y="3068960"/>
            <a:ext cx="7772400" cy="1742351"/>
          </a:xfrm>
        </p:spPr>
        <p:txBody>
          <a:bodyPr>
            <a:normAutofit lnSpcReduction="10000"/>
          </a:bodyPr>
          <a:lstStyle/>
          <a:p>
            <a:pPr algn="ctr" eaLnBrk="1" hangingPunct="1">
              <a:defRPr/>
            </a:pPr>
            <a:r>
              <a:rPr lang="fa-IR" b="1" dirty="0" smtClean="0">
                <a:solidFill>
                  <a:schemeClr val="tx1"/>
                </a:solidFill>
              </a:rPr>
              <a:t>ارایه دهنده : رضا پورمیرزا، مسئول واحد آنالیز آزمون های مرکز مطالعات و توسعه اموزش علوم پزشکی کرمانشاه ،عضو هیات علمی دانشگاه علوم پزشکی کرمانشاه </a:t>
            </a:r>
          </a:p>
          <a:p>
            <a:pPr algn="ctr" eaLnBrk="1" hangingPunct="1">
              <a:defRPr/>
            </a:pPr>
            <a:r>
              <a:rPr lang="fa-IR" b="1" dirty="0" smtClean="0">
                <a:solidFill>
                  <a:schemeClr val="tx1"/>
                </a:solidFill>
              </a:rPr>
              <a:t>بهار 1394</a:t>
            </a:r>
            <a:endParaRPr lang="en-US" b="1" dirty="0" smtClean="0">
              <a:solidFill>
                <a:schemeClr val="tx1"/>
              </a:solidFill>
            </a:endParaRPr>
          </a:p>
        </p:txBody>
      </p:sp>
    </p:spTree>
    <p:extLst>
      <p:ext uri="{BB962C8B-B14F-4D97-AF65-F5344CB8AC3E}">
        <p14:creationId xmlns:p14="http://schemas.microsoft.com/office/powerpoint/2010/main" val="145242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F4D1374-0259-4390-8A4B-8A777C7F8C33}" type="slidenum">
              <a:rPr lang="ar-SA"/>
              <a:pPr>
                <a:defRPr/>
              </a:pPr>
              <a:t>20</a:t>
            </a:fld>
            <a:endParaRPr lang="en-US"/>
          </a:p>
        </p:txBody>
      </p:sp>
      <p:sp>
        <p:nvSpPr>
          <p:cNvPr id="452610" name="Rectangle 2"/>
          <p:cNvSpPr>
            <a:spLocks noGrp="1" noChangeArrowheads="1"/>
          </p:cNvSpPr>
          <p:nvPr>
            <p:ph type="title"/>
          </p:nvPr>
        </p:nvSpPr>
        <p:spPr/>
        <p:txBody>
          <a:bodyPr>
            <a:normAutofit fontScale="90000"/>
          </a:bodyPr>
          <a:lstStyle/>
          <a:p>
            <a:pPr algn="r" rtl="1" eaLnBrk="1" hangingPunct="1">
              <a:defRPr/>
            </a:pPr>
            <a:r>
              <a:rPr lang="ar-SA" sz="3900" b="1" dirty="0" smtClean="0">
                <a:solidFill>
                  <a:srgbClr val="000000"/>
                </a:solidFill>
                <a:effectLst>
                  <a:outerShdw blurRad="38100" dist="38100" dir="2700000" algn="tl">
                    <a:srgbClr val="FFFFFF"/>
                  </a:outerShdw>
                </a:effectLst>
                <a:latin typeface="Traffic" pitchFamily="2" charset="-78"/>
                <a:cs typeface="Nazanin" pitchFamily="2" charset="-78"/>
              </a:rPr>
              <a:t>افعال رفتاري مربوط به اين سطح عبارتند از : </a:t>
            </a:r>
            <a:br>
              <a:rPr lang="ar-SA" sz="3900" b="1" dirty="0" smtClean="0">
                <a:solidFill>
                  <a:srgbClr val="000000"/>
                </a:solidFill>
                <a:effectLst>
                  <a:outerShdw blurRad="38100" dist="38100" dir="2700000" algn="tl">
                    <a:srgbClr val="FFFFFF"/>
                  </a:outerShdw>
                </a:effectLst>
                <a:latin typeface="Traffic" pitchFamily="2" charset="-78"/>
                <a:cs typeface="Nazanin" pitchFamily="2" charset="-78"/>
              </a:rPr>
            </a:br>
            <a:endParaRPr lang="en-US" sz="3900" b="1" dirty="0" smtClean="0">
              <a:solidFill>
                <a:srgbClr val="000000"/>
              </a:solidFill>
              <a:effectLst>
                <a:outerShdw blurRad="38100" dist="38100" dir="2700000" algn="tl">
                  <a:srgbClr val="FFFFFF"/>
                </a:outerShdw>
              </a:effectLst>
              <a:latin typeface="Traffic" pitchFamily="2" charset="-78"/>
              <a:cs typeface="Nazanin" pitchFamily="2" charset="-78"/>
            </a:endParaRPr>
          </a:p>
        </p:txBody>
      </p:sp>
      <p:sp>
        <p:nvSpPr>
          <p:cNvPr id="452612" name="Rectangle 4"/>
          <p:cNvSpPr>
            <a:spLocks noGrp="1" noChangeArrowheads="1"/>
          </p:cNvSpPr>
          <p:nvPr>
            <p:ph type="body" idx="1"/>
          </p:nvPr>
        </p:nvSpPr>
        <p:spPr>
          <a:xfrm>
            <a:off x="6443663" y="1981200"/>
            <a:ext cx="2243137" cy="4114800"/>
          </a:xfrm>
        </p:spPr>
        <p:txBody>
          <a:bodyPr/>
          <a:lstStyle/>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بكار گرفتن</a:t>
            </a:r>
            <a:r>
              <a:rPr lang="en-US" sz="2600" b="1" kern="1200" dirty="0" smtClean="0">
                <a:solidFill>
                  <a:srgbClr val="000000"/>
                </a:solidFill>
                <a:effectLst/>
                <a:latin typeface="Traffic" pitchFamily="2" charset="-78"/>
                <a:cs typeface="Roya" pitchFamily="2" charset="-78"/>
              </a:rPr>
              <a:t> </a:t>
            </a:r>
          </a:p>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انتخاب كردن</a:t>
            </a:r>
            <a:r>
              <a:rPr lang="en-US" sz="2600" b="1" kern="1200" dirty="0" smtClean="0">
                <a:solidFill>
                  <a:srgbClr val="000000"/>
                </a:solidFill>
                <a:effectLst/>
                <a:latin typeface="Traffic" pitchFamily="2" charset="-78"/>
                <a:cs typeface="Roya" pitchFamily="2" charset="-78"/>
              </a:rPr>
              <a:t> </a:t>
            </a:r>
          </a:p>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مثال زدن</a:t>
            </a:r>
            <a:r>
              <a:rPr lang="en-US" sz="2600" b="1" kern="1200" dirty="0" smtClean="0">
                <a:solidFill>
                  <a:srgbClr val="000000"/>
                </a:solidFill>
                <a:effectLst/>
                <a:latin typeface="Traffic" pitchFamily="2" charset="-78"/>
                <a:cs typeface="Roya" pitchFamily="2" charset="-78"/>
              </a:rPr>
              <a:t> </a:t>
            </a:r>
          </a:p>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محاسبه كردن</a:t>
            </a:r>
            <a:r>
              <a:rPr lang="en-US" sz="2600" b="1" kern="1200" dirty="0" smtClean="0">
                <a:solidFill>
                  <a:srgbClr val="000000"/>
                </a:solidFill>
                <a:effectLst/>
                <a:latin typeface="Traffic" pitchFamily="2" charset="-78"/>
                <a:cs typeface="Roya" pitchFamily="2" charset="-78"/>
              </a:rPr>
              <a:t> </a:t>
            </a:r>
          </a:p>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آزمودن</a:t>
            </a:r>
            <a:r>
              <a:rPr lang="en-US" sz="2600" b="1" kern="1200" dirty="0" smtClean="0">
                <a:solidFill>
                  <a:srgbClr val="000000"/>
                </a:solidFill>
                <a:effectLst/>
                <a:latin typeface="Traffic" pitchFamily="2" charset="-78"/>
                <a:cs typeface="Roya" pitchFamily="2" charset="-78"/>
              </a:rPr>
              <a:t> </a:t>
            </a:r>
          </a:p>
          <a:p>
            <a:pPr algn="r" rtl="1" eaLnBrk="1" hangingPunct="1">
              <a:buFont typeface="Wingdings" pitchFamily="2" charset="2"/>
              <a:buNone/>
              <a:defRPr/>
            </a:pPr>
            <a:r>
              <a:rPr lang="ar-SA" sz="2600" b="1" kern="1200" dirty="0" smtClean="0">
                <a:solidFill>
                  <a:srgbClr val="000000"/>
                </a:solidFill>
                <a:effectLst/>
                <a:latin typeface="Traffic" pitchFamily="2" charset="-78"/>
                <a:cs typeface="Roya" pitchFamily="2" charset="-78"/>
              </a:rPr>
              <a:t>برنامه ريزي كردن</a:t>
            </a:r>
            <a:r>
              <a:rPr lang="en-US" sz="2600" b="1" kern="1200" dirty="0" smtClean="0">
                <a:solidFill>
                  <a:srgbClr val="000000"/>
                </a:solidFill>
                <a:effectLst/>
                <a:latin typeface="Traffic" pitchFamily="2" charset="-78"/>
                <a:cs typeface="Roya" pitchFamily="2" charset="-78"/>
              </a:rPr>
              <a:t> </a:t>
            </a:r>
          </a:p>
        </p:txBody>
      </p:sp>
      <p:sp>
        <p:nvSpPr>
          <p:cNvPr id="18437" name="Rectangle 5"/>
          <p:cNvSpPr>
            <a:spLocks noChangeArrowheads="1"/>
          </p:cNvSpPr>
          <p:nvPr/>
        </p:nvSpPr>
        <p:spPr bwMode="auto">
          <a:xfrm>
            <a:off x="2916238" y="1773238"/>
            <a:ext cx="23399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nchor="ctr"/>
          <a:lstStyle/>
          <a:p>
            <a:pPr algn="r"/>
            <a:r>
              <a:rPr lang="ar-SA" sz="2600" b="1">
                <a:solidFill>
                  <a:srgbClr val="000000"/>
                </a:solidFill>
                <a:effectLst/>
                <a:latin typeface="Traffic" pitchFamily="2" charset="-78"/>
                <a:cs typeface="Roya" pitchFamily="2" charset="-78"/>
              </a:rPr>
              <a:t>دسته بندي كردن</a:t>
            </a:r>
            <a:r>
              <a:rPr lang="en-US" sz="2600" b="1">
                <a:solidFill>
                  <a:srgbClr val="000000"/>
                </a:solidFill>
                <a:effectLst/>
                <a:latin typeface="Traffic" pitchFamily="2" charset="-78"/>
                <a:cs typeface="Roya" pitchFamily="2" charset="-78"/>
              </a:rPr>
              <a:t> </a:t>
            </a:r>
          </a:p>
          <a:p>
            <a:pPr algn="r"/>
            <a:r>
              <a:rPr lang="ar-SA" sz="2600" b="1">
                <a:solidFill>
                  <a:srgbClr val="000000"/>
                </a:solidFill>
                <a:effectLst/>
                <a:latin typeface="Traffic" pitchFamily="2" charset="-78"/>
                <a:cs typeface="Roya" pitchFamily="2" charset="-78"/>
              </a:rPr>
              <a:t>بكار بردن</a:t>
            </a:r>
            <a:r>
              <a:rPr lang="en-US" sz="2600" b="1">
                <a:solidFill>
                  <a:srgbClr val="000000"/>
                </a:solidFill>
                <a:effectLst/>
                <a:latin typeface="Traffic" pitchFamily="2" charset="-78"/>
                <a:cs typeface="Roya" pitchFamily="2" charset="-78"/>
              </a:rPr>
              <a:t> </a:t>
            </a:r>
          </a:p>
          <a:p>
            <a:pPr algn="r"/>
            <a:r>
              <a:rPr lang="ar-SA" sz="2600" b="1">
                <a:solidFill>
                  <a:srgbClr val="000000"/>
                </a:solidFill>
                <a:effectLst/>
                <a:latin typeface="Traffic" pitchFamily="2" charset="-78"/>
                <a:cs typeface="Roya" pitchFamily="2" charset="-78"/>
              </a:rPr>
              <a:t>حل كردن</a:t>
            </a:r>
            <a:r>
              <a:rPr lang="en-US" sz="2600" b="1">
                <a:solidFill>
                  <a:srgbClr val="000000"/>
                </a:solidFill>
                <a:effectLst/>
                <a:latin typeface="Traffic" pitchFamily="2" charset="-78"/>
                <a:cs typeface="Roya" pitchFamily="2" charset="-78"/>
              </a:rPr>
              <a:t> </a:t>
            </a:r>
          </a:p>
          <a:p>
            <a:pPr algn="r"/>
            <a:r>
              <a:rPr lang="ar-SA" sz="2600" b="1">
                <a:solidFill>
                  <a:srgbClr val="000000"/>
                </a:solidFill>
                <a:effectLst/>
                <a:latin typeface="Traffic" pitchFamily="2" charset="-78"/>
                <a:cs typeface="Roya" pitchFamily="2" charset="-78"/>
              </a:rPr>
              <a:t>نشان دادن</a:t>
            </a:r>
            <a:r>
              <a:rPr lang="en-US" sz="2600" b="1">
                <a:solidFill>
                  <a:srgbClr val="000000"/>
                </a:solidFill>
                <a:effectLst/>
                <a:latin typeface="Traffic" pitchFamily="2" charset="-78"/>
                <a:cs typeface="Roya" pitchFamily="2" charset="-78"/>
              </a:rPr>
              <a:t> </a:t>
            </a:r>
          </a:p>
          <a:p>
            <a:pPr algn="r"/>
            <a:r>
              <a:rPr lang="ar-SA" sz="2600" b="1">
                <a:solidFill>
                  <a:srgbClr val="000000"/>
                </a:solidFill>
                <a:effectLst/>
                <a:latin typeface="Traffic" pitchFamily="2" charset="-78"/>
                <a:cs typeface="Roya" pitchFamily="2" charset="-78"/>
              </a:rPr>
              <a:t>تمرين كردن</a:t>
            </a:r>
            <a:r>
              <a:rPr lang="en-US" sz="2600" b="1">
                <a:solidFill>
                  <a:srgbClr val="000000"/>
                </a:solidFill>
                <a:effectLst/>
                <a:latin typeface="Traffic" pitchFamily="2" charset="-78"/>
                <a:cs typeface="Roya" pitchFamily="2" charset="-78"/>
              </a:rPr>
              <a:t> </a:t>
            </a:r>
          </a:p>
          <a:p>
            <a:pPr algn="r"/>
            <a:r>
              <a:rPr lang="ar-SA" sz="2600" b="1">
                <a:solidFill>
                  <a:srgbClr val="000000"/>
                </a:solidFill>
                <a:effectLst/>
                <a:latin typeface="Traffic" pitchFamily="2" charset="-78"/>
                <a:cs typeface="Roya" pitchFamily="2" charset="-78"/>
              </a:rPr>
              <a:t>استفاده كردن</a:t>
            </a:r>
            <a:r>
              <a:rPr lang="en-US" sz="2600" b="1">
                <a:solidFill>
                  <a:srgbClr val="000000"/>
                </a:solidFill>
                <a:effectLst/>
                <a:latin typeface="Traffic" pitchFamily="2" charset="-78"/>
                <a:cs typeface="Roya" pitchFamily="2" charset="-78"/>
              </a:rPr>
              <a:t> </a:t>
            </a:r>
          </a:p>
        </p:txBody>
      </p:sp>
    </p:spTree>
    <p:extLst>
      <p:ext uri="{BB962C8B-B14F-4D97-AF65-F5344CB8AC3E}">
        <p14:creationId xmlns:p14="http://schemas.microsoft.com/office/powerpoint/2010/main" val="282136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EE61CD5-5232-453C-8BE6-A111C97ED2F2}" type="slidenum">
              <a:rPr lang="ar-SA"/>
              <a:pPr>
                <a:defRPr/>
              </a:pPr>
              <a:t>21</a:t>
            </a:fld>
            <a:endParaRPr lang="en-US"/>
          </a:p>
        </p:txBody>
      </p:sp>
      <p:sp>
        <p:nvSpPr>
          <p:cNvPr id="453634" name="Rectangle 2"/>
          <p:cNvSpPr>
            <a:spLocks noGrp="1" noChangeArrowheads="1"/>
          </p:cNvSpPr>
          <p:nvPr>
            <p:ph type="title"/>
          </p:nvPr>
        </p:nvSpPr>
        <p:spPr>
          <a:xfrm>
            <a:off x="457200" y="381000"/>
            <a:ext cx="8229600" cy="960438"/>
          </a:xfrm>
        </p:spPr>
        <p:txBody>
          <a:bodyPr/>
          <a:lstStyle/>
          <a:p>
            <a:pPr algn="r" rtl="0" eaLnBrk="1" hangingPunct="1">
              <a:defRPr/>
            </a:pPr>
            <a:r>
              <a:rPr lang="fa-IR" dirty="0" smtClean="0"/>
              <a:t>مثال</a:t>
            </a:r>
            <a:endParaRPr lang="en-US" dirty="0" smtClean="0"/>
          </a:p>
        </p:txBody>
      </p:sp>
      <p:sp>
        <p:nvSpPr>
          <p:cNvPr id="453635" name="Rectangle 3"/>
          <p:cNvSpPr>
            <a:spLocks noGrp="1" noChangeArrowheads="1"/>
          </p:cNvSpPr>
          <p:nvPr>
            <p:ph type="body" idx="1"/>
          </p:nvPr>
        </p:nvSpPr>
        <p:spPr>
          <a:xfrm>
            <a:off x="457200" y="1700213"/>
            <a:ext cx="8229600" cy="4114800"/>
          </a:xfrm>
        </p:spPr>
        <p:txBody>
          <a:bodyPr/>
          <a:lstStyle/>
          <a:p>
            <a:pPr algn="r" rtl="1" eaLnBrk="1" hangingPunct="1">
              <a:buFont typeface="Wingdings" pitchFamily="2" charset="2"/>
              <a:buBlip>
                <a:blip r:embed="rId2"/>
              </a:buBlip>
              <a:defRPr/>
            </a:pPr>
            <a:r>
              <a:rPr lang="fa-IR" sz="2800" b="1" dirty="0" smtClean="0"/>
              <a:t>یادگیرنده بتواند یک رژیم غذائی مناسب برای بیمار تعیین کند.</a:t>
            </a:r>
          </a:p>
          <a:p>
            <a:pPr algn="r" rtl="1" eaLnBrk="1" hangingPunct="1">
              <a:buFont typeface="Wingdings" pitchFamily="2" charset="2"/>
              <a:buBlip>
                <a:blip r:embed="rId2"/>
              </a:buBlip>
              <a:defRPr/>
            </a:pPr>
            <a:endParaRPr lang="fa-IR" sz="2800" b="1" dirty="0" smtClean="0"/>
          </a:p>
          <a:p>
            <a:pPr algn="r" rtl="1" eaLnBrk="1" hangingPunct="1">
              <a:buFont typeface="Wingdings" pitchFamily="2" charset="2"/>
              <a:buBlip>
                <a:blip r:embed="rId2"/>
              </a:buBlip>
              <a:defRPr/>
            </a:pPr>
            <a:r>
              <a:rPr lang="fa-IR" sz="2800" b="1" dirty="0" smtClean="0"/>
              <a:t>فراگیر بتواند شیوه های صحیح انگیزش درمانی را بکار گیرد.</a:t>
            </a:r>
          </a:p>
          <a:p>
            <a:pPr algn="r" rtl="1" eaLnBrk="1" hangingPunct="1">
              <a:buFont typeface="Wingdings" pitchFamily="2" charset="2"/>
              <a:buBlip>
                <a:blip r:embed="rId3"/>
              </a:buBlip>
              <a:defRPr/>
            </a:pPr>
            <a:endParaRPr lang="fa-IR" sz="2800" b="1" dirty="0" smtClean="0"/>
          </a:p>
          <a:p>
            <a:pPr algn="r" rtl="1" eaLnBrk="1" hangingPunct="1">
              <a:buFont typeface="Wingdings" pitchFamily="2" charset="2"/>
              <a:buBlip>
                <a:blip r:embed="rId2"/>
              </a:buBlip>
              <a:defRPr/>
            </a:pPr>
            <a:r>
              <a:rPr lang="fa-IR" sz="2800" b="1" dirty="0" smtClean="0"/>
              <a:t>یادگیرنده بتواند</a:t>
            </a:r>
            <a:r>
              <a:rPr lang="en-US" sz="2800" b="1" dirty="0" smtClean="0"/>
              <a:t> </a:t>
            </a:r>
            <a:r>
              <a:rPr lang="fa-IR" sz="2800" b="1" dirty="0" smtClean="0"/>
              <a:t>از تکنیک های حل مساله در تصمیم گیری ومدیریت واحد خود استفاده نماید.</a:t>
            </a:r>
          </a:p>
          <a:p>
            <a:pPr algn="r" rtl="1" eaLnBrk="1" hangingPunct="1">
              <a:buFont typeface="Wingdings" pitchFamily="2" charset="2"/>
              <a:buBlip>
                <a:blip r:embed="rId3"/>
              </a:buBlip>
              <a:defRPr/>
            </a:pPr>
            <a:endParaRPr lang="en-US" sz="2800" b="1" dirty="0" smtClean="0"/>
          </a:p>
          <a:p>
            <a:pPr algn="r" rtl="1" eaLnBrk="1" hangingPunct="1">
              <a:defRPr/>
            </a:pPr>
            <a:endParaRPr lang="en-US" sz="2800" b="1" dirty="0" smtClean="0"/>
          </a:p>
        </p:txBody>
      </p:sp>
    </p:spTree>
    <p:extLst>
      <p:ext uri="{BB962C8B-B14F-4D97-AF65-F5344CB8AC3E}">
        <p14:creationId xmlns:p14="http://schemas.microsoft.com/office/powerpoint/2010/main" val="406218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F238DA9A-4573-4C05-B9F1-38C86BDA6727}" type="slidenum">
              <a:rPr lang="ar-SA"/>
              <a:pPr>
                <a:defRPr/>
              </a:pPr>
              <a:t>22</a:t>
            </a:fld>
            <a:endParaRPr lang="en-US"/>
          </a:p>
        </p:txBody>
      </p:sp>
      <p:sp>
        <p:nvSpPr>
          <p:cNvPr id="212995" name="Rectangle 3"/>
          <p:cNvSpPr>
            <a:spLocks noGrp="1" noChangeArrowheads="1"/>
          </p:cNvSpPr>
          <p:nvPr>
            <p:ph type="body" idx="1"/>
          </p:nvPr>
        </p:nvSpPr>
        <p:spPr>
          <a:xfrm>
            <a:off x="457200" y="1052513"/>
            <a:ext cx="8229600" cy="5043487"/>
          </a:xfrm>
        </p:spPr>
        <p:txBody>
          <a:bodyPr/>
          <a:lstStyle/>
          <a:p>
            <a:pPr algn="justLow" rtl="1" eaLnBrk="1" hangingPunct="1">
              <a:buFont typeface="Wingdings" pitchFamily="2" charset="2"/>
              <a:buNone/>
              <a:defRPr/>
            </a:pPr>
            <a:r>
              <a:rPr lang="fa-IR" sz="4000" b="1" dirty="0" smtClean="0"/>
              <a:t>4) تجزیه و تحلیل </a:t>
            </a:r>
            <a:r>
              <a:rPr lang="ar-SA" sz="4000" b="1" dirty="0" smtClean="0"/>
              <a:t>(</a:t>
            </a:r>
            <a:r>
              <a:rPr lang="en-US" sz="4000" b="1" dirty="0" smtClean="0"/>
              <a:t>Analysis</a:t>
            </a:r>
            <a:r>
              <a:rPr lang="ar-SA" sz="4000" b="1" dirty="0" smtClean="0"/>
              <a:t>)</a:t>
            </a:r>
            <a:r>
              <a:rPr lang="fa-IR" sz="4000" b="1" dirty="0" smtClean="0"/>
              <a:t> :</a:t>
            </a:r>
            <a:r>
              <a:rPr lang="fa-IR" sz="3600" b="1" dirty="0" smtClean="0"/>
              <a:t> </a:t>
            </a:r>
          </a:p>
          <a:p>
            <a:pPr algn="justLow" rtl="1" eaLnBrk="1" hangingPunct="1">
              <a:buFont typeface="Wingdings" pitchFamily="2" charset="2"/>
              <a:buNone/>
              <a:defRPr/>
            </a:pPr>
            <a:r>
              <a:rPr lang="fa-IR" sz="3600" b="1" dirty="0" smtClean="0"/>
              <a:t>توانائی شکستن مطلب به اجزای تشکیل دهندة آن و یافتن روابط بین اجزا و نحوة سازمان یافتن آنها .</a:t>
            </a:r>
          </a:p>
          <a:p>
            <a:pPr algn="justLow" rtl="1" eaLnBrk="1" hangingPunct="1">
              <a:buFont typeface="Wingdings" pitchFamily="2" charset="2"/>
              <a:buNone/>
              <a:defRPr/>
            </a:pPr>
            <a:endParaRPr lang="fa-IR" sz="3600" b="1" dirty="0" smtClean="0"/>
          </a:p>
          <a:p>
            <a:pPr algn="justLow" rtl="1" eaLnBrk="1" hangingPunct="1">
              <a:buFont typeface="Wingdings" pitchFamily="2" charset="2"/>
              <a:buNone/>
              <a:defRPr/>
            </a:pPr>
            <a:endParaRPr lang="en-US" sz="3600" b="1" dirty="0" smtClean="0"/>
          </a:p>
        </p:txBody>
      </p:sp>
    </p:spTree>
    <p:extLst>
      <p:ext uri="{BB962C8B-B14F-4D97-AF65-F5344CB8AC3E}">
        <p14:creationId xmlns:p14="http://schemas.microsoft.com/office/powerpoint/2010/main" val="240735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heel(4)">
                                      <p:cBhvr>
                                        <p:cTn id="7" dur="1000"/>
                                        <p:tgtEl>
                                          <p:spTgt spid="212995">
                                            <p:txEl>
                                              <p:pRg st="0" end="0"/>
                                            </p:txEl>
                                          </p:spTgt>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animEffect transition="in" filter="wheel(4)">
                                      <p:cBhvr>
                                        <p:cTn id="11" dur="10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851ADE-78DD-41C0-BA96-A279E4AE4436}" type="slidenum">
              <a:rPr lang="ar-SA"/>
              <a:pPr>
                <a:defRPr/>
              </a:pPr>
              <a:t>23</a:t>
            </a:fld>
            <a:endParaRPr lang="en-US"/>
          </a:p>
        </p:txBody>
      </p:sp>
      <p:sp>
        <p:nvSpPr>
          <p:cNvPr id="21507" name="Rectangle 2"/>
          <p:cNvSpPr>
            <a:spLocks noGrp="1" noChangeArrowheads="1"/>
          </p:cNvSpPr>
          <p:nvPr>
            <p:ph type="title"/>
          </p:nvPr>
        </p:nvSpPr>
        <p:spPr/>
        <p:txBody>
          <a:bodyPr>
            <a:normAutofit fontScale="90000"/>
          </a:bodyPr>
          <a:lstStyle/>
          <a:p>
            <a:pPr algn="r" rtl="0" eaLnBrk="1" hangingPunct="1"/>
            <a:r>
              <a:rPr lang="ar-SA" sz="4000" b="1" dirty="0" smtClean="0">
                <a:solidFill>
                  <a:srgbClr val="000000"/>
                </a:solidFill>
                <a:effectLst/>
              </a:rPr>
              <a:t>افعال رفتاري مربوط به اين سطح</a:t>
            </a:r>
            <a:r>
              <a:rPr lang="en-US" sz="4000" b="1" dirty="0" smtClean="0">
                <a:solidFill>
                  <a:srgbClr val="000000"/>
                </a:solidFill>
                <a:effectLst/>
              </a:rPr>
              <a:t> : </a:t>
            </a:r>
            <a:br>
              <a:rPr lang="en-US" sz="4000" b="1" dirty="0" smtClean="0">
                <a:solidFill>
                  <a:srgbClr val="000000"/>
                </a:solidFill>
                <a:effectLst/>
              </a:rPr>
            </a:br>
            <a:endParaRPr lang="en-US" sz="4000" b="1" dirty="0" smtClean="0">
              <a:solidFill>
                <a:srgbClr val="000000"/>
              </a:solidFill>
              <a:effectLst/>
            </a:endParaRPr>
          </a:p>
        </p:txBody>
      </p:sp>
      <p:grpSp>
        <p:nvGrpSpPr>
          <p:cNvPr id="21508" name="Group 4"/>
          <p:cNvGrpSpPr>
            <a:grpSpLocks/>
          </p:cNvGrpSpPr>
          <p:nvPr/>
        </p:nvGrpSpPr>
        <p:grpSpPr bwMode="auto">
          <a:xfrm>
            <a:off x="2268538" y="2205038"/>
            <a:ext cx="5984875" cy="1917700"/>
            <a:chOff x="0" y="288"/>
            <a:chExt cx="3290" cy="1208"/>
          </a:xfrm>
        </p:grpSpPr>
        <p:sp>
          <p:nvSpPr>
            <p:cNvPr id="21509" name="Rectangle 5"/>
            <p:cNvSpPr>
              <a:spLocks noChangeArrowheads="1"/>
            </p:cNvSpPr>
            <p:nvPr/>
          </p:nvSpPr>
          <p:spPr bwMode="auto">
            <a:xfrm>
              <a:off x="0" y="288"/>
              <a:ext cx="1559"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nchor="ctr"/>
            <a:lstStyle/>
            <a:p>
              <a:pPr algn="r"/>
              <a:r>
                <a:rPr lang="ar-SA" sz="2600" b="1" dirty="0">
                  <a:solidFill>
                    <a:srgbClr val="000000"/>
                  </a:solidFill>
                  <a:effectLst/>
                  <a:latin typeface="Traffic" pitchFamily="2" charset="-78"/>
                  <a:cs typeface="Roya" pitchFamily="2" charset="-78"/>
                </a:rPr>
                <a:t>احتجاج كردن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استنتاج كردن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طبقه بندي كردن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تمييز دادن</a:t>
              </a:r>
              <a:r>
                <a:rPr lang="en-US" sz="3000" b="1" dirty="0">
                  <a:solidFill>
                    <a:srgbClr val="660066"/>
                  </a:solidFill>
                  <a:effectLst/>
                  <a:latin typeface="Traffic" pitchFamily="2" charset="-78"/>
                  <a:cs typeface="Roya" pitchFamily="2" charset="-78"/>
                </a:rPr>
                <a:t> </a:t>
              </a:r>
            </a:p>
            <a:p>
              <a:pPr algn="r" eaLnBrk="0" hangingPunct="0"/>
              <a:endParaRPr lang="en-US" sz="3000" b="1" dirty="0">
                <a:solidFill>
                  <a:srgbClr val="660066"/>
                </a:solidFill>
                <a:effectLst/>
                <a:latin typeface="Times New Roman" pitchFamily="18" charset="0"/>
                <a:cs typeface="Roya" pitchFamily="2" charset="-78"/>
              </a:endParaRPr>
            </a:p>
          </p:txBody>
        </p:sp>
        <p:sp>
          <p:nvSpPr>
            <p:cNvPr id="21510" name="Rectangle 6"/>
            <p:cNvSpPr>
              <a:spLocks noChangeArrowheads="1"/>
            </p:cNvSpPr>
            <p:nvPr/>
          </p:nvSpPr>
          <p:spPr bwMode="auto">
            <a:xfrm>
              <a:off x="1559" y="288"/>
              <a:ext cx="1731"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46800" rIns="54000" bIns="46800" anchor="ctr"/>
            <a:lstStyle/>
            <a:p>
              <a:pPr algn="r"/>
              <a:r>
                <a:rPr lang="ar-SA" sz="2600" b="1" dirty="0">
                  <a:solidFill>
                    <a:srgbClr val="000000"/>
                  </a:solidFill>
                  <a:effectLst/>
                  <a:latin typeface="Traffic" pitchFamily="2" charset="-78"/>
                  <a:cs typeface="Roya" pitchFamily="2" charset="-78"/>
                </a:rPr>
                <a:t>تجزيه و تحليل كردن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محاسبه كردن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نمودار كشيدن</a:t>
              </a:r>
              <a:r>
                <a:rPr lang="en-US" sz="2600" b="1" dirty="0">
                  <a:solidFill>
                    <a:srgbClr val="000000"/>
                  </a:solidFill>
                  <a:effectLst/>
                  <a:latin typeface="Traffic" pitchFamily="2" charset="-78"/>
                  <a:cs typeface="Roya" pitchFamily="2" charset="-78"/>
                </a:rPr>
                <a:t> </a:t>
              </a:r>
            </a:p>
            <a:p>
              <a:pPr algn="r" eaLnBrk="0" hangingPunct="0"/>
              <a:r>
                <a:rPr lang="ar-SA" sz="2600" b="1" dirty="0">
                  <a:solidFill>
                    <a:srgbClr val="000000"/>
                  </a:solidFill>
                  <a:effectLst/>
                  <a:latin typeface="Traffic" pitchFamily="2" charset="-78"/>
                  <a:cs typeface="Roya" pitchFamily="2" charset="-78"/>
                </a:rPr>
                <a:t>امتحان كردن</a:t>
              </a:r>
              <a:r>
                <a:rPr lang="en-US" sz="3000" b="1" dirty="0">
                  <a:solidFill>
                    <a:srgbClr val="660066"/>
                  </a:solidFill>
                  <a:effectLst/>
                  <a:latin typeface="Traffic" pitchFamily="2" charset="-78"/>
                  <a:cs typeface="Roya" pitchFamily="2" charset="-78"/>
                </a:rPr>
                <a:t> </a:t>
              </a:r>
            </a:p>
            <a:p>
              <a:pPr algn="r" eaLnBrk="0" hangingPunct="0"/>
              <a:endParaRPr lang="en-US" sz="3000" b="1" dirty="0">
                <a:solidFill>
                  <a:srgbClr val="660066"/>
                </a:solidFill>
                <a:effectLst/>
                <a:latin typeface="Times New Roman" pitchFamily="18" charset="0"/>
                <a:cs typeface="Roya" pitchFamily="2" charset="-78"/>
              </a:endParaRPr>
            </a:p>
          </p:txBody>
        </p:sp>
      </p:grpSp>
    </p:spTree>
    <p:extLst>
      <p:ext uri="{BB962C8B-B14F-4D97-AF65-F5344CB8AC3E}">
        <p14:creationId xmlns:p14="http://schemas.microsoft.com/office/powerpoint/2010/main" val="370150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B062A4-7385-4755-8077-FA2F940F06DA}" type="slidenum">
              <a:rPr lang="ar-SA"/>
              <a:pPr>
                <a:defRPr/>
              </a:pPr>
              <a:t>24</a:t>
            </a:fld>
            <a:endParaRPr lang="en-US"/>
          </a:p>
        </p:txBody>
      </p:sp>
      <p:sp>
        <p:nvSpPr>
          <p:cNvPr id="455682" name="Rectangle 2"/>
          <p:cNvSpPr>
            <a:spLocks noGrp="1" noChangeArrowheads="1"/>
          </p:cNvSpPr>
          <p:nvPr>
            <p:ph type="title"/>
          </p:nvPr>
        </p:nvSpPr>
        <p:spPr/>
        <p:txBody>
          <a:bodyPr/>
          <a:lstStyle/>
          <a:p>
            <a:pPr algn="r" rtl="0" eaLnBrk="1" hangingPunct="1">
              <a:defRPr/>
            </a:pPr>
            <a:r>
              <a:rPr lang="fa-IR" dirty="0" smtClean="0"/>
              <a:t>مثال</a:t>
            </a:r>
            <a:endParaRPr lang="en-US" dirty="0" smtClean="0"/>
          </a:p>
        </p:txBody>
      </p:sp>
      <p:sp>
        <p:nvSpPr>
          <p:cNvPr id="455683" name="Rectangle 3"/>
          <p:cNvSpPr>
            <a:spLocks noGrp="1" noChangeArrowheads="1"/>
          </p:cNvSpPr>
          <p:nvPr>
            <p:ph type="body" idx="1"/>
          </p:nvPr>
        </p:nvSpPr>
        <p:spPr/>
        <p:txBody>
          <a:bodyPr/>
          <a:lstStyle/>
          <a:p>
            <a:pPr algn="r" rtl="1" eaLnBrk="1" hangingPunct="1">
              <a:buFont typeface="Wingdings" pitchFamily="2" charset="2"/>
              <a:buBlip>
                <a:blip r:embed="rId2"/>
              </a:buBlip>
              <a:defRPr/>
            </a:pPr>
            <a:r>
              <a:rPr lang="fa-IR" b="1" dirty="0" smtClean="0"/>
              <a:t>یادگیرنده بتواند قسمتهای مختلف دستگاهِِ را مشخص کند.</a:t>
            </a:r>
          </a:p>
          <a:p>
            <a:pPr algn="r" rtl="1" eaLnBrk="1" hangingPunct="1">
              <a:buFont typeface="Wingdings" pitchFamily="2" charset="2"/>
              <a:buBlip>
                <a:blip r:embed="rId2"/>
              </a:buBlip>
              <a:defRPr/>
            </a:pPr>
            <a:r>
              <a:rPr lang="fa-IR" b="1" dirty="0" smtClean="0"/>
              <a:t>فراگیر بتواند </a:t>
            </a:r>
            <a:r>
              <a:rPr lang="en-US" b="1" dirty="0" smtClean="0"/>
              <a:t>ECD</a:t>
            </a:r>
            <a:r>
              <a:rPr lang="fa-IR" b="1" dirty="0" smtClean="0"/>
              <a:t> سالمونلا شیگلا در محیط های </a:t>
            </a:r>
            <a:r>
              <a:rPr lang="fa-IR" b="1" dirty="0" smtClean="0"/>
              <a:t>کشت های </a:t>
            </a:r>
            <a:r>
              <a:rPr lang="fa-IR" b="1" dirty="0" smtClean="0"/>
              <a:t>آزمایشگاهی را توضیح دهد.</a:t>
            </a:r>
          </a:p>
          <a:p>
            <a:pPr algn="r" rtl="1" eaLnBrk="1" hangingPunct="1">
              <a:buFont typeface="Wingdings" pitchFamily="2" charset="2"/>
              <a:buBlip>
                <a:blip r:embed="rId3"/>
              </a:buBlip>
              <a:defRPr/>
            </a:pPr>
            <a:endParaRPr lang="fa-IR" b="1" dirty="0" smtClean="0"/>
          </a:p>
          <a:p>
            <a:pPr algn="r" rtl="1" eaLnBrk="1" hangingPunct="1">
              <a:buFont typeface="Wingdings" pitchFamily="2" charset="2"/>
              <a:buBlip>
                <a:blip r:embed="rId2"/>
              </a:buBlip>
              <a:defRPr/>
            </a:pPr>
            <a:r>
              <a:rPr lang="fa-IR" b="1" dirty="0" smtClean="0"/>
              <a:t>یادگیرنده بتواندهدفهای اصلی یک مطلب علمی راتشخیص داده آن را بیان کند.</a:t>
            </a:r>
          </a:p>
          <a:p>
            <a:pPr algn="r" rtl="1" eaLnBrk="1" hangingPunct="1">
              <a:buFont typeface="Wingdings" pitchFamily="2" charset="2"/>
              <a:buBlip>
                <a:blip r:embed="rId3"/>
              </a:buBlip>
              <a:defRPr/>
            </a:pPr>
            <a:endParaRPr lang="fa-IR" b="1" dirty="0" smtClean="0"/>
          </a:p>
          <a:p>
            <a:pPr algn="r" rtl="1" eaLnBrk="1" hangingPunct="1">
              <a:defRPr/>
            </a:pPr>
            <a:endParaRPr lang="en-US" b="1" dirty="0" smtClean="0"/>
          </a:p>
        </p:txBody>
      </p:sp>
    </p:spTree>
    <p:extLst>
      <p:ext uri="{BB962C8B-B14F-4D97-AF65-F5344CB8AC3E}">
        <p14:creationId xmlns:p14="http://schemas.microsoft.com/office/powerpoint/2010/main" val="302313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1C38EA27-999E-4D55-B3B0-6B7A7D0C30D2}" type="slidenum">
              <a:rPr lang="ar-SA"/>
              <a:pPr>
                <a:defRPr/>
              </a:pPr>
              <a:t>25</a:t>
            </a:fld>
            <a:endParaRPr lang="en-US"/>
          </a:p>
        </p:txBody>
      </p:sp>
      <p:sp>
        <p:nvSpPr>
          <p:cNvPr id="456707" name="Rectangle 3"/>
          <p:cNvSpPr>
            <a:spLocks noGrp="1" noChangeArrowheads="1"/>
          </p:cNvSpPr>
          <p:nvPr>
            <p:ph type="body" idx="1"/>
          </p:nvPr>
        </p:nvSpPr>
        <p:spPr>
          <a:xfrm>
            <a:off x="457200" y="404813"/>
            <a:ext cx="8229600" cy="5691187"/>
          </a:xfrm>
        </p:spPr>
        <p:txBody>
          <a:bodyPr/>
          <a:lstStyle/>
          <a:p>
            <a:pPr algn="just" rtl="1" eaLnBrk="1" hangingPunct="1">
              <a:buFont typeface="Wingdings" pitchFamily="2" charset="2"/>
              <a:buNone/>
              <a:defRPr/>
            </a:pPr>
            <a:r>
              <a:rPr lang="fa-IR" sz="4000" b="1" dirty="0" smtClean="0">
                <a:cs typeface="B Nazanin" pitchFamily="2" charset="-78"/>
              </a:rPr>
              <a:t>5) ترکیب </a:t>
            </a:r>
            <a:r>
              <a:rPr lang="ar-SA" sz="4000" b="1" dirty="0" smtClean="0">
                <a:cs typeface="B Nazanin" pitchFamily="2" charset="-78"/>
              </a:rPr>
              <a:t>(</a:t>
            </a:r>
            <a:r>
              <a:rPr lang="en-US" sz="4000" b="1" dirty="0" smtClean="0">
                <a:cs typeface="B Nazanin" pitchFamily="2" charset="-78"/>
              </a:rPr>
              <a:t>Synthesis</a:t>
            </a:r>
            <a:r>
              <a:rPr lang="ar-SA" sz="4000" b="1" dirty="0" smtClean="0">
                <a:cs typeface="B Nazanin" pitchFamily="2" charset="-78"/>
              </a:rPr>
              <a:t>)</a:t>
            </a:r>
            <a:r>
              <a:rPr lang="fa-IR" sz="4000" b="1" dirty="0" smtClean="0">
                <a:cs typeface="B Nazanin" pitchFamily="2" charset="-78"/>
              </a:rPr>
              <a:t> :</a:t>
            </a:r>
            <a:r>
              <a:rPr lang="fa-IR" sz="3600" b="1" dirty="0" smtClean="0">
                <a:cs typeface="B Nazanin" pitchFamily="2" charset="-78"/>
              </a:rPr>
              <a:t> توانایی </a:t>
            </a:r>
            <a:r>
              <a:rPr lang="fa-IR" sz="3600" b="1" u="sng" dirty="0" smtClean="0">
                <a:cs typeface="B Nazanin" pitchFamily="2" charset="-78"/>
              </a:rPr>
              <a:t>در هم آمیختن دوبارة قسمت هایی از تجارب گذشته با مطالب جدید و بازسازی آن به صورت یک کل تازه </a:t>
            </a:r>
            <a:r>
              <a:rPr lang="fa-IR" sz="3600" b="1" dirty="0" smtClean="0">
                <a:cs typeface="B Nazanin" pitchFamily="2" charset="-78"/>
              </a:rPr>
              <a:t>و نسبتاً انسجام یافته.</a:t>
            </a:r>
            <a:endParaRPr lang="en-US" sz="3600" b="1" dirty="0" smtClean="0">
              <a:cs typeface="B Nazanin" pitchFamily="2" charset="-78"/>
            </a:endParaRPr>
          </a:p>
        </p:txBody>
      </p:sp>
    </p:spTree>
    <p:extLst>
      <p:ext uri="{BB962C8B-B14F-4D97-AF65-F5344CB8AC3E}">
        <p14:creationId xmlns:p14="http://schemas.microsoft.com/office/powerpoint/2010/main" val="77668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4EA10F0-F06F-414C-A790-1B1519A836B5}" type="slidenum">
              <a:rPr lang="ar-SA"/>
              <a:pPr>
                <a:defRPr/>
              </a:pPr>
              <a:t>26</a:t>
            </a:fld>
            <a:endParaRPr lang="en-US"/>
          </a:p>
        </p:txBody>
      </p:sp>
      <p:sp>
        <p:nvSpPr>
          <p:cNvPr id="24579" name="Rectangle 2"/>
          <p:cNvSpPr>
            <a:spLocks noGrp="1" noChangeArrowheads="1"/>
          </p:cNvSpPr>
          <p:nvPr>
            <p:ph type="title"/>
          </p:nvPr>
        </p:nvSpPr>
        <p:spPr/>
        <p:txBody>
          <a:bodyPr>
            <a:normAutofit fontScale="90000"/>
          </a:bodyPr>
          <a:lstStyle/>
          <a:p>
            <a:pPr algn="r" rtl="0" eaLnBrk="1" hangingPunct="1"/>
            <a:r>
              <a:rPr lang="ar-SA" sz="3900" b="1" dirty="0" smtClean="0">
                <a:solidFill>
                  <a:srgbClr val="000000"/>
                </a:solidFill>
                <a:effectLst/>
                <a:cs typeface="B Nazanin" pitchFamily="2" charset="-78"/>
              </a:rPr>
              <a:t>افعال رفتاري مربوط به اين سطح</a:t>
            </a:r>
            <a:r>
              <a:rPr lang="en-US" sz="3900" b="1" dirty="0" smtClean="0">
                <a:solidFill>
                  <a:srgbClr val="000000"/>
                </a:solidFill>
                <a:effectLst/>
                <a:cs typeface="B Nazanin" pitchFamily="2" charset="-78"/>
              </a:rPr>
              <a:t> : </a:t>
            </a:r>
            <a:br>
              <a:rPr lang="en-US" sz="3900" b="1" dirty="0" smtClean="0">
                <a:solidFill>
                  <a:srgbClr val="000000"/>
                </a:solidFill>
                <a:effectLst/>
                <a:cs typeface="B Nazanin" pitchFamily="2" charset="-78"/>
              </a:rPr>
            </a:br>
            <a:endParaRPr lang="en-US" sz="3900" b="1" dirty="0" smtClean="0">
              <a:solidFill>
                <a:srgbClr val="000000"/>
              </a:solidFill>
              <a:effectLst/>
              <a:cs typeface="B Nazanin" pitchFamily="2" charset="-78"/>
            </a:endParaRPr>
          </a:p>
        </p:txBody>
      </p:sp>
      <p:sp>
        <p:nvSpPr>
          <p:cNvPr id="24580" name="Rectangle 3"/>
          <p:cNvSpPr>
            <a:spLocks noGrp="1" noChangeArrowheads="1"/>
          </p:cNvSpPr>
          <p:nvPr>
            <p:ph type="body" idx="1"/>
          </p:nvPr>
        </p:nvSpPr>
        <p:spPr>
          <a:xfrm>
            <a:off x="5867400" y="1981200"/>
            <a:ext cx="2819400" cy="4114800"/>
          </a:xfrm>
        </p:spPr>
        <p:txBody>
          <a:bodyPr/>
          <a:lstStyle/>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خلاصه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استخراج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استدلال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انتخاب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نتيجه گيري كردن</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تعميم دادن</a:t>
            </a:r>
            <a:endParaRPr lang="en-US" sz="2600" b="1" smtClean="0">
              <a:solidFill>
                <a:srgbClr val="000000"/>
              </a:solidFill>
              <a:effectLst/>
              <a:latin typeface="Traffic" pitchFamily="2" charset="-78"/>
              <a:cs typeface="Roya" pitchFamily="2" charset="-78"/>
            </a:endParaRPr>
          </a:p>
        </p:txBody>
      </p:sp>
      <p:sp>
        <p:nvSpPr>
          <p:cNvPr id="457732" name="Rectangle 4"/>
          <p:cNvSpPr>
            <a:spLocks noChangeArrowheads="1"/>
          </p:cNvSpPr>
          <p:nvPr/>
        </p:nvSpPr>
        <p:spPr bwMode="auto">
          <a:xfrm>
            <a:off x="2843213" y="1844675"/>
            <a:ext cx="3240087" cy="2960688"/>
          </a:xfrm>
          <a:prstGeom prst="rect">
            <a:avLst/>
          </a:prstGeom>
          <a:noFill/>
          <a:ln w="76200" algn="ctr">
            <a:noFill/>
            <a:miter lim="800000"/>
            <a:headEnd/>
            <a:tailEnd/>
          </a:ln>
          <a:effectLst/>
        </p:spPr>
        <p:txBody>
          <a:bodyPr>
            <a:spAutoFit/>
          </a:bodyPr>
          <a:lstStyle/>
          <a:p>
            <a:pPr>
              <a:defRPr/>
            </a:pPr>
            <a:r>
              <a:rPr lang="ar-SA" sz="2600" b="1">
                <a:solidFill>
                  <a:srgbClr val="000000"/>
                </a:solidFill>
                <a:effectLst/>
                <a:latin typeface="Traffic" pitchFamily="2" charset="-78"/>
                <a:cs typeface="Roya" pitchFamily="2" charset="-78"/>
              </a:rPr>
              <a:t>ساختن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تاليف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بسط دادن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بنا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جمع بندي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فرمول بندي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سازمان دادن</a:t>
            </a:r>
            <a:r>
              <a:rPr lang="en-US">
                <a:effectLst>
                  <a:outerShdw blurRad="38100" dist="38100" dir="2700000" algn="tl">
                    <a:srgbClr val="000000"/>
                  </a:outerShdw>
                </a:effectLst>
              </a:rPr>
              <a:t>  </a:t>
            </a:r>
          </a:p>
        </p:txBody>
      </p:sp>
      <p:sp>
        <p:nvSpPr>
          <p:cNvPr id="457733" name="Rectangle 5"/>
          <p:cNvSpPr>
            <a:spLocks noChangeArrowheads="1"/>
          </p:cNvSpPr>
          <p:nvPr/>
        </p:nvSpPr>
        <p:spPr bwMode="auto">
          <a:xfrm>
            <a:off x="323850" y="1916113"/>
            <a:ext cx="2501900" cy="2960687"/>
          </a:xfrm>
          <a:prstGeom prst="rect">
            <a:avLst/>
          </a:prstGeom>
          <a:noFill/>
          <a:ln w="76200" algn="ctr">
            <a:noFill/>
            <a:miter lim="800000"/>
            <a:headEnd/>
            <a:tailEnd/>
          </a:ln>
          <a:effectLst/>
        </p:spPr>
        <p:txBody>
          <a:bodyPr>
            <a:spAutoFit/>
          </a:bodyPr>
          <a:lstStyle/>
          <a:p>
            <a:pPr>
              <a:defRPr/>
            </a:pPr>
            <a:r>
              <a:rPr lang="ar-SA" sz="2600" b="1">
                <a:solidFill>
                  <a:srgbClr val="000000"/>
                </a:solidFill>
                <a:effectLst/>
                <a:latin typeface="Traffic" pitchFamily="2" charset="-78"/>
                <a:cs typeface="Roya" pitchFamily="2" charset="-78"/>
              </a:rPr>
              <a:t>پيش بيني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طرح دادن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تركيب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جمع آوري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خلق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ادغام كردن</a:t>
            </a:r>
            <a:r>
              <a:rPr lang="en-US" sz="2600" b="1">
                <a:solidFill>
                  <a:srgbClr val="000000"/>
                </a:solidFill>
                <a:effectLst/>
                <a:latin typeface="Traffic" pitchFamily="2" charset="-78"/>
                <a:cs typeface="Roya" pitchFamily="2" charset="-78"/>
              </a:rPr>
              <a:t> </a:t>
            </a:r>
          </a:p>
          <a:p>
            <a:pPr>
              <a:defRPr/>
            </a:pPr>
            <a:r>
              <a:rPr lang="ar-SA" sz="2600" b="1">
                <a:solidFill>
                  <a:srgbClr val="000000"/>
                </a:solidFill>
                <a:effectLst/>
                <a:latin typeface="Traffic" pitchFamily="2" charset="-78"/>
                <a:cs typeface="Roya" pitchFamily="2" charset="-78"/>
              </a:rPr>
              <a:t>اداره كردن</a:t>
            </a:r>
            <a:r>
              <a:rPr lang="en-US">
                <a:effectLst>
                  <a:outerShdw blurRad="38100" dist="38100" dir="2700000" algn="tl">
                    <a:srgbClr val="000000"/>
                  </a:outerShdw>
                </a:effectLst>
              </a:rPr>
              <a:t> </a:t>
            </a:r>
          </a:p>
        </p:txBody>
      </p:sp>
    </p:spTree>
    <p:extLst>
      <p:ext uri="{BB962C8B-B14F-4D97-AF65-F5344CB8AC3E}">
        <p14:creationId xmlns:p14="http://schemas.microsoft.com/office/powerpoint/2010/main" val="131554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430516-3D18-406D-828D-BCB0E9D0EC55}" type="slidenum">
              <a:rPr lang="ar-SA"/>
              <a:pPr>
                <a:defRPr/>
              </a:pPr>
              <a:t>27</a:t>
            </a:fld>
            <a:endParaRPr lang="en-US"/>
          </a:p>
        </p:txBody>
      </p:sp>
      <p:sp>
        <p:nvSpPr>
          <p:cNvPr id="458754" name="Rectangle 2"/>
          <p:cNvSpPr>
            <a:spLocks noGrp="1" noChangeArrowheads="1"/>
          </p:cNvSpPr>
          <p:nvPr>
            <p:ph type="title"/>
          </p:nvPr>
        </p:nvSpPr>
        <p:spPr/>
        <p:txBody>
          <a:bodyPr/>
          <a:lstStyle/>
          <a:p>
            <a:pPr algn="r" rtl="0" eaLnBrk="1" hangingPunct="1">
              <a:defRPr/>
            </a:pPr>
            <a:r>
              <a:rPr lang="fa-IR" dirty="0" smtClean="0"/>
              <a:t>مثال</a:t>
            </a:r>
            <a:endParaRPr lang="en-US" dirty="0" smtClean="0"/>
          </a:p>
        </p:txBody>
      </p:sp>
      <p:sp>
        <p:nvSpPr>
          <p:cNvPr id="458755" name="Rectangle 3"/>
          <p:cNvSpPr>
            <a:spLocks noGrp="1" noChangeArrowheads="1"/>
          </p:cNvSpPr>
          <p:nvPr>
            <p:ph type="body" idx="1"/>
          </p:nvPr>
        </p:nvSpPr>
        <p:spPr/>
        <p:txBody>
          <a:bodyPr/>
          <a:lstStyle/>
          <a:p>
            <a:pPr algn="r" rtl="1" eaLnBrk="1" hangingPunct="1">
              <a:defRPr/>
            </a:pPr>
            <a:r>
              <a:rPr lang="fa-IR" b="1" dirty="0" smtClean="0"/>
              <a:t>فراگیر بتواند روشهای مختلف جلوگیری از بیماریهای عفونی را طبقه بندی </a:t>
            </a:r>
            <a:r>
              <a:rPr lang="fa-IR" b="1" dirty="0" smtClean="0"/>
              <a:t>کند.</a:t>
            </a:r>
            <a:endParaRPr lang="fa-IR" b="1" dirty="0" smtClean="0"/>
          </a:p>
          <a:p>
            <a:pPr algn="r" rtl="1" eaLnBrk="1" hangingPunct="1">
              <a:defRPr/>
            </a:pPr>
            <a:endParaRPr lang="fa-IR" b="1" dirty="0" smtClean="0"/>
          </a:p>
          <a:p>
            <a:pPr algn="r" rtl="1" eaLnBrk="1" hangingPunct="1">
              <a:defRPr/>
            </a:pPr>
            <a:r>
              <a:rPr lang="fa-IR" b="1" dirty="0" smtClean="0"/>
              <a:t>فراگیر بتواند درمورد روشهای کنترل ونظارت بر واحدهای بهداشتی روش جدیدی ارائه نماید.</a:t>
            </a:r>
          </a:p>
          <a:p>
            <a:pPr algn="r" rtl="1" eaLnBrk="1" hangingPunct="1">
              <a:defRPr/>
            </a:pPr>
            <a:endParaRPr lang="fa-IR" b="1" dirty="0" smtClean="0"/>
          </a:p>
          <a:p>
            <a:pPr algn="r" rtl="1" eaLnBrk="1" hangingPunct="1">
              <a:defRPr/>
            </a:pPr>
            <a:endParaRPr lang="en-US" b="1" dirty="0" smtClean="0"/>
          </a:p>
        </p:txBody>
      </p:sp>
    </p:spTree>
    <p:extLst>
      <p:ext uri="{BB962C8B-B14F-4D97-AF65-F5344CB8AC3E}">
        <p14:creationId xmlns:p14="http://schemas.microsoft.com/office/powerpoint/2010/main" val="89897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2719FE1C-5502-4B8D-8336-6D56A683BB0A}" type="slidenum">
              <a:rPr lang="ar-SA"/>
              <a:pPr>
                <a:defRPr/>
              </a:pPr>
              <a:t>28</a:t>
            </a:fld>
            <a:endParaRPr lang="en-US"/>
          </a:p>
        </p:txBody>
      </p:sp>
      <p:sp>
        <p:nvSpPr>
          <p:cNvPr id="214019" name="Rectangle 3"/>
          <p:cNvSpPr>
            <a:spLocks noGrp="1" noChangeArrowheads="1"/>
          </p:cNvSpPr>
          <p:nvPr>
            <p:ph type="body" idx="1"/>
          </p:nvPr>
        </p:nvSpPr>
        <p:spPr>
          <a:xfrm>
            <a:off x="395288" y="1196975"/>
            <a:ext cx="8229600" cy="4105275"/>
          </a:xfrm>
        </p:spPr>
        <p:txBody>
          <a:bodyPr/>
          <a:lstStyle/>
          <a:p>
            <a:pPr algn="justLow" rtl="1" eaLnBrk="1" hangingPunct="1">
              <a:buFont typeface="Wingdings" pitchFamily="2" charset="2"/>
              <a:buNone/>
              <a:defRPr/>
            </a:pPr>
            <a:r>
              <a:rPr lang="fa-IR" sz="5400" b="1" dirty="0" smtClean="0">
                <a:cs typeface="B Nazanin" pitchFamily="2" charset="-78"/>
              </a:rPr>
              <a:t>6) ارزشیابی و قضاوت </a:t>
            </a:r>
            <a:r>
              <a:rPr lang="ar-SA" sz="4000" b="1" dirty="0" smtClean="0">
                <a:cs typeface="B Nazanin" pitchFamily="2" charset="-78"/>
              </a:rPr>
              <a:t>(</a:t>
            </a:r>
            <a:r>
              <a:rPr lang="en-US" sz="4000" b="1" dirty="0" smtClean="0">
                <a:cs typeface="B Nazanin" pitchFamily="2" charset="-78"/>
              </a:rPr>
              <a:t>Evaluation</a:t>
            </a:r>
            <a:r>
              <a:rPr lang="ar-SA" sz="4000" b="1" dirty="0" smtClean="0">
                <a:cs typeface="B Nazanin" pitchFamily="2" charset="-78"/>
              </a:rPr>
              <a:t>)</a:t>
            </a:r>
            <a:r>
              <a:rPr lang="fa-IR" sz="5400" b="1" dirty="0" smtClean="0">
                <a:cs typeface="B Nazanin" pitchFamily="2" charset="-78"/>
              </a:rPr>
              <a:t> :</a:t>
            </a:r>
            <a:r>
              <a:rPr lang="fa-IR" sz="4400" b="1" dirty="0" smtClean="0">
                <a:cs typeface="B Nazanin" pitchFamily="2" charset="-78"/>
              </a:rPr>
              <a:t> </a:t>
            </a:r>
            <a:r>
              <a:rPr lang="fa-IR" sz="3600" b="1" dirty="0" smtClean="0">
                <a:cs typeface="B Nazanin" pitchFamily="2" charset="-78"/>
              </a:rPr>
              <a:t>توانایی قضاوت دربارة امور ، اطلاعات و حتی </a:t>
            </a:r>
            <a:r>
              <a:rPr lang="fa-IR" sz="3600" b="1" dirty="0" smtClean="0">
                <a:cs typeface="B Nazanin" pitchFamily="2" charset="-78"/>
              </a:rPr>
              <a:t>روش های </a:t>
            </a:r>
            <a:r>
              <a:rPr lang="fa-IR" sz="3600" b="1" dirty="0" smtClean="0">
                <a:cs typeface="B Nazanin" pitchFamily="2" charset="-78"/>
              </a:rPr>
              <a:t>رو به رو شدن با مسائل است . در واقع </a:t>
            </a:r>
            <a:r>
              <a:rPr lang="fa-IR" sz="3600" b="1" u="sng" dirty="0" smtClean="0">
                <a:cs typeface="B Nazanin" pitchFamily="2" charset="-78"/>
              </a:rPr>
              <a:t>ارزشیابی نتیجه جریان </a:t>
            </a:r>
            <a:r>
              <a:rPr lang="fa-IR" sz="3600" b="1" dirty="0" smtClean="0">
                <a:cs typeface="B Nazanin" pitchFamily="2" charset="-78"/>
              </a:rPr>
              <a:t>شناخت است .</a:t>
            </a:r>
            <a:endParaRPr lang="en-US" sz="3600" b="1" dirty="0" smtClean="0">
              <a:cs typeface="B Nazanin" pitchFamily="2" charset="-78"/>
            </a:endParaRPr>
          </a:p>
        </p:txBody>
      </p:sp>
    </p:spTree>
    <p:extLst>
      <p:ext uri="{BB962C8B-B14F-4D97-AF65-F5344CB8AC3E}">
        <p14:creationId xmlns:p14="http://schemas.microsoft.com/office/powerpoint/2010/main" val="354425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heel(4)">
                                      <p:cBhvr>
                                        <p:cTn id="7" dur="1000"/>
                                        <p:tgtEl>
                                          <p:spTgt spid="214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6FE6F9-8E4E-43EB-BC9B-ED820B3A6C85}" type="slidenum">
              <a:rPr lang="ar-SA"/>
              <a:pPr>
                <a:defRPr/>
              </a:pPr>
              <a:t>29</a:t>
            </a:fld>
            <a:endParaRPr lang="en-US"/>
          </a:p>
        </p:txBody>
      </p:sp>
      <p:sp>
        <p:nvSpPr>
          <p:cNvPr id="27651" name="Rectangle 2"/>
          <p:cNvSpPr>
            <a:spLocks noGrp="1" noChangeArrowheads="1"/>
          </p:cNvSpPr>
          <p:nvPr>
            <p:ph type="title"/>
          </p:nvPr>
        </p:nvSpPr>
        <p:spPr/>
        <p:txBody>
          <a:bodyPr/>
          <a:lstStyle/>
          <a:p>
            <a:pPr algn="r" rtl="0" eaLnBrk="1" hangingPunct="1"/>
            <a:r>
              <a:rPr lang="ar-SA" sz="3900" b="1" dirty="0" smtClean="0">
                <a:solidFill>
                  <a:srgbClr val="000000"/>
                </a:solidFill>
                <a:effectLst/>
                <a:cs typeface="B Nazanin" pitchFamily="2" charset="-78"/>
              </a:rPr>
              <a:t>افعال رفتاري مربوط به اين سطح</a:t>
            </a:r>
            <a:r>
              <a:rPr lang="en-US" sz="3900" b="1" dirty="0" smtClean="0">
                <a:solidFill>
                  <a:srgbClr val="000000"/>
                </a:solidFill>
                <a:effectLst/>
                <a:cs typeface="B Nazanin" pitchFamily="2" charset="-78"/>
              </a:rPr>
              <a:t> :</a:t>
            </a:r>
          </a:p>
        </p:txBody>
      </p:sp>
      <p:sp>
        <p:nvSpPr>
          <p:cNvPr id="27652" name="Rectangle 3"/>
          <p:cNvSpPr>
            <a:spLocks noGrp="1" noChangeArrowheads="1"/>
          </p:cNvSpPr>
          <p:nvPr>
            <p:ph type="body" idx="1"/>
          </p:nvPr>
        </p:nvSpPr>
        <p:spPr>
          <a:xfrm>
            <a:off x="6227763" y="1981200"/>
            <a:ext cx="2459037" cy="4114800"/>
          </a:xfrm>
        </p:spPr>
        <p:txBody>
          <a:bodyPr/>
          <a:lstStyle/>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قضاوت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تصميم گرفتن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ارزيابي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دفاع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نقد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اجتناب كردن</a:t>
            </a:r>
            <a:r>
              <a:rPr lang="en-US" sz="2600" b="1" smtClean="0">
                <a:solidFill>
                  <a:srgbClr val="000000"/>
                </a:solidFill>
                <a:effectLst/>
                <a:latin typeface="Traffic" pitchFamily="2" charset="-78"/>
                <a:cs typeface="Roya" pitchFamily="2" charset="-78"/>
              </a:rPr>
              <a:t> </a:t>
            </a:r>
          </a:p>
          <a:p>
            <a:pPr algn="r" eaLnBrk="1" hangingPunct="1">
              <a:spcBef>
                <a:spcPct val="0"/>
              </a:spcBef>
              <a:buClrTx/>
              <a:buSzTx/>
              <a:buFontTx/>
              <a:buNone/>
            </a:pPr>
            <a:r>
              <a:rPr lang="ar-SA" sz="2600" b="1" smtClean="0">
                <a:solidFill>
                  <a:srgbClr val="000000"/>
                </a:solidFill>
                <a:effectLst/>
                <a:latin typeface="Traffic" pitchFamily="2" charset="-78"/>
                <a:cs typeface="Roya" pitchFamily="2" charset="-78"/>
              </a:rPr>
              <a:t>برگزيدن</a:t>
            </a:r>
            <a:endParaRPr lang="en-US" sz="2600" b="1" smtClean="0">
              <a:solidFill>
                <a:srgbClr val="000000"/>
              </a:solidFill>
              <a:effectLst/>
              <a:latin typeface="Traffic" pitchFamily="2" charset="-78"/>
              <a:cs typeface="Roya" pitchFamily="2" charset="-78"/>
            </a:endParaRPr>
          </a:p>
        </p:txBody>
      </p:sp>
      <p:sp>
        <p:nvSpPr>
          <p:cNvPr id="27653" name="Rectangle 4"/>
          <p:cNvSpPr>
            <a:spLocks noChangeArrowheads="1"/>
          </p:cNvSpPr>
          <p:nvPr/>
        </p:nvSpPr>
        <p:spPr bwMode="auto">
          <a:xfrm>
            <a:off x="2268538" y="1844675"/>
            <a:ext cx="36544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p>
            <a:r>
              <a:rPr lang="ar-SA" sz="2600" b="1">
                <a:solidFill>
                  <a:srgbClr val="000000"/>
                </a:solidFill>
                <a:effectLst/>
                <a:latin typeface="Traffic" pitchFamily="2" charset="-78"/>
                <a:cs typeface="Roya" pitchFamily="2" charset="-78"/>
              </a:rPr>
              <a:t>بحث كردن</a:t>
            </a:r>
            <a:r>
              <a:rPr lang="en-US" b="1">
                <a:solidFill>
                  <a:srgbClr val="000000"/>
                </a:solidFill>
                <a:effectLst/>
              </a:rPr>
              <a:t> </a:t>
            </a:r>
            <a:endParaRPr lang="en-US" sz="2600" b="1">
              <a:solidFill>
                <a:srgbClr val="000000"/>
              </a:solidFill>
              <a:effectLst/>
              <a:latin typeface="Traffic" pitchFamily="2" charset="-78"/>
              <a:cs typeface="Roya" pitchFamily="2" charset="-78"/>
            </a:endParaRPr>
          </a:p>
          <a:p>
            <a:r>
              <a:rPr lang="ar-SA" sz="2600" b="1">
                <a:solidFill>
                  <a:srgbClr val="000000"/>
                </a:solidFill>
                <a:effectLst/>
                <a:latin typeface="Traffic" pitchFamily="2" charset="-78"/>
                <a:cs typeface="Roya" pitchFamily="2" charset="-78"/>
              </a:rPr>
              <a:t>ارزش گذاري كردن</a:t>
            </a:r>
            <a:r>
              <a:rPr lang="en-US" sz="2600" b="1">
                <a:solidFill>
                  <a:srgbClr val="000000"/>
                </a:solidFill>
                <a:effectLst/>
                <a:latin typeface="Traffic" pitchFamily="2" charset="-78"/>
                <a:cs typeface="Roya" pitchFamily="2" charset="-78"/>
              </a:rPr>
              <a:t> </a:t>
            </a:r>
          </a:p>
          <a:p>
            <a:r>
              <a:rPr lang="ar-SA" sz="2600" b="1">
                <a:solidFill>
                  <a:srgbClr val="000000"/>
                </a:solidFill>
                <a:effectLst/>
                <a:latin typeface="Traffic" pitchFamily="2" charset="-78"/>
                <a:cs typeface="Roya" pitchFamily="2" charset="-78"/>
              </a:rPr>
              <a:t>ايده دادن</a:t>
            </a:r>
            <a:r>
              <a:rPr lang="en-US" sz="2600" b="1">
                <a:solidFill>
                  <a:srgbClr val="000000"/>
                </a:solidFill>
                <a:effectLst/>
                <a:latin typeface="Traffic" pitchFamily="2" charset="-78"/>
                <a:cs typeface="Roya" pitchFamily="2" charset="-78"/>
              </a:rPr>
              <a:t> </a:t>
            </a:r>
          </a:p>
          <a:p>
            <a:r>
              <a:rPr lang="ar-SA" sz="2600" b="1">
                <a:solidFill>
                  <a:srgbClr val="000000"/>
                </a:solidFill>
                <a:effectLst/>
                <a:latin typeface="Traffic" pitchFamily="2" charset="-78"/>
                <a:cs typeface="Roya" pitchFamily="2" charset="-78"/>
              </a:rPr>
              <a:t>حمله كردن</a:t>
            </a:r>
            <a:r>
              <a:rPr lang="en-US" sz="2600" b="1">
                <a:solidFill>
                  <a:srgbClr val="000000"/>
                </a:solidFill>
                <a:effectLst/>
                <a:latin typeface="Traffic" pitchFamily="2" charset="-78"/>
                <a:cs typeface="Roya" pitchFamily="2" charset="-78"/>
              </a:rPr>
              <a:t> </a:t>
            </a:r>
          </a:p>
          <a:p>
            <a:r>
              <a:rPr lang="ar-SA" sz="2600" b="1">
                <a:solidFill>
                  <a:srgbClr val="000000"/>
                </a:solidFill>
                <a:effectLst/>
                <a:latin typeface="Traffic" pitchFamily="2" charset="-78"/>
                <a:cs typeface="Roya" pitchFamily="2" charset="-78"/>
              </a:rPr>
              <a:t>تشخيص دادن</a:t>
            </a:r>
            <a:r>
              <a:rPr lang="en-US" sz="2600" b="1">
                <a:solidFill>
                  <a:srgbClr val="000000"/>
                </a:solidFill>
                <a:effectLst/>
                <a:latin typeface="Traffic" pitchFamily="2" charset="-78"/>
                <a:cs typeface="Roya" pitchFamily="2" charset="-78"/>
              </a:rPr>
              <a:t> </a:t>
            </a:r>
          </a:p>
          <a:p>
            <a:r>
              <a:rPr lang="ar-SA" sz="2600" b="1">
                <a:solidFill>
                  <a:srgbClr val="000000"/>
                </a:solidFill>
                <a:effectLst/>
                <a:latin typeface="Traffic" pitchFamily="2" charset="-78"/>
                <a:cs typeface="Roya" pitchFamily="2" charset="-78"/>
              </a:rPr>
              <a:t>انتخاب كردن</a:t>
            </a:r>
            <a:endParaRPr lang="en-US" sz="2600" b="1">
              <a:solidFill>
                <a:srgbClr val="000000"/>
              </a:solidFill>
              <a:effectLst/>
              <a:latin typeface="Traffic" pitchFamily="2" charset="-78"/>
              <a:cs typeface="Roya" pitchFamily="2" charset="-78"/>
            </a:endParaRPr>
          </a:p>
        </p:txBody>
      </p:sp>
    </p:spTree>
    <p:extLst>
      <p:ext uri="{BB962C8B-B14F-4D97-AF65-F5344CB8AC3E}">
        <p14:creationId xmlns:p14="http://schemas.microsoft.com/office/powerpoint/2010/main" val="254689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171450"/>
            <a:ext cx="7772400" cy="1920875"/>
          </a:xfrm>
        </p:spPr>
        <p:txBody>
          <a:bodyPr/>
          <a:lstStyle/>
          <a:p>
            <a:pPr eaLnBrk="1" hangingPunct="1">
              <a:defRPr/>
            </a:pPr>
            <a:r>
              <a:rPr lang="fa-IR" dirty="0" smtClean="0">
                <a:solidFill>
                  <a:schemeClr val="hlink"/>
                </a:solidFill>
              </a:rPr>
              <a:t>انواع آزمون ها</a:t>
            </a:r>
            <a:endParaRPr lang="en-US" dirty="0" smtClean="0">
              <a:solidFill>
                <a:schemeClr val="hlink"/>
              </a:solidFill>
            </a:endParaRPr>
          </a:p>
        </p:txBody>
      </p:sp>
      <p:sp>
        <p:nvSpPr>
          <p:cNvPr id="65539" name="Rectangle 3"/>
          <p:cNvSpPr>
            <a:spLocks noGrp="1" noChangeArrowheads="1"/>
          </p:cNvSpPr>
          <p:nvPr>
            <p:ph type="subTitle" idx="1"/>
          </p:nvPr>
        </p:nvSpPr>
        <p:spPr>
          <a:xfrm>
            <a:off x="684213" y="2348880"/>
            <a:ext cx="8459787" cy="3455987"/>
          </a:xfrm>
        </p:spPr>
        <p:txBody>
          <a:bodyPr/>
          <a:lstStyle/>
          <a:p>
            <a:pPr algn="r" eaLnBrk="1" hangingPunct="1">
              <a:lnSpc>
                <a:spcPct val="80000"/>
              </a:lnSpc>
              <a:defRPr/>
            </a:pPr>
            <a:r>
              <a:rPr lang="fa-IR" sz="2800" dirty="0" smtClean="0">
                <a:solidFill>
                  <a:srgbClr val="FF0000"/>
                </a:solidFill>
              </a:rPr>
              <a:t>1- </a:t>
            </a:r>
            <a:r>
              <a:rPr lang="fa-IR" sz="2800" b="1" dirty="0" smtClean="0">
                <a:solidFill>
                  <a:srgbClr val="FF0000"/>
                </a:solidFill>
              </a:rPr>
              <a:t>آزمون تشریحی (ذهنی)</a:t>
            </a:r>
          </a:p>
          <a:p>
            <a:pPr algn="r" eaLnBrk="1" hangingPunct="1">
              <a:lnSpc>
                <a:spcPct val="80000"/>
              </a:lnSpc>
              <a:defRPr/>
            </a:pPr>
            <a:r>
              <a:rPr lang="fa-IR" sz="2800" b="1" dirty="0" smtClean="0">
                <a:solidFill>
                  <a:srgbClr val="FF0000"/>
                </a:solidFill>
              </a:rPr>
              <a:t>     (</a:t>
            </a:r>
            <a:r>
              <a:rPr lang="en-US" sz="2800" b="1" dirty="0" smtClean="0">
                <a:solidFill>
                  <a:srgbClr val="FF0000"/>
                </a:solidFill>
              </a:rPr>
              <a:t>ESSAY</a:t>
            </a:r>
            <a:r>
              <a:rPr lang="fa-IR" sz="2800" b="1" dirty="0" smtClean="0">
                <a:solidFill>
                  <a:srgbClr val="FF0000"/>
                </a:solidFill>
              </a:rPr>
              <a:t>)</a:t>
            </a:r>
          </a:p>
          <a:p>
            <a:pPr algn="r" eaLnBrk="1" hangingPunct="1">
              <a:lnSpc>
                <a:spcPct val="80000"/>
              </a:lnSpc>
              <a:defRPr/>
            </a:pPr>
            <a:endParaRPr lang="fa-IR" sz="2800" b="1" dirty="0" smtClean="0">
              <a:solidFill>
                <a:srgbClr val="FF0000"/>
              </a:solidFill>
            </a:endParaRPr>
          </a:p>
          <a:p>
            <a:pPr algn="r" eaLnBrk="1" hangingPunct="1">
              <a:lnSpc>
                <a:spcPct val="80000"/>
              </a:lnSpc>
              <a:defRPr/>
            </a:pPr>
            <a:r>
              <a:rPr lang="fa-IR" sz="2800" b="1" dirty="0" smtClean="0">
                <a:solidFill>
                  <a:srgbClr val="FF0000"/>
                </a:solidFill>
              </a:rPr>
              <a:t>2- آزمون شفاهی (ذهنی) (</a:t>
            </a:r>
            <a:r>
              <a:rPr lang="en-US" sz="2800" b="1" dirty="0" smtClean="0">
                <a:solidFill>
                  <a:srgbClr val="FF0000"/>
                </a:solidFill>
              </a:rPr>
              <a:t>Oral</a:t>
            </a:r>
            <a:r>
              <a:rPr lang="fa-IR" sz="2800" b="1" dirty="0" smtClean="0">
                <a:solidFill>
                  <a:srgbClr val="FF0000"/>
                </a:solidFill>
              </a:rPr>
              <a:t>)</a:t>
            </a:r>
          </a:p>
          <a:p>
            <a:pPr algn="r" eaLnBrk="1" hangingPunct="1">
              <a:lnSpc>
                <a:spcPct val="80000"/>
              </a:lnSpc>
              <a:defRPr/>
            </a:pPr>
            <a:endParaRPr lang="fa-IR" sz="2800" b="1" dirty="0" smtClean="0">
              <a:solidFill>
                <a:srgbClr val="FF0000"/>
              </a:solidFill>
            </a:endParaRPr>
          </a:p>
          <a:p>
            <a:pPr algn="r" eaLnBrk="1" hangingPunct="1">
              <a:lnSpc>
                <a:spcPct val="80000"/>
              </a:lnSpc>
              <a:defRPr/>
            </a:pPr>
            <a:r>
              <a:rPr lang="fa-IR" sz="2800" b="1" dirty="0" smtClean="0">
                <a:solidFill>
                  <a:srgbClr val="FF0000"/>
                </a:solidFill>
              </a:rPr>
              <a:t>3- آزمون دارای ساختار نوشتاری (عینی)</a:t>
            </a:r>
          </a:p>
          <a:p>
            <a:pPr algn="r" eaLnBrk="1" hangingPunct="1">
              <a:lnSpc>
                <a:spcPct val="80000"/>
              </a:lnSpc>
              <a:defRPr/>
            </a:pPr>
            <a:r>
              <a:rPr lang="fa-IR" sz="2800" dirty="0" smtClean="0">
                <a:solidFill>
                  <a:srgbClr val="FF0000"/>
                </a:solidFill>
              </a:rPr>
              <a:t>    </a:t>
            </a:r>
            <a:r>
              <a:rPr lang="fa-IR" sz="2800" b="1" dirty="0" smtClean="0">
                <a:solidFill>
                  <a:srgbClr val="FF0000"/>
                </a:solidFill>
              </a:rPr>
              <a:t>(</a:t>
            </a:r>
            <a:r>
              <a:rPr lang="en-US" sz="2800" b="1" dirty="0" smtClean="0">
                <a:solidFill>
                  <a:srgbClr val="FF0000"/>
                </a:solidFill>
              </a:rPr>
              <a:t>Structured written</a:t>
            </a:r>
            <a:r>
              <a:rPr lang="fa-IR" sz="2800" b="1" dirty="0" smtClean="0">
                <a:solidFill>
                  <a:srgbClr val="FF0000"/>
                </a:solidFill>
              </a:rPr>
              <a:t>)</a:t>
            </a:r>
            <a:endParaRPr lang="en-US" sz="2800" b="1" dirty="0" smtClean="0">
              <a:solidFill>
                <a:srgbClr val="FF0000"/>
              </a:solidFill>
            </a:endParaRPr>
          </a:p>
        </p:txBody>
      </p:sp>
      <p:sp>
        <p:nvSpPr>
          <p:cNvPr id="8196" name="Text Box 4"/>
          <p:cNvSpPr txBox="1">
            <a:spLocks noChangeArrowheads="1"/>
          </p:cNvSpPr>
          <p:nvPr/>
        </p:nvSpPr>
        <p:spPr bwMode="auto">
          <a:xfrm>
            <a:off x="2843213" y="2133600"/>
            <a:ext cx="25923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1800" b="1" dirty="0">
                <a:solidFill>
                  <a:prstClr val="black"/>
                </a:solidFill>
              </a:rPr>
              <a:t>گسترده پاسخ</a:t>
            </a:r>
          </a:p>
          <a:p>
            <a:pPr eaLnBrk="1" hangingPunct="1">
              <a:spcBef>
                <a:spcPct val="50000"/>
              </a:spcBef>
            </a:pPr>
            <a:endParaRPr lang="fa-IR" sz="1800" b="1" dirty="0">
              <a:solidFill>
                <a:prstClr val="black"/>
              </a:solidFill>
            </a:endParaRPr>
          </a:p>
          <a:p>
            <a:pPr eaLnBrk="1" hangingPunct="1">
              <a:spcBef>
                <a:spcPct val="50000"/>
              </a:spcBef>
            </a:pPr>
            <a:r>
              <a:rPr lang="fa-IR" sz="1800" b="1" dirty="0">
                <a:solidFill>
                  <a:prstClr val="black"/>
                </a:solidFill>
              </a:rPr>
              <a:t>محدوده پاسخ</a:t>
            </a:r>
            <a:endParaRPr lang="en-US" sz="1800" b="1" dirty="0">
              <a:solidFill>
                <a:prstClr val="black"/>
              </a:solidFill>
            </a:endParaRPr>
          </a:p>
        </p:txBody>
      </p:sp>
      <p:sp>
        <p:nvSpPr>
          <p:cNvPr id="8197" name="Text Box 6"/>
          <p:cNvSpPr txBox="1">
            <a:spLocks noChangeArrowheads="1"/>
          </p:cNvSpPr>
          <p:nvPr/>
        </p:nvSpPr>
        <p:spPr bwMode="auto">
          <a:xfrm>
            <a:off x="1763713" y="2781300"/>
            <a:ext cx="20161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1800" b="1" dirty="0">
                <a:solidFill>
                  <a:prstClr val="black"/>
                </a:solidFill>
              </a:rPr>
              <a:t>کامل کردنی</a:t>
            </a:r>
          </a:p>
          <a:p>
            <a:pPr eaLnBrk="1" hangingPunct="1">
              <a:spcBef>
                <a:spcPct val="50000"/>
              </a:spcBef>
            </a:pPr>
            <a:r>
              <a:rPr lang="fa-IR" sz="1800" b="1" dirty="0">
                <a:solidFill>
                  <a:prstClr val="black"/>
                </a:solidFill>
              </a:rPr>
              <a:t>پاسخ کوتاه</a:t>
            </a:r>
            <a:endParaRPr lang="en-US" sz="1800" b="1" dirty="0">
              <a:solidFill>
                <a:prstClr val="black"/>
              </a:solidFill>
            </a:endParaRPr>
          </a:p>
        </p:txBody>
      </p:sp>
      <p:sp>
        <p:nvSpPr>
          <p:cNvPr id="8198" name="Text Box 7"/>
          <p:cNvSpPr txBox="1">
            <a:spLocks noChangeArrowheads="1"/>
          </p:cNvSpPr>
          <p:nvPr/>
        </p:nvSpPr>
        <p:spPr bwMode="auto">
          <a:xfrm>
            <a:off x="431800" y="4797425"/>
            <a:ext cx="39957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algn="l" eaLnBrk="1" hangingPunct="1">
              <a:spcBef>
                <a:spcPct val="50000"/>
              </a:spcBef>
            </a:pPr>
            <a:r>
              <a:rPr lang="en-US" sz="2000" b="1" dirty="0">
                <a:solidFill>
                  <a:prstClr val="black"/>
                </a:solidFill>
              </a:rPr>
              <a:t>Patient management problem</a:t>
            </a:r>
          </a:p>
          <a:p>
            <a:pPr algn="l" eaLnBrk="1" hangingPunct="1">
              <a:spcBef>
                <a:spcPct val="50000"/>
              </a:spcBef>
            </a:pPr>
            <a:r>
              <a:rPr lang="en-US" sz="2000" b="1" dirty="0">
                <a:solidFill>
                  <a:prstClr val="black"/>
                </a:solidFill>
              </a:rPr>
              <a:t>          </a:t>
            </a:r>
            <a:r>
              <a:rPr lang="fa-IR" sz="2000" b="1" dirty="0">
                <a:solidFill>
                  <a:prstClr val="black"/>
                </a:solidFill>
              </a:rPr>
              <a:t>(</a:t>
            </a:r>
            <a:r>
              <a:rPr lang="en-US" sz="2000" b="1" dirty="0">
                <a:solidFill>
                  <a:prstClr val="black"/>
                </a:solidFill>
              </a:rPr>
              <a:t> P.M.P</a:t>
            </a:r>
            <a:r>
              <a:rPr lang="fa-IR" sz="2000" b="1" dirty="0">
                <a:solidFill>
                  <a:prstClr val="black"/>
                </a:solidFill>
              </a:rPr>
              <a:t>)</a:t>
            </a:r>
          </a:p>
          <a:p>
            <a:pPr algn="l" eaLnBrk="1" hangingPunct="1">
              <a:spcBef>
                <a:spcPct val="50000"/>
              </a:spcBef>
            </a:pPr>
            <a:r>
              <a:rPr lang="fa-IR" sz="2000" b="1" dirty="0" smtClean="0">
                <a:solidFill>
                  <a:prstClr val="black"/>
                </a:solidFill>
              </a:rPr>
              <a:t> </a:t>
            </a:r>
            <a:r>
              <a:rPr lang="en-US" sz="2000" b="1" dirty="0" smtClean="0">
                <a:solidFill>
                  <a:prstClr val="black"/>
                </a:solidFill>
              </a:rPr>
              <a:t>Modified </a:t>
            </a:r>
            <a:r>
              <a:rPr lang="en-US" sz="2000" b="1" dirty="0">
                <a:solidFill>
                  <a:prstClr val="black"/>
                </a:solidFill>
              </a:rPr>
              <a:t>essay question</a:t>
            </a:r>
          </a:p>
          <a:p>
            <a:pPr algn="l" eaLnBrk="1" hangingPunct="1">
              <a:spcBef>
                <a:spcPct val="50000"/>
              </a:spcBef>
            </a:pPr>
            <a:r>
              <a:rPr lang="fa-IR" sz="2000" b="1" dirty="0">
                <a:solidFill>
                  <a:prstClr val="black"/>
                </a:solidFill>
              </a:rPr>
              <a:t>(</a:t>
            </a:r>
            <a:r>
              <a:rPr lang="en-US" sz="2000" b="1" dirty="0">
                <a:solidFill>
                  <a:prstClr val="black"/>
                </a:solidFill>
              </a:rPr>
              <a:t>MEQ</a:t>
            </a:r>
            <a:r>
              <a:rPr lang="fa-IR" sz="1800" dirty="0">
                <a:solidFill>
                  <a:prstClr val="black"/>
                </a:solidFill>
              </a:rPr>
              <a:t>)</a:t>
            </a:r>
            <a:endParaRPr lang="en-US" sz="1800" dirty="0">
              <a:solidFill>
                <a:prstClr val="black"/>
              </a:solidFill>
            </a:endParaRPr>
          </a:p>
        </p:txBody>
      </p:sp>
      <p:sp>
        <p:nvSpPr>
          <p:cNvPr id="8199" name="Line 9"/>
          <p:cNvSpPr>
            <a:spLocks noChangeShapeType="1"/>
          </p:cNvSpPr>
          <p:nvPr/>
        </p:nvSpPr>
        <p:spPr bwMode="auto">
          <a:xfrm>
            <a:off x="5651500" y="2133600"/>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0" name="Line 10"/>
          <p:cNvSpPr>
            <a:spLocks noChangeShapeType="1"/>
          </p:cNvSpPr>
          <p:nvPr/>
        </p:nvSpPr>
        <p:spPr bwMode="auto">
          <a:xfrm>
            <a:off x="3851275" y="285273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1" name="Line 11"/>
          <p:cNvSpPr>
            <a:spLocks noChangeShapeType="1"/>
          </p:cNvSpPr>
          <p:nvPr/>
        </p:nvSpPr>
        <p:spPr bwMode="auto">
          <a:xfrm flipH="1">
            <a:off x="5435600" y="21336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2" name="Line 12"/>
          <p:cNvSpPr>
            <a:spLocks noChangeShapeType="1"/>
          </p:cNvSpPr>
          <p:nvPr/>
        </p:nvSpPr>
        <p:spPr bwMode="auto">
          <a:xfrm flipH="1">
            <a:off x="5508625" y="321310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3" name="Line 13"/>
          <p:cNvSpPr>
            <a:spLocks noChangeShapeType="1"/>
          </p:cNvSpPr>
          <p:nvPr/>
        </p:nvSpPr>
        <p:spPr bwMode="auto">
          <a:xfrm flipH="1">
            <a:off x="3708400" y="28527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4" name="Line 14"/>
          <p:cNvSpPr>
            <a:spLocks noChangeShapeType="1"/>
          </p:cNvSpPr>
          <p:nvPr/>
        </p:nvSpPr>
        <p:spPr bwMode="auto">
          <a:xfrm flipH="1">
            <a:off x="3708400" y="35004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Tree>
    <p:extLst>
      <p:ext uri="{BB962C8B-B14F-4D97-AF65-F5344CB8AC3E}">
        <p14:creationId xmlns:p14="http://schemas.microsoft.com/office/powerpoint/2010/main" val="1459991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987575A-82CD-46DA-B44E-BE311D9A4607}" type="slidenum">
              <a:rPr lang="ar-SA"/>
              <a:pPr>
                <a:defRPr/>
              </a:pPr>
              <a:t>30</a:t>
            </a:fld>
            <a:endParaRPr lang="en-US"/>
          </a:p>
        </p:txBody>
      </p:sp>
      <p:sp>
        <p:nvSpPr>
          <p:cNvPr id="460802" name="Rectangle 2"/>
          <p:cNvSpPr>
            <a:spLocks noGrp="1" noChangeArrowheads="1"/>
          </p:cNvSpPr>
          <p:nvPr>
            <p:ph type="title"/>
          </p:nvPr>
        </p:nvSpPr>
        <p:spPr/>
        <p:txBody>
          <a:bodyPr/>
          <a:lstStyle/>
          <a:p>
            <a:pPr algn="r" rtl="0" eaLnBrk="1" hangingPunct="1">
              <a:defRPr/>
            </a:pPr>
            <a:r>
              <a:rPr lang="fa-IR" dirty="0" smtClean="0"/>
              <a:t>مثال</a:t>
            </a:r>
            <a:endParaRPr lang="en-US" dirty="0" smtClean="0"/>
          </a:p>
        </p:txBody>
      </p:sp>
      <p:sp>
        <p:nvSpPr>
          <p:cNvPr id="460803" name="Rectangle 3"/>
          <p:cNvSpPr>
            <a:spLocks noGrp="1" noChangeArrowheads="1"/>
          </p:cNvSpPr>
          <p:nvPr>
            <p:ph type="body" idx="1"/>
          </p:nvPr>
        </p:nvSpPr>
        <p:spPr/>
        <p:txBody>
          <a:bodyPr/>
          <a:lstStyle/>
          <a:p>
            <a:pPr algn="r" rtl="1" eaLnBrk="1" hangingPunct="1">
              <a:defRPr/>
            </a:pPr>
            <a:r>
              <a:rPr lang="fa-IR" b="1" dirty="0" smtClean="0"/>
              <a:t>فراگیر بتواند کودکان رااز نظر مصرف مکمل ها و واکسیناسیون ارزیابی نماید.</a:t>
            </a:r>
          </a:p>
          <a:p>
            <a:pPr algn="r" rtl="1" eaLnBrk="1" hangingPunct="1">
              <a:defRPr/>
            </a:pPr>
            <a:endParaRPr lang="fa-IR" b="1" dirty="0" smtClean="0"/>
          </a:p>
          <a:p>
            <a:pPr algn="r" rtl="1" eaLnBrk="1" hangingPunct="1">
              <a:defRPr/>
            </a:pPr>
            <a:r>
              <a:rPr lang="fa-IR" b="1" dirty="0" smtClean="0"/>
              <a:t> بتواند یک متن  در باره استفاده از داروی نسدونال در بیهوشی عمومی  بنویسد.</a:t>
            </a:r>
          </a:p>
          <a:p>
            <a:pPr algn="r" rtl="1" eaLnBrk="1" hangingPunct="1">
              <a:defRPr/>
            </a:pPr>
            <a:endParaRPr lang="en-US" b="1" dirty="0" smtClean="0"/>
          </a:p>
        </p:txBody>
      </p:sp>
    </p:spTree>
    <p:extLst>
      <p:ext uri="{BB962C8B-B14F-4D97-AF65-F5344CB8AC3E}">
        <p14:creationId xmlns:p14="http://schemas.microsoft.com/office/powerpoint/2010/main" val="120930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2"/>
          </p:nvPr>
        </p:nvSpPr>
        <p:spPr/>
        <p:txBody>
          <a:bodyPr/>
          <a:lstStyle/>
          <a:p>
            <a:pPr>
              <a:defRPr/>
            </a:pPr>
            <a:fld id="{0DF1DB8F-B861-49FA-81E6-010ACA17A407}" type="slidenum">
              <a:rPr lang="ar-SA"/>
              <a:pPr>
                <a:defRPr/>
              </a:pPr>
              <a:t>31</a:t>
            </a:fld>
            <a:endParaRPr lang="en-US"/>
          </a:p>
        </p:txBody>
      </p:sp>
      <p:graphicFrame>
        <p:nvGraphicFramePr>
          <p:cNvPr id="216178" name="Group 114"/>
          <p:cNvGraphicFramePr>
            <a:graphicFrameLocks noGrp="1"/>
          </p:cNvGraphicFramePr>
          <p:nvPr>
            <p:ph/>
            <p:extLst>
              <p:ext uri="{D42A27DB-BD31-4B8C-83A1-F6EECF244321}">
                <p14:modId xmlns:p14="http://schemas.microsoft.com/office/powerpoint/2010/main" val="3768736754"/>
              </p:ext>
            </p:extLst>
          </p:nvPr>
        </p:nvGraphicFramePr>
        <p:xfrm>
          <a:off x="468313" y="0"/>
          <a:ext cx="8229600" cy="5784851"/>
        </p:xfrm>
        <a:graphic>
          <a:graphicData uri="http://schemas.openxmlformats.org/drawingml/2006/table">
            <a:tbl>
              <a:tblPr/>
              <a:tblGrid>
                <a:gridCol w="1646237"/>
                <a:gridCol w="1646238"/>
                <a:gridCol w="1644650"/>
                <a:gridCol w="1646237"/>
                <a:gridCol w="1646238"/>
              </a:tblGrid>
              <a:tr h="1749571">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تبلور ارزشهای</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سازمان یافته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در شخصیت</a:t>
                      </a:r>
                      <a:endPar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پاسخ دادن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دریافت و توجه کردن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11643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سازماندهی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ارزشها</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سازماندهی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ارزشها</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r>
              <a:tr h="6365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ارزشگذاری</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ارزشگذاری</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ارزشگذاری</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1164349">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پاسخ دادن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پاسخ دادن</a:t>
                      </a:r>
                      <a:endPar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پاسخ دادن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10699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دریافت و توجه کردن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دریافت و توجه کردن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دریافت و توجه کردن</a:t>
                      </a:r>
                      <a:endParaRPr kumimoji="0" lang="en-US"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دریافت و توجه کردن</a:t>
                      </a:r>
                      <a:endPar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16180" name="Line 116"/>
          <p:cNvSpPr>
            <a:spLocks noChangeShapeType="1"/>
          </p:cNvSpPr>
          <p:nvPr/>
        </p:nvSpPr>
        <p:spPr bwMode="auto">
          <a:xfrm flipV="1">
            <a:off x="323850" y="0"/>
            <a:ext cx="0" cy="5734050"/>
          </a:xfrm>
          <a:prstGeom prst="line">
            <a:avLst/>
          </a:prstGeom>
          <a:noFill/>
          <a:ln w="76200">
            <a:solidFill>
              <a:srgbClr val="3399FF"/>
            </a:solidFill>
            <a:round/>
            <a:headEnd/>
            <a:tailEnd type="triangle" w="med" len="med"/>
          </a:ln>
          <a:effectLst/>
        </p:spPr>
        <p:txBody>
          <a:bodyPr/>
          <a:lstStyle/>
          <a:p>
            <a:pPr>
              <a:defRPr/>
            </a:pPr>
            <a:endParaRPr lang="en-US"/>
          </a:p>
        </p:txBody>
      </p:sp>
      <p:sp>
        <p:nvSpPr>
          <p:cNvPr id="216181" name="Line 117"/>
          <p:cNvSpPr>
            <a:spLocks noChangeShapeType="1"/>
          </p:cNvSpPr>
          <p:nvPr/>
        </p:nvSpPr>
        <p:spPr bwMode="auto">
          <a:xfrm flipH="1" flipV="1">
            <a:off x="2843213" y="333375"/>
            <a:ext cx="5761037" cy="4608513"/>
          </a:xfrm>
          <a:prstGeom prst="line">
            <a:avLst/>
          </a:prstGeom>
          <a:noFill/>
          <a:ln w="76200">
            <a:solidFill>
              <a:srgbClr val="3399FF"/>
            </a:solidFill>
            <a:round/>
            <a:headEnd/>
            <a:tailEnd type="triangle" w="med" len="med"/>
          </a:ln>
          <a:effectLst/>
        </p:spPr>
        <p:txBody>
          <a:bodyPr/>
          <a:lstStyle/>
          <a:p>
            <a:pPr>
              <a:defRPr/>
            </a:pPr>
            <a:endParaRPr lang="en-US"/>
          </a:p>
        </p:txBody>
      </p:sp>
      <p:sp>
        <p:nvSpPr>
          <p:cNvPr id="216182" name="Text Box 118"/>
          <p:cNvSpPr txBox="1">
            <a:spLocks noChangeArrowheads="1"/>
          </p:cNvSpPr>
          <p:nvPr/>
        </p:nvSpPr>
        <p:spPr bwMode="auto">
          <a:xfrm>
            <a:off x="611188" y="5949950"/>
            <a:ext cx="7848600" cy="369332"/>
          </a:xfrm>
          <a:prstGeom prst="rect">
            <a:avLst/>
          </a:prstGeom>
          <a:noFill/>
          <a:ln w="76200" algn="ctr">
            <a:noFill/>
            <a:miter lim="800000"/>
            <a:headEnd/>
            <a:tailEnd/>
          </a:ln>
          <a:effectLst/>
        </p:spPr>
        <p:txBody>
          <a:bodyPr>
            <a:spAutoFit/>
          </a:bodyPr>
          <a:lstStyle/>
          <a:p>
            <a:pPr>
              <a:spcBef>
                <a:spcPct val="50000"/>
              </a:spcBef>
              <a:defRPr/>
            </a:pPr>
            <a:r>
              <a:rPr lang="fa-IR" b="1" dirty="0">
                <a:solidFill>
                  <a:srgbClr val="FF0000"/>
                </a:solidFill>
              </a:rPr>
              <a:t>نمودار سطوح مختلف هدفهای آموزشی در حیطه عاطفی</a:t>
            </a:r>
            <a:endParaRPr lang="en-US" b="1" dirty="0">
              <a:solidFill>
                <a:srgbClr val="FF0000"/>
              </a:solidFill>
            </a:endParaRPr>
          </a:p>
        </p:txBody>
      </p:sp>
    </p:spTree>
    <p:extLst>
      <p:ext uri="{BB962C8B-B14F-4D97-AF65-F5344CB8AC3E}">
        <p14:creationId xmlns:p14="http://schemas.microsoft.com/office/powerpoint/2010/main" val="240412217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16178"/>
                                        </p:tgtEl>
                                        <p:attrNameLst>
                                          <p:attrName>style.visibility</p:attrName>
                                        </p:attrNameLst>
                                      </p:cBhvr>
                                      <p:to>
                                        <p:strVal val="visible"/>
                                      </p:to>
                                    </p:set>
                                    <p:anim calcmode="lin" valueType="num">
                                      <p:cBhvr>
                                        <p:cTn id="7" dur="1000" fill="hold"/>
                                        <p:tgtEl>
                                          <p:spTgt spid="216178"/>
                                        </p:tgtEl>
                                        <p:attrNameLst>
                                          <p:attrName>ppt_x</p:attrName>
                                        </p:attrNameLst>
                                      </p:cBhvr>
                                      <p:tavLst>
                                        <p:tav tm="0">
                                          <p:val>
                                            <p:strVal val="#ppt_x-.2"/>
                                          </p:val>
                                        </p:tav>
                                        <p:tav tm="100000">
                                          <p:val>
                                            <p:strVal val="#ppt_x"/>
                                          </p:val>
                                        </p:tav>
                                      </p:tavLst>
                                    </p:anim>
                                    <p:anim calcmode="lin" valueType="num">
                                      <p:cBhvr>
                                        <p:cTn id="8" dur="1000" fill="hold"/>
                                        <p:tgtEl>
                                          <p:spTgt spid="216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6178"/>
                                        </p:tgtEl>
                                      </p:cBhvr>
                                    </p:animEffect>
                                  </p:childTnLst>
                                </p:cTn>
                              </p:par>
                            </p:childTnLst>
                          </p:cTn>
                        </p:par>
                        <p:par>
                          <p:cTn id="10" fill="hold" nodeType="afterGroup">
                            <p:stCondLst>
                              <p:cond delay="1000"/>
                            </p:stCondLst>
                            <p:childTnLst>
                              <p:par>
                                <p:cTn id="11" presetID="2" presetClass="entr" presetSubtype="6" fill="hold" nodeType="afterEffect">
                                  <p:stCondLst>
                                    <p:cond delay="0"/>
                                  </p:stCondLst>
                                  <p:childTnLst>
                                    <p:set>
                                      <p:cBhvr>
                                        <p:cTn id="12" dur="1" fill="hold">
                                          <p:stCondLst>
                                            <p:cond delay="0"/>
                                          </p:stCondLst>
                                        </p:cTn>
                                        <p:tgtEl>
                                          <p:spTgt spid="216181"/>
                                        </p:tgtEl>
                                        <p:attrNameLst>
                                          <p:attrName>style.visibility</p:attrName>
                                        </p:attrNameLst>
                                      </p:cBhvr>
                                      <p:to>
                                        <p:strVal val="visible"/>
                                      </p:to>
                                    </p:set>
                                    <p:anim calcmode="lin" valueType="num">
                                      <p:cBhvr additive="base">
                                        <p:cTn id="13" dur="1000" fill="hold"/>
                                        <p:tgtEl>
                                          <p:spTgt spid="216181"/>
                                        </p:tgtEl>
                                        <p:attrNameLst>
                                          <p:attrName>ppt_x</p:attrName>
                                        </p:attrNameLst>
                                      </p:cBhvr>
                                      <p:tavLst>
                                        <p:tav tm="0">
                                          <p:val>
                                            <p:strVal val="1+#ppt_w/2"/>
                                          </p:val>
                                        </p:tav>
                                        <p:tav tm="100000">
                                          <p:val>
                                            <p:strVal val="#ppt_x"/>
                                          </p:val>
                                        </p:tav>
                                      </p:tavLst>
                                    </p:anim>
                                    <p:anim calcmode="lin" valueType="num">
                                      <p:cBhvr additive="base">
                                        <p:cTn id="14" dur="1000" fill="hold"/>
                                        <p:tgtEl>
                                          <p:spTgt spid="21618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000"/>
                            </p:stCondLst>
                            <p:childTnLst>
                              <p:par>
                                <p:cTn id="16" presetID="2" presetClass="entr" presetSubtype="4" fill="hold" nodeType="afterEffect">
                                  <p:stCondLst>
                                    <p:cond delay="0"/>
                                  </p:stCondLst>
                                  <p:childTnLst>
                                    <p:set>
                                      <p:cBhvr>
                                        <p:cTn id="17" dur="1" fill="hold">
                                          <p:stCondLst>
                                            <p:cond delay="0"/>
                                          </p:stCondLst>
                                        </p:cTn>
                                        <p:tgtEl>
                                          <p:spTgt spid="216180"/>
                                        </p:tgtEl>
                                        <p:attrNameLst>
                                          <p:attrName>style.visibility</p:attrName>
                                        </p:attrNameLst>
                                      </p:cBhvr>
                                      <p:to>
                                        <p:strVal val="visible"/>
                                      </p:to>
                                    </p:set>
                                    <p:anim calcmode="lin" valueType="num">
                                      <p:cBhvr additive="base">
                                        <p:cTn id="18" dur="1000" fill="hold"/>
                                        <p:tgtEl>
                                          <p:spTgt spid="216180"/>
                                        </p:tgtEl>
                                        <p:attrNameLst>
                                          <p:attrName>ppt_x</p:attrName>
                                        </p:attrNameLst>
                                      </p:cBhvr>
                                      <p:tavLst>
                                        <p:tav tm="0">
                                          <p:val>
                                            <p:strVal val="#ppt_x"/>
                                          </p:val>
                                        </p:tav>
                                        <p:tav tm="100000">
                                          <p:val>
                                            <p:strVal val="#ppt_x"/>
                                          </p:val>
                                        </p:tav>
                                      </p:tavLst>
                                    </p:anim>
                                    <p:anim calcmode="lin" valueType="num">
                                      <p:cBhvr additive="base">
                                        <p:cTn id="19" dur="1000" fill="hold"/>
                                        <p:tgtEl>
                                          <p:spTgt spid="21618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216182"/>
                                        </p:tgtEl>
                                        <p:attrNameLst>
                                          <p:attrName>style.visibility</p:attrName>
                                        </p:attrNameLst>
                                      </p:cBhvr>
                                      <p:to>
                                        <p:strVal val="visible"/>
                                      </p:to>
                                    </p:set>
                                    <p:anim calcmode="lin" valueType="num">
                                      <p:cBhvr>
                                        <p:cTn id="23" dur="1000" fill="hold"/>
                                        <p:tgtEl>
                                          <p:spTgt spid="216182"/>
                                        </p:tgtEl>
                                        <p:attrNameLst>
                                          <p:attrName>ppt_w</p:attrName>
                                        </p:attrNameLst>
                                      </p:cBhvr>
                                      <p:tavLst>
                                        <p:tav tm="0">
                                          <p:val>
                                            <p:strVal val="#ppt_w+.3"/>
                                          </p:val>
                                        </p:tav>
                                        <p:tav tm="100000">
                                          <p:val>
                                            <p:strVal val="#ppt_w"/>
                                          </p:val>
                                        </p:tav>
                                      </p:tavLst>
                                    </p:anim>
                                    <p:anim calcmode="lin" valueType="num">
                                      <p:cBhvr>
                                        <p:cTn id="24" dur="1000" fill="hold"/>
                                        <p:tgtEl>
                                          <p:spTgt spid="216182"/>
                                        </p:tgtEl>
                                        <p:attrNameLst>
                                          <p:attrName>ppt_h</p:attrName>
                                        </p:attrNameLst>
                                      </p:cBhvr>
                                      <p:tavLst>
                                        <p:tav tm="0">
                                          <p:val>
                                            <p:strVal val="#ppt_h"/>
                                          </p:val>
                                        </p:tav>
                                        <p:tav tm="100000">
                                          <p:val>
                                            <p:strVal val="#ppt_h"/>
                                          </p:val>
                                        </p:tav>
                                      </p:tavLst>
                                    </p:anim>
                                    <p:animEffect transition="in" filter="fade">
                                      <p:cBhvr>
                                        <p:cTn id="25" dur="1000"/>
                                        <p:tgtEl>
                                          <p:spTgt spid="216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E04078A3-C951-4C73-A729-0FCBB5711814}" type="slidenum">
              <a:rPr lang="ar-SA"/>
              <a:pPr>
                <a:defRPr/>
              </a:pPr>
              <a:t>32</a:t>
            </a:fld>
            <a:endParaRPr lang="en-US"/>
          </a:p>
        </p:txBody>
      </p:sp>
      <p:pic>
        <p:nvPicPr>
          <p:cNvPr id="29699"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497888"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3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pPr>
              <a:defRPr/>
            </a:pPr>
            <a:fld id="{F5E6B897-17FA-402F-8D80-629661538F5E}" type="slidenum">
              <a:rPr lang="ar-SA"/>
              <a:pPr>
                <a:defRPr/>
              </a:pPr>
              <a:t>33</a:t>
            </a:fld>
            <a:endParaRPr lang="en-US"/>
          </a:p>
        </p:txBody>
      </p:sp>
      <p:graphicFrame>
        <p:nvGraphicFramePr>
          <p:cNvPr id="220252" name="Group 92"/>
          <p:cNvGraphicFramePr>
            <a:graphicFrameLocks noGrp="1"/>
          </p:cNvGraphicFramePr>
          <p:nvPr>
            <p:ph/>
            <p:extLst>
              <p:ext uri="{D42A27DB-BD31-4B8C-83A1-F6EECF244321}">
                <p14:modId xmlns:p14="http://schemas.microsoft.com/office/powerpoint/2010/main" val="5222482"/>
              </p:ext>
            </p:extLst>
          </p:nvPr>
        </p:nvGraphicFramePr>
        <p:xfrm>
          <a:off x="457200" y="381000"/>
          <a:ext cx="8229600" cy="5715000"/>
        </p:xfrm>
        <a:graphic>
          <a:graphicData uri="http://schemas.openxmlformats.org/drawingml/2006/table">
            <a:tbl>
              <a:tblPr/>
              <a:tblGrid>
                <a:gridCol w="1646238"/>
                <a:gridCol w="1646237"/>
                <a:gridCol w="1644650"/>
                <a:gridCol w="1646238"/>
                <a:gridCol w="1646237"/>
              </a:tblGrid>
              <a:tr h="1143000">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عادی شدن</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عمل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هماهنگی حرکات</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هماهنگی</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حرکات</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a:noFill/>
                    </a:lnL>
                    <a:lnR cap="flat">
                      <a:noFill/>
                    </a:lnR>
                    <a:lnT>
                      <a:noFill/>
                    </a:lnT>
                    <a:lnB>
                      <a:noFill/>
                    </a:lnB>
                    <a:lnTlToBr>
                      <a:noFill/>
                    </a:lnTlToBr>
                    <a:lnBlToTr>
                      <a:noFill/>
                    </a:lnBlToTr>
                    <a:noFill/>
                  </a:tcPr>
                </a:tc>
              </a:tr>
              <a:tr h="11430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عمل</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عمل</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دقت در </a:t>
                      </a:r>
                    </a:p>
                    <a:p>
                      <a:pPr marL="0" marR="0" lvl="0" indent="0" algn="ct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                    عمل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اجرای عمل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اجرای عمل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بدون کمک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a-I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rPr>
                        <a:t>مشاهده و تقلید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Nazanin" pitchFamily="2" charset="-78"/>
                      </a:endParaRPr>
                    </a:p>
                  </a:txBody>
                  <a:tcPr horzOverflow="overflow">
                    <a:lnL w="12700" cap="flat" cmpd="sng" algn="ctr">
                      <a:solidFill>
                        <a:schemeClr val="tx1"/>
                      </a:solidFill>
                      <a:prstDash val="solid"/>
                      <a:round/>
                      <a:headEnd type="none" w="med" len="med"/>
                      <a:tailEnd type="none" w="med" len="med"/>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0254" name="Text Box 94"/>
          <p:cNvSpPr txBox="1">
            <a:spLocks noChangeArrowheads="1"/>
          </p:cNvSpPr>
          <p:nvPr/>
        </p:nvSpPr>
        <p:spPr bwMode="auto">
          <a:xfrm>
            <a:off x="468313" y="6165850"/>
            <a:ext cx="8207375" cy="369332"/>
          </a:xfrm>
          <a:prstGeom prst="rect">
            <a:avLst/>
          </a:prstGeom>
          <a:noFill/>
          <a:ln w="76200" algn="ctr">
            <a:noFill/>
            <a:miter lim="800000"/>
            <a:headEnd/>
            <a:tailEnd/>
          </a:ln>
          <a:effectLst/>
        </p:spPr>
        <p:txBody>
          <a:bodyPr>
            <a:spAutoFit/>
          </a:bodyPr>
          <a:lstStyle/>
          <a:p>
            <a:pPr>
              <a:spcBef>
                <a:spcPct val="50000"/>
              </a:spcBef>
              <a:defRPr/>
            </a:pPr>
            <a:r>
              <a:rPr lang="fa-IR" b="1" dirty="0">
                <a:solidFill>
                  <a:srgbClr val="FF0000"/>
                </a:solidFill>
              </a:rPr>
              <a:t>نمودار سطوح مختلف اهداف آموزشی در حیطة روانی _ حرکتی</a:t>
            </a:r>
            <a:endParaRPr lang="en-US" b="1" dirty="0">
              <a:solidFill>
                <a:srgbClr val="FF0000"/>
              </a:solidFill>
            </a:endParaRPr>
          </a:p>
        </p:txBody>
      </p:sp>
      <p:sp>
        <p:nvSpPr>
          <p:cNvPr id="220255" name="Line 95"/>
          <p:cNvSpPr>
            <a:spLocks noChangeShapeType="1"/>
          </p:cNvSpPr>
          <p:nvPr/>
        </p:nvSpPr>
        <p:spPr bwMode="auto">
          <a:xfrm flipH="1" flipV="1">
            <a:off x="2339975" y="549275"/>
            <a:ext cx="6192838" cy="4608513"/>
          </a:xfrm>
          <a:prstGeom prst="line">
            <a:avLst/>
          </a:prstGeom>
          <a:noFill/>
          <a:ln w="76200">
            <a:solidFill>
              <a:srgbClr val="3399FF"/>
            </a:solidFill>
            <a:round/>
            <a:headEnd/>
            <a:tailEnd type="triangle" w="med" len="med"/>
          </a:ln>
          <a:effectLst/>
        </p:spPr>
        <p:txBody>
          <a:bodyPr/>
          <a:lstStyle/>
          <a:p>
            <a:pPr>
              <a:defRPr/>
            </a:pPr>
            <a:endParaRPr lang="en-US"/>
          </a:p>
        </p:txBody>
      </p:sp>
      <p:sp>
        <p:nvSpPr>
          <p:cNvPr id="220257" name="Line 97"/>
          <p:cNvSpPr>
            <a:spLocks noChangeShapeType="1"/>
          </p:cNvSpPr>
          <p:nvPr/>
        </p:nvSpPr>
        <p:spPr bwMode="auto">
          <a:xfrm flipV="1">
            <a:off x="323850" y="404813"/>
            <a:ext cx="0" cy="5688012"/>
          </a:xfrm>
          <a:prstGeom prst="line">
            <a:avLst/>
          </a:prstGeom>
          <a:noFill/>
          <a:ln w="76200">
            <a:solidFill>
              <a:srgbClr val="3399FF"/>
            </a:solidFill>
            <a:round/>
            <a:headEnd/>
            <a:tailEnd type="triangle" w="med" len="med"/>
          </a:ln>
          <a:effectLst/>
        </p:spPr>
        <p:txBody>
          <a:bodyPr/>
          <a:lstStyle/>
          <a:p>
            <a:pPr>
              <a:defRPr/>
            </a:pPr>
            <a:endParaRPr lang="en-US"/>
          </a:p>
        </p:txBody>
      </p:sp>
    </p:spTree>
    <p:extLst>
      <p:ext uri="{BB962C8B-B14F-4D97-AF65-F5344CB8AC3E}">
        <p14:creationId xmlns:p14="http://schemas.microsoft.com/office/powerpoint/2010/main" val="53032794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0252"/>
                                        </p:tgtEl>
                                        <p:attrNameLst>
                                          <p:attrName>style.visibility</p:attrName>
                                        </p:attrNameLst>
                                      </p:cBhvr>
                                      <p:to>
                                        <p:strVal val="visible"/>
                                      </p:to>
                                    </p:set>
                                    <p:anim calcmode="lin" valueType="num">
                                      <p:cBhvr>
                                        <p:cTn id="7" dur="1000" fill="hold"/>
                                        <p:tgtEl>
                                          <p:spTgt spid="220252"/>
                                        </p:tgtEl>
                                        <p:attrNameLst>
                                          <p:attrName>ppt_w</p:attrName>
                                        </p:attrNameLst>
                                      </p:cBhvr>
                                      <p:tavLst>
                                        <p:tav tm="0">
                                          <p:val>
                                            <p:fltVal val="0"/>
                                          </p:val>
                                        </p:tav>
                                        <p:tav tm="100000">
                                          <p:val>
                                            <p:strVal val="#ppt_w"/>
                                          </p:val>
                                        </p:tav>
                                      </p:tavLst>
                                    </p:anim>
                                    <p:anim calcmode="lin" valueType="num">
                                      <p:cBhvr>
                                        <p:cTn id="8" dur="1000" fill="hold"/>
                                        <p:tgtEl>
                                          <p:spTgt spid="220252"/>
                                        </p:tgtEl>
                                        <p:attrNameLst>
                                          <p:attrName>ppt_h</p:attrName>
                                        </p:attrNameLst>
                                      </p:cBhvr>
                                      <p:tavLst>
                                        <p:tav tm="0">
                                          <p:val>
                                            <p:fltVal val="0"/>
                                          </p:val>
                                        </p:tav>
                                        <p:tav tm="100000">
                                          <p:val>
                                            <p:strVal val="#ppt_h"/>
                                          </p:val>
                                        </p:tav>
                                      </p:tavLst>
                                    </p:anim>
                                    <p:animEffect transition="in" filter="fade">
                                      <p:cBhvr>
                                        <p:cTn id="9" dur="1000"/>
                                        <p:tgtEl>
                                          <p:spTgt spid="220252"/>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220257"/>
                                        </p:tgtEl>
                                        <p:attrNameLst>
                                          <p:attrName>style.visibility</p:attrName>
                                        </p:attrNameLst>
                                      </p:cBhvr>
                                      <p:to>
                                        <p:strVal val="visible"/>
                                      </p:to>
                                    </p:set>
                                    <p:anim calcmode="lin" valueType="num">
                                      <p:cBhvr additive="base">
                                        <p:cTn id="13" dur="1000" fill="hold"/>
                                        <p:tgtEl>
                                          <p:spTgt spid="220257"/>
                                        </p:tgtEl>
                                        <p:attrNameLst>
                                          <p:attrName>ppt_x</p:attrName>
                                        </p:attrNameLst>
                                      </p:cBhvr>
                                      <p:tavLst>
                                        <p:tav tm="0">
                                          <p:val>
                                            <p:strVal val="#ppt_x"/>
                                          </p:val>
                                        </p:tav>
                                        <p:tav tm="100000">
                                          <p:val>
                                            <p:strVal val="#ppt_x"/>
                                          </p:val>
                                        </p:tav>
                                      </p:tavLst>
                                    </p:anim>
                                    <p:anim calcmode="lin" valueType="num">
                                      <p:cBhvr additive="base">
                                        <p:cTn id="14" dur="1000" fill="hold"/>
                                        <p:tgtEl>
                                          <p:spTgt spid="220257"/>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2000"/>
                            </p:stCondLst>
                            <p:childTnLst>
                              <p:par>
                                <p:cTn id="16" presetID="2" presetClass="entr" presetSubtype="6" fill="hold" nodeType="afterEffect">
                                  <p:stCondLst>
                                    <p:cond delay="0"/>
                                  </p:stCondLst>
                                  <p:childTnLst>
                                    <p:set>
                                      <p:cBhvr>
                                        <p:cTn id="17" dur="1" fill="hold">
                                          <p:stCondLst>
                                            <p:cond delay="0"/>
                                          </p:stCondLst>
                                        </p:cTn>
                                        <p:tgtEl>
                                          <p:spTgt spid="220255"/>
                                        </p:tgtEl>
                                        <p:attrNameLst>
                                          <p:attrName>style.visibility</p:attrName>
                                        </p:attrNameLst>
                                      </p:cBhvr>
                                      <p:to>
                                        <p:strVal val="visible"/>
                                      </p:to>
                                    </p:set>
                                    <p:anim calcmode="lin" valueType="num">
                                      <p:cBhvr additive="base">
                                        <p:cTn id="18" dur="1000" fill="hold"/>
                                        <p:tgtEl>
                                          <p:spTgt spid="220255"/>
                                        </p:tgtEl>
                                        <p:attrNameLst>
                                          <p:attrName>ppt_x</p:attrName>
                                        </p:attrNameLst>
                                      </p:cBhvr>
                                      <p:tavLst>
                                        <p:tav tm="0">
                                          <p:val>
                                            <p:strVal val="1+#ppt_w/2"/>
                                          </p:val>
                                        </p:tav>
                                        <p:tav tm="100000">
                                          <p:val>
                                            <p:strVal val="#ppt_x"/>
                                          </p:val>
                                        </p:tav>
                                      </p:tavLst>
                                    </p:anim>
                                    <p:anim calcmode="lin" valueType="num">
                                      <p:cBhvr additive="base">
                                        <p:cTn id="19" dur="1000" fill="hold"/>
                                        <p:tgtEl>
                                          <p:spTgt spid="22025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3000"/>
                            </p:stCondLst>
                            <p:childTnLst>
                              <p:par>
                                <p:cTn id="21" presetID="29" presetClass="entr" presetSubtype="0" fill="hold" grpId="0" nodeType="afterEffect">
                                  <p:stCondLst>
                                    <p:cond delay="0"/>
                                  </p:stCondLst>
                                  <p:childTnLst>
                                    <p:set>
                                      <p:cBhvr>
                                        <p:cTn id="22" dur="1" fill="hold">
                                          <p:stCondLst>
                                            <p:cond delay="0"/>
                                          </p:stCondLst>
                                        </p:cTn>
                                        <p:tgtEl>
                                          <p:spTgt spid="220254"/>
                                        </p:tgtEl>
                                        <p:attrNameLst>
                                          <p:attrName>style.visibility</p:attrName>
                                        </p:attrNameLst>
                                      </p:cBhvr>
                                      <p:to>
                                        <p:strVal val="visible"/>
                                      </p:to>
                                    </p:set>
                                    <p:anim calcmode="lin" valueType="num">
                                      <p:cBhvr>
                                        <p:cTn id="23" dur="1000" fill="hold"/>
                                        <p:tgtEl>
                                          <p:spTgt spid="220254"/>
                                        </p:tgtEl>
                                        <p:attrNameLst>
                                          <p:attrName>ppt_x</p:attrName>
                                        </p:attrNameLst>
                                      </p:cBhvr>
                                      <p:tavLst>
                                        <p:tav tm="0">
                                          <p:val>
                                            <p:strVal val="#ppt_x-.2"/>
                                          </p:val>
                                        </p:tav>
                                        <p:tav tm="100000">
                                          <p:val>
                                            <p:strVal val="#ppt_x"/>
                                          </p:val>
                                        </p:tav>
                                      </p:tavLst>
                                    </p:anim>
                                    <p:anim calcmode="lin" valueType="num">
                                      <p:cBhvr>
                                        <p:cTn id="24" dur="1000" fill="hold"/>
                                        <p:tgtEl>
                                          <p:spTgt spid="22025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2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25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3B5CF7FF-4DA0-49C3-8BAB-244C96D83B2F}" type="slidenum">
              <a:rPr lang="ar-SA">
                <a:solidFill>
                  <a:srgbClr val="FFFFFF"/>
                </a:solidFill>
              </a:rPr>
              <a:pPr>
                <a:defRPr/>
              </a:pPr>
              <a:t>34</a:t>
            </a:fld>
            <a:endParaRPr lang="en-US">
              <a:solidFill>
                <a:srgbClr val="FFFFFF"/>
              </a:solidFill>
            </a:endParaRPr>
          </a:p>
        </p:txBody>
      </p:sp>
      <p:pic>
        <p:nvPicPr>
          <p:cNvPr id="37891"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1450"/>
            <a:ext cx="799147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632813"/>
      </p:ext>
    </p:extLst>
  </p:cSld>
  <p:clrMapOvr>
    <a:masterClrMapping/>
  </p:clrMapOvr>
  <p:transition spd="slow">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84212" y="260351"/>
            <a:ext cx="8280275" cy="1008409"/>
          </a:xfrm>
        </p:spPr>
        <p:txBody>
          <a:bodyPr>
            <a:normAutofit fontScale="90000"/>
          </a:bodyPr>
          <a:lstStyle/>
          <a:p>
            <a:pPr algn="just" eaLnBrk="1" hangingPunct="1">
              <a:defRPr/>
            </a:pPr>
            <a:r>
              <a:rPr lang="fa-IR" sz="2800" dirty="0" smtClean="0">
                <a:solidFill>
                  <a:schemeClr val="tx1"/>
                </a:solidFill>
                <a:cs typeface="+mn-cs"/>
              </a:rPr>
              <a:t>سطوح ارزشیابی </a:t>
            </a:r>
            <a:r>
              <a:rPr lang="fa-IR" sz="2800" dirty="0" smtClean="0">
                <a:solidFill>
                  <a:schemeClr val="tx1"/>
                </a:solidFill>
                <a:cs typeface="+mn-cs"/>
              </a:rPr>
              <a:t>دانشجو در حیطه شناختی</a:t>
            </a:r>
            <a:br>
              <a:rPr lang="fa-IR" sz="2800" dirty="0" smtClean="0">
                <a:solidFill>
                  <a:schemeClr val="tx1"/>
                </a:solidFill>
                <a:cs typeface="+mn-cs"/>
              </a:rPr>
            </a:br>
            <a:r>
              <a:rPr lang="fa-IR" sz="2800" dirty="0" smtClean="0">
                <a:solidFill>
                  <a:schemeClr val="tx1"/>
                </a:solidFill>
                <a:cs typeface="+mn-cs"/>
              </a:rPr>
              <a:t> </a:t>
            </a:r>
            <a:r>
              <a:rPr lang="fa-IR" sz="2800" dirty="0" smtClean="0">
                <a:solidFill>
                  <a:schemeClr val="tx1"/>
                </a:solidFill>
                <a:cs typeface="+mn-cs"/>
              </a:rPr>
              <a:t>  </a:t>
            </a:r>
            <a:r>
              <a:rPr lang="fa-IR" sz="2800" dirty="0" smtClean="0">
                <a:solidFill>
                  <a:schemeClr val="tx1"/>
                </a:solidFill>
                <a:cs typeface="+mn-cs"/>
              </a:rPr>
              <a:t>( </a:t>
            </a:r>
            <a:r>
              <a:rPr lang="en-US" sz="2800" dirty="0" smtClean="0">
                <a:solidFill>
                  <a:schemeClr val="tx1"/>
                </a:solidFill>
                <a:cs typeface="+mn-cs"/>
              </a:rPr>
              <a:t>Taxonomy</a:t>
            </a:r>
            <a:r>
              <a:rPr lang="fa-IR" sz="2800" dirty="0" smtClean="0">
                <a:solidFill>
                  <a:schemeClr val="tx1"/>
                </a:solidFill>
                <a:cs typeface="+mn-cs"/>
              </a:rPr>
              <a:t>) یا رده </a:t>
            </a:r>
            <a:r>
              <a:rPr lang="fa-IR" sz="2800" dirty="0" smtClean="0">
                <a:solidFill>
                  <a:schemeClr val="tx1"/>
                </a:solidFill>
                <a:cs typeface="+mn-cs"/>
              </a:rPr>
              <a:t>بندی(به راحتی با </a:t>
            </a:r>
            <a:r>
              <a:rPr lang="en-US" sz="2800" dirty="0" smtClean="0">
                <a:solidFill>
                  <a:schemeClr val="tx1"/>
                </a:solidFill>
                <a:cs typeface="+mn-cs"/>
              </a:rPr>
              <a:t>MCQ</a:t>
            </a:r>
            <a:r>
              <a:rPr lang="fa-IR" sz="2800" dirty="0" smtClean="0">
                <a:solidFill>
                  <a:schemeClr val="tx1"/>
                </a:solidFill>
                <a:cs typeface="+mn-cs"/>
              </a:rPr>
              <a:t> قابل اندازه گیری است)</a:t>
            </a:r>
            <a:endParaRPr lang="en-US" sz="2800" dirty="0" smtClean="0">
              <a:solidFill>
                <a:schemeClr val="tx1"/>
              </a:solidFill>
              <a:cs typeface="+mn-cs"/>
            </a:endParaRPr>
          </a:p>
        </p:txBody>
      </p:sp>
      <p:sp>
        <p:nvSpPr>
          <p:cNvPr id="71683" name="Rectangle 3"/>
          <p:cNvSpPr>
            <a:spLocks noGrp="1" noChangeArrowheads="1"/>
          </p:cNvSpPr>
          <p:nvPr>
            <p:ph type="subTitle" idx="1"/>
          </p:nvPr>
        </p:nvSpPr>
        <p:spPr>
          <a:xfrm>
            <a:off x="2483768" y="1599406"/>
            <a:ext cx="6400800" cy="1703388"/>
          </a:xfrm>
        </p:spPr>
        <p:txBody>
          <a:bodyPr>
            <a:noAutofit/>
          </a:bodyPr>
          <a:lstStyle/>
          <a:p>
            <a:pPr algn="r" eaLnBrk="1" hangingPunct="1">
              <a:lnSpc>
                <a:spcPct val="80000"/>
              </a:lnSpc>
              <a:defRPr/>
            </a:pPr>
            <a:r>
              <a:rPr lang="en-US" sz="2400" b="1" dirty="0" smtClean="0">
                <a:solidFill>
                  <a:srgbClr val="FF0000"/>
                </a:solidFill>
              </a:rPr>
              <a:t>Tax 1</a:t>
            </a:r>
            <a:r>
              <a:rPr lang="fa-IR" sz="2400" b="1" dirty="0" smtClean="0">
                <a:solidFill>
                  <a:srgbClr val="FF0000"/>
                </a:solidFill>
              </a:rPr>
              <a:t>:   یاد آوری مطالب</a:t>
            </a:r>
          </a:p>
          <a:p>
            <a:pPr algn="r" eaLnBrk="1" hangingPunct="1">
              <a:lnSpc>
                <a:spcPct val="80000"/>
              </a:lnSpc>
              <a:defRPr/>
            </a:pPr>
            <a:r>
              <a:rPr lang="en-US" sz="2400" b="1" dirty="0" smtClean="0">
                <a:solidFill>
                  <a:srgbClr val="FF0000"/>
                </a:solidFill>
              </a:rPr>
              <a:t>                     </a:t>
            </a:r>
            <a:r>
              <a:rPr lang="fa-IR" sz="2400" b="1" dirty="0" smtClean="0">
                <a:solidFill>
                  <a:srgbClr val="FF0000"/>
                </a:solidFill>
              </a:rPr>
              <a:t>دانش</a:t>
            </a:r>
          </a:p>
          <a:p>
            <a:pPr algn="r" eaLnBrk="1" hangingPunct="1">
              <a:lnSpc>
                <a:spcPct val="80000"/>
              </a:lnSpc>
              <a:defRPr/>
            </a:pPr>
            <a:endParaRPr lang="fa-IR" sz="2400" b="1" dirty="0" smtClean="0">
              <a:solidFill>
                <a:srgbClr val="FF0000"/>
              </a:solidFill>
            </a:endParaRPr>
          </a:p>
          <a:p>
            <a:pPr algn="r" eaLnBrk="1" hangingPunct="1">
              <a:lnSpc>
                <a:spcPct val="80000"/>
              </a:lnSpc>
              <a:defRPr/>
            </a:pPr>
            <a:r>
              <a:rPr lang="en-US" sz="2400" b="1" dirty="0" smtClean="0">
                <a:solidFill>
                  <a:srgbClr val="FF0000"/>
                </a:solidFill>
              </a:rPr>
              <a:t>Tax2</a:t>
            </a:r>
            <a:r>
              <a:rPr lang="fa-IR" sz="2400" b="1" dirty="0" smtClean="0">
                <a:solidFill>
                  <a:srgbClr val="FF0000"/>
                </a:solidFill>
              </a:rPr>
              <a:t> : قدرت ترکیب داده ها</a:t>
            </a:r>
          </a:p>
          <a:p>
            <a:pPr algn="r" eaLnBrk="1" hangingPunct="1">
              <a:lnSpc>
                <a:spcPct val="80000"/>
              </a:lnSpc>
              <a:defRPr/>
            </a:pPr>
            <a:r>
              <a:rPr lang="fa-IR" sz="2400" b="1" dirty="0" smtClean="0">
                <a:solidFill>
                  <a:srgbClr val="FF0000"/>
                </a:solidFill>
              </a:rPr>
              <a:t>          درک مطلب</a:t>
            </a:r>
          </a:p>
          <a:p>
            <a:pPr algn="r" eaLnBrk="1" hangingPunct="1">
              <a:lnSpc>
                <a:spcPct val="80000"/>
              </a:lnSpc>
              <a:defRPr/>
            </a:pPr>
            <a:r>
              <a:rPr lang="fa-IR" sz="2400" b="1" dirty="0" smtClean="0">
                <a:solidFill>
                  <a:srgbClr val="FF0000"/>
                </a:solidFill>
              </a:rPr>
              <a:t>         تفسیرمطلب</a:t>
            </a:r>
          </a:p>
          <a:p>
            <a:pPr algn="r" eaLnBrk="1" hangingPunct="1">
              <a:lnSpc>
                <a:spcPct val="80000"/>
              </a:lnSpc>
              <a:defRPr/>
            </a:pPr>
            <a:r>
              <a:rPr lang="fa-IR" sz="2400" b="1" dirty="0" smtClean="0">
                <a:solidFill>
                  <a:srgbClr val="FF0000"/>
                </a:solidFill>
              </a:rPr>
              <a:t>         آنالیز مطالب</a:t>
            </a:r>
          </a:p>
          <a:p>
            <a:pPr algn="r" eaLnBrk="1" hangingPunct="1">
              <a:lnSpc>
                <a:spcPct val="80000"/>
              </a:lnSpc>
              <a:defRPr/>
            </a:pPr>
            <a:r>
              <a:rPr lang="fa-IR" sz="2400" b="1" dirty="0" smtClean="0">
                <a:solidFill>
                  <a:srgbClr val="FF0000"/>
                </a:solidFill>
              </a:rPr>
              <a:t>         تشخیص </a:t>
            </a:r>
            <a:endParaRPr lang="en-US" sz="2400" b="1" dirty="0" smtClean="0">
              <a:solidFill>
                <a:srgbClr val="FF0000"/>
              </a:solidFill>
            </a:endParaRPr>
          </a:p>
        </p:txBody>
      </p:sp>
      <p:sp>
        <p:nvSpPr>
          <p:cNvPr id="11268" name="Text Box 4"/>
          <p:cNvSpPr txBox="1">
            <a:spLocks noChangeArrowheads="1"/>
          </p:cNvSpPr>
          <p:nvPr/>
        </p:nvSpPr>
        <p:spPr bwMode="auto">
          <a:xfrm>
            <a:off x="550044" y="1657350"/>
            <a:ext cx="4608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2000" b="1" dirty="0"/>
              <a:t>مثال :  گرافی ساده </a:t>
            </a:r>
            <a:r>
              <a:rPr lang="en-US" sz="2000" b="1" dirty="0"/>
              <a:t>PA</a:t>
            </a:r>
            <a:r>
              <a:rPr lang="fa-IR" sz="2000" b="1" dirty="0"/>
              <a:t> از قفسه سینه چیست؟</a:t>
            </a:r>
            <a:endParaRPr lang="en-US" sz="2000" b="1" dirty="0"/>
          </a:p>
        </p:txBody>
      </p:sp>
      <p:sp>
        <p:nvSpPr>
          <p:cNvPr id="11269" name="Text Box 5"/>
          <p:cNvSpPr txBox="1">
            <a:spLocks noChangeArrowheads="1"/>
          </p:cNvSpPr>
          <p:nvPr/>
        </p:nvSpPr>
        <p:spPr bwMode="auto">
          <a:xfrm>
            <a:off x="669925" y="2562225"/>
            <a:ext cx="453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2000" b="1" dirty="0"/>
              <a:t>مثال : این گرافی از قفسه سینه را تفسیر کنید؟</a:t>
            </a:r>
            <a:endParaRPr lang="en-US" sz="2000" b="1" dirty="0"/>
          </a:p>
        </p:txBody>
      </p:sp>
      <p:sp>
        <p:nvSpPr>
          <p:cNvPr id="7" name="Rectangle 2"/>
          <p:cNvSpPr>
            <a:spLocks noChangeArrowheads="1"/>
          </p:cNvSpPr>
          <p:nvPr/>
        </p:nvSpPr>
        <p:spPr bwMode="auto">
          <a:xfrm>
            <a:off x="94456" y="6257925"/>
            <a:ext cx="5715000" cy="533400"/>
          </a:xfrm>
          <a:prstGeom prst="rect">
            <a:avLst/>
          </a:prstGeom>
          <a:solidFill>
            <a:srgbClr val="BBE0E3"/>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دانش  </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8" name="Rectangle 3"/>
          <p:cNvSpPr>
            <a:spLocks noChangeArrowheads="1"/>
          </p:cNvSpPr>
          <p:nvPr/>
        </p:nvSpPr>
        <p:spPr bwMode="auto">
          <a:xfrm>
            <a:off x="499269" y="5716588"/>
            <a:ext cx="4876800" cy="533400"/>
          </a:xfrm>
          <a:prstGeom prst="rect">
            <a:avLst/>
          </a:prstGeom>
          <a:solidFill>
            <a:srgbClr val="FFCC00"/>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فهميدن   </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II</a:t>
            </a: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 </a:t>
            </a:r>
            <a:r>
              <a:rPr lang="fa-IR" sz="2800" kern="0" dirty="0" smtClean="0">
                <a:solidFill>
                  <a:sysClr val="windowText" lastClr="000000"/>
                </a:solidFill>
                <a:latin typeface="Times New Roman" pitchFamily="18" charset="0"/>
                <a:cs typeface="B Titr" pitchFamily="2" charset="-78"/>
              </a:rPr>
              <a:t>   </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9" name="Rectangle 4"/>
          <p:cNvSpPr>
            <a:spLocks noChangeArrowheads="1"/>
          </p:cNvSpPr>
          <p:nvPr/>
        </p:nvSpPr>
        <p:spPr bwMode="auto">
          <a:xfrm>
            <a:off x="856456" y="5191125"/>
            <a:ext cx="3886200" cy="533400"/>
          </a:xfrm>
          <a:prstGeom prst="rect">
            <a:avLst/>
          </a:prstGeom>
          <a:solidFill>
            <a:srgbClr val="66FF33"/>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به كار </a:t>
            </a: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بستن </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II</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10" name="Rectangle 5"/>
          <p:cNvSpPr>
            <a:spLocks noChangeArrowheads="1"/>
          </p:cNvSpPr>
          <p:nvPr/>
        </p:nvSpPr>
        <p:spPr bwMode="auto">
          <a:xfrm>
            <a:off x="1237456" y="4657725"/>
            <a:ext cx="2971800" cy="533400"/>
          </a:xfrm>
          <a:prstGeom prst="rect">
            <a:avLst/>
          </a:prstGeom>
          <a:solidFill>
            <a:srgbClr val="333399"/>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III</a:t>
            </a: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تجزيه </a:t>
            </a: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وتحليل</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11" name="Rectangle 6"/>
          <p:cNvSpPr>
            <a:spLocks noChangeArrowheads="1"/>
          </p:cNvSpPr>
          <p:nvPr/>
        </p:nvSpPr>
        <p:spPr bwMode="auto">
          <a:xfrm>
            <a:off x="1618456" y="4124325"/>
            <a:ext cx="2286000" cy="533400"/>
          </a:xfrm>
          <a:prstGeom prst="rect">
            <a:avLst/>
          </a:prstGeom>
          <a:solidFill>
            <a:srgbClr val="9933FF"/>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تركيب</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III</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12" name="Rectangle 7"/>
          <p:cNvSpPr>
            <a:spLocks noChangeArrowheads="1"/>
          </p:cNvSpPr>
          <p:nvPr/>
        </p:nvSpPr>
        <p:spPr bwMode="auto">
          <a:xfrm>
            <a:off x="1999456" y="3590925"/>
            <a:ext cx="1600200" cy="533400"/>
          </a:xfrm>
          <a:prstGeom prst="rect">
            <a:avLst/>
          </a:prstGeom>
          <a:solidFill>
            <a:srgbClr val="33CCCC"/>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ارزشيابي</a:t>
            </a:r>
            <a:r>
              <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III</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Tree>
    <p:extLst>
      <p:ext uri="{BB962C8B-B14F-4D97-AF65-F5344CB8AC3E}">
        <p14:creationId xmlns:p14="http://schemas.microsoft.com/office/powerpoint/2010/main" val="1271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nimBg="1" autoUpdateAnimBg="0"/>
      <p:bldP spid="12"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subTitle" idx="1"/>
          </p:nvPr>
        </p:nvSpPr>
        <p:spPr>
          <a:xfrm>
            <a:off x="684213" y="620713"/>
            <a:ext cx="8135937" cy="4248150"/>
          </a:xfrm>
        </p:spPr>
        <p:txBody>
          <a:bodyPr>
            <a:normAutofit/>
          </a:bodyPr>
          <a:lstStyle/>
          <a:p>
            <a:pPr algn="r" eaLnBrk="1" hangingPunct="1">
              <a:lnSpc>
                <a:spcPct val="80000"/>
              </a:lnSpc>
              <a:defRPr/>
            </a:pPr>
            <a:r>
              <a:rPr lang="en-US" dirty="0" smtClean="0">
                <a:solidFill>
                  <a:srgbClr val="FF0000"/>
                </a:solidFill>
              </a:rPr>
              <a:t>Tax 3</a:t>
            </a:r>
            <a:r>
              <a:rPr lang="fa-IR" b="1" dirty="0" smtClean="0">
                <a:solidFill>
                  <a:srgbClr val="FF0000"/>
                </a:solidFill>
              </a:rPr>
              <a:t>:ارزشیابی</a:t>
            </a:r>
          </a:p>
          <a:p>
            <a:pPr algn="r" eaLnBrk="1" hangingPunct="1">
              <a:lnSpc>
                <a:spcPct val="80000"/>
              </a:lnSpc>
              <a:defRPr/>
            </a:pPr>
            <a:r>
              <a:rPr lang="fa-IR" b="1" dirty="0" smtClean="0">
                <a:solidFill>
                  <a:srgbClr val="FF0000"/>
                </a:solidFill>
              </a:rPr>
              <a:t>           قضاوت (بالینی ) </a:t>
            </a:r>
          </a:p>
          <a:p>
            <a:pPr algn="r" eaLnBrk="1" hangingPunct="1">
              <a:lnSpc>
                <a:spcPct val="80000"/>
              </a:lnSpc>
              <a:defRPr/>
            </a:pPr>
            <a:r>
              <a:rPr lang="fa-IR" b="1" dirty="0" smtClean="0">
                <a:solidFill>
                  <a:srgbClr val="FF0000"/>
                </a:solidFill>
              </a:rPr>
              <a:t>          حل مساله </a:t>
            </a:r>
          </a:p>
          <a:p>
            <a:pPr algn="r" eaLnBrk="1" hangingPunct="1">
              <a:lnSpc>
                <a:spcPct val="80000"/>
              </a:lnSpc>
              <a:defRPr/>
            </a:pPr>
            <a:r>
              <a:rPr lang="fa-IR" b="1" dirty="0" smtClean="0">
                <a:solidFill>
                  <a:srgbClr val="FF0000"/>
                </a:solidFill>
              </a:rPr>
              <a:t>          قدرت و توان پیش بینی </a:t>
            </a:r>
          </a:p>
          <a:p>
            <a:pPr algn="r" eaLnBrk="1" hangingPunct="1">
              <a:lnSpc>
                <a:spcPct val="80000"/>
              </a:lnSpc>
              <a:defRPr/>
            </a:pPr>
            <a:r>
              <a:rPr lang="fa-IR" b="1" dirty="0" smtClean="0">
                <a:solidFill>
                  <a:srgbClr val="FF0000"/>
                </a:solidFill>
              </a:rPr>
              <a:t>          قدرت تصمیم گیری در تنظیم برنامه درمانی</a:t>
            </a:r>
          </a:p>
          <a:p>
            <a:pPr algn="r" eaLnBrk="1" hangingPunct="1">
              <a:lnSpc>
                <a:spcPct val="80000"/>
              </a:lnSpc>
              <a:defRPr/>
            </a:pPr>
            <a:r>
              <a:rPr lang="fa-IR" b="1" dirty="0" smtClean="0">
                <a:solidFill>
                  <a:srgbClr val="FF0000"/>
                </a:solidFill>
              </a:rPr>
              <a:t>          قدرت در ارایه راه حل های عملی</a:t>
            </a:r>
          </a:p>
          <a:p>
            <a:pPr algn="r" eaLnBrk="1" hangingPunct="1">
              <a:lnSpc>
                <a:spcPct val="80000"/>
              </a:lnSpc>
              <a:defRPr/>
            </a:pPr>
            <a:r>
              <a:rPr lang="fa-IR" b="1" dirty="0" smtClean="0">
                <a:solidFill>
                  <a:schemeClr val="tx1"/>
                </a:solidFill>
              </a:rPr>
              <a:t>مثال : این گرافی از قفسه سینه مربوط به آقای 80 ساله  معتاد به تر یاک و سیگار که در حمام لیز خورده و شکایت از درد در سینه و تنگی نفس بمدت 4 ساعت دارد ، چه تصمیمی برای وی می گیرید ؟</a:t>
            </a:r>
            <a:endParaRPr lang="en-US" b="1" dirty="0" smtClean="0">
              <a:solidFill>
                <a:schemeClr val="tx1"/>
              </a:solidFill>
            </a:endParaRPr>
          </a:p>
        </p:txBody>
      </p:sp>
      <p:sp>
        <p:nvSpPr>
          <p:cNvPr id="22" name="Rectangle 2"/>
          <p:cNvSpPr>
            <a:spLocks noChangeArrowheads="1"/>
          </p:cNvSpPr>
          <p:nvPr/>
        </p:nvSpPr>
        <p:spPr bwMode="auto">
          <a:xfrm>
            <a:off x="107504" y="6243637"/>
            <a:ext cx="5715000" cy="533400"/>
          </a:xfrm>
          <a:prstGeom prst="rect">
            <a:avLst/>
          </a:prstGeom>
          <a:solidFill>
            <a:srgbClr val="BBE0E3"/>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rPr>
              <a:t>دانش</a:t>
            </a:r>
            <a:endParaRPr kumimoji="0" lang="en-US"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endParaRPr>
          </a:p>
        </p:txBody>
      </p:sp>
      <p:sp>
        <p:nvSpPr>
          <p:cNvPr id="23" name="Rectangle 3"/>
          <p:cNvSpPr>
            <a:spLocks noChangeArrowheads="1"/>
          </p:cNvSpPr>
          <p:nvPr/>
        </p:nvSpPr>
        <p:spPr bwMode="auto">
          <a:xfrm>
            <a:off x="512317" y="5702300"/>
            <a:ext cx="4876800" cy="533400"/>
          </a:xfrm>
          <a:prstGeom prst="rect">
            <a:avLst/>
          </a:prstGeom>
          <a:solidFill>
            <a:srgbClr val="FFCC00"/>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rPr>
              <a:t>فهميدن</a:t>
            </a:r>
            <a:endParaRPr kumimoji="0" lang="en-US"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endParaRPr>
          </a:p>
        </p:txBody>
      </p:sp>
      <p:sp>
        <p:nvSpPr>
          <p:cNvPr id="24" name="Rectangle 4"/>
          <p:cNvSpPr>
            <a:spLocks noChangeArrowheads="1"/>
          </p:cNvSpPr>
          <p:nvPr/>
        </p:nvSpPr>
        <p:spPr bwMode="auto">
          <a:xfrm>
            <a:off x="869504" y="5176837"/>
            <a:ext cx="3886200" cy="533400"/>
          </a:xfrm>
          <a:prstGeom prst="rect">
            <a:avLst/>
          </a:prstGeom>
          <a:solidFill>
            <a:srgbClr val="66FF33"/>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rPr>
              <a:t>به كار بستن</a:t>
            </a:r>
            <a:endParaRPr kumimoji="0" lang="en-US" sz="2800" b="0" i="0" u="none" strike="noStrike" kern="0" cap="none" spc="0" normalizeH="0" baseline="0" noProof="0" smtClean="0">
              <a:ln>
                <a:noFill/>
              </a:ln>
              <a:solidFill>
                <a:sysClr val="windowText" lastClr="000000"/>
              </a:solidFill>
              <a:effectLst/>
              <a:uLnTx/>
              <a:uFillTx/>
              <a:latin typeface="Times New Roman" pitchFamily="18" charset="0"/>
              <a:cs typeface="B Titr" pitchFamily="2" charset="-78"/>
            </a:endParaRPr>
          </a:p>
        </p:txBody>
      </p:sp>
      <p:sp>
        <p:nvSpPr>
          <p:cNvPr id="25" name="Rectangle 5"/>
          <p:cNvSpPr>
            <a:spLocks noChangeArrowheads="1"/>
          </p:cNvSpPr>
          <p:nvPr/>
        </p:nvSpPr>
        <p:spPr bwMode="auto">
          <a:xfrm>
            <a:off x="1250504" y="4643437"/>
            <a:ext cx="2971800" cy="533400"/>
          </a:xfrm>
          <a:prstGeom prst="rect">
            <a:avLst/>
          </a:prstGeom>
          <a:solidFill>
            <a:srgbClr val="333399"/>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تجزيه وتحليل</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26" name="Rectangle 6"/>
          <p:cNvSpPr>
            <a:spLocks noChangeArrowheads="1"/>
          </p:cNvSpPr>
          <p:nvPr/>
        </p:nvSpPr>
        <p:spPr bwMode="auto">
          <a:xfrm>
            <a:off x="1631504" y="4221087"/>
            <a:ext cx="2286000" cy="422349"/>
          </a:xfrm>
          <a:prstGeom prst="rect">
            <a:avLst/>
          </a:prstGeom>
          <a:solidFill>
            <a:srgbClr val="9933FF"/>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تركيب</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
        <p:nvSpPr>
          <p:cNvPr id="27" name="Rectangle 7"/>
          <p:cNvSpPr>
            <a:spLocks noChangeArrowheads="1"/>
          </p:cNvSpPr>
          <p:nvPr/>
        </p:nvSpPr>
        <p:spPr bwMode="auto">
          <a:xfrm>
            <a:off x="2012504" y="3954387"/>
            <a:ext cx="1600200" cy="266700"/>
          </a:xfrm>
          <a:prstGeom prst="rect">
            <a:avLst/>
          </a:prstGeom>
          <a:solidFill>
            <a:srgbClr val="33CCCC"/>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rPr>
              <a:t>ارزشيابي</a:t>
            </a:r>
            <a:endParaRPr kumimoji="0" lang="en-US" sz="2800" b="0" i="0" u="none" strike="noStrike" kern="0" cap="none" spc="0" normalizeH="0" baseline="0" noProof="0" dirty="0" smtClean="0">
              <a:ln>
                <a:noFill/>
              </a:ln>
              <a:solidFill>
                <a:sysClr val="windowText" lastClr="000000"/>
              </a:solidFill>
              <a:effectLst/>
              <a:uLnTx/>
              <a:uFillTx/>
              <a:latin typeface="Times New Roman" pitchFamily="18" charset="0"/>
              <a:cs typeface="B Titr" pitchFamily="2" charset="-78"/>
            </a:endParaRPr>
          </a:p>
        </p:txBody>
      </p:sp>
    </p:spTree>
    <p:extLst>
      <p:ext uri="{BB962C8B-B14F-4D97-AF65-F5344CB8AC3E}">
        <p14:creationId xmlns:p14="http://schemas.microsoft.com/office/powerpoint/2010/main" val="6863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P spid="23" grpId="0" animBg="1" autoUpdateAnimBg="0"/>
      <p:bldP spid="24" grpId="0" animBg="1" autoUpdateAnimBg="0"/>
      <p:bldP spid="25" grpId="0" animBg="1" autoUpdateAnimBg="0"/>
      <p:bldP spid="26" grpId="0" animBg="1" autoUpdateAnimBg="0"/>
      <p:bldP spid="2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algn="r" rtl="0" eaLnBrk="1" hangingPunct="1">
              <a:defRPr/>
            </a:pPr>
            <a:r>
              <a:rPr lang="fa-IR" dirty="0" smtClean="0"/>
              <a:t>توکسونومی یک ( محفوظات )</a:t>
            </a:r>
            <a:endParaRPr lang="en-US" dirty="0" smtClean="0"/>
          </a:p>
        </p:txBody>
      </p:sp>
      <p:sp>
        <p:nvSpPr>
          <p:cNvPr id="91139" name="Rectangle 3"/>
          <p:cNvSpPr>
            <a:spLocks noGrp="1" noChangeArrowheads="1"/>
          </p:cNvSpPr>
          <p:nvPr>
            <p:ph type="body" idx="1"/>
          </p:nvPr>
        </p:nvSpPr>
        <p:spPr/>
        <p:txBody>
          <a:bodyPr/>
          <a:lstStyle/>
          <a:p>
            <a:pPr eaLnBrk="1" hangingPunct="1">
              <a:buFont typeface="Wingdings" pitchFamily="2" charset="2"/>
              <a:buNone/>
              <a:defRPr/>
            </a:pPr>
            <a:r>
              <a:rPr lang="fa-IR" b="1" dirty="0" smtClean="0"/>
              <a:t>شایع ترین تومور مغزی کدام است ؟</a:t>
            </a:r>
          </a:p>
          <a:p>
            <a:pPr eaLnBrk="1" hangingPunct="1">
              <a:buFont typeface="Wingdings" pitchFamily="2" charset="2"/>
              <a:buNone/>
              <a:defRPr/>
            </a:pPr>
            <a:r>
              <a:rPr lang="fa-IR" dirty="0" smtClean="0"/>
              <a:t>الف - منینجیوما</a:t>
            </a:r>
          </a:p>
          <a:p>
            <a:pPr eaLnBrk="1" hangingPunct="1">
              <a:buFont typeface="Wingdings" pitchFamily="2" charset="2"/>
              <a:buNone/>
              <a:defRPr/>
            </a:pPr>
            <a:r>
              <a:rPr lang="fa-IR" dirty="0" smtClean="0"/>
              <a:t>ب -استروسیتوما</a:t>
            </a:r>
          </a:p>
          <a:p>
            <a:pPr eaLnBrk="1" hangingPunct="1">
              <a:buFont typeface="Wingdings" pitchFamily="2" charset="2"/>
              <a:buNone/>
              <a:defRPr/>
            </a:pPr>
            <a:r>
              <a:rPr lang="fa-IR" dirty="0" smtClean="0"/>
              <a:t>ج -همانجیوما</a:t>
            </a:r>
          </a:p>
          <a:p>
            <a:pPr eaLnBrk="1" hangingPunct="1">
              <a:buFont typeface="Wingdings" pitchFamily="2" charset="2"/>
              <a:buNone/>
              <a:defRPr/>
            </a:pPr>
            <a:r>
              <a:rPr lang="fa-IR" dirty="0" smtClean="0"/>
              <a:t>د -اولیگودندروگلیوما</a:t>
            </a:r>
          </a:p>
          <a:p>
            <a:pPr>
              <a:buNone/>
              <a:defRPr/>
            </a:pPr>
            <a:r>
              <a:rPr lang="fa-IR" sz="3200" b="1" dirty="0" smtClean="0"/>
              <a:t>باید 35-45% از مجموع سوالات را آزمون های معلم ساخت تشکیل دهند. در آزمون های ارتقاء 20 </a:t>
            </a:r>
            <a:r>
              <a:rPr lang="fa-IR" sz="3200" b="1" dirty="0"/>
              <a:t>% از مجموع سوالات را تشکیل می دهند. </a:t>
            </a:r>
            <a:endParaRPr lang="fa-IR" sz="3200" b="1" dirty="0" smtClean="0"/>
          </a:p>
          <a:p>
            <a:pPr eaLnBrk="1" hangingPunct="1">
              <a:buFont typeface="Wingdings" pitchFamily="2" charset="2"/>
              <a:buNone/>
              <a:defRPr/>
            </a:pPr>
            <a:r>
              <a:rPr lang="fa-IR" sz="3200" b="1" dirty="0" smtClean="0">
                <a:solidFill>
                  <a:srgbClr val="FF0000"/>
                </a:solidFill>
              </a:rPr>
              <a:t>زمان جواب دادن به این سوالات  30-35 ثانیه است.</a:t>
            </a:r>
            <a:endParaRPr lang="en-US" sz="3200" b="1" dirty="0" smtClean="0">
              <a:solidFill>
                <a:srgbClr val="FF0000"/>
              </a:solidFill>
            </a:endParaRPr>
          </a:p>
        </p:txBody>
      </p:sp>
    </p:spTree>
    <p:extLst>
      <p:ext uri="{BB962C8B-B14F-4D97-AF65-F5344CB8AC3E}">
        <p14:creationId xmlns:p14="http://schemas.microsoft.com/office/powerpoint/2010/main" val="1323679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0648"/>
            <a:ext cx="8229600" cy="4525963"/>
          </a:xfrm>
        </p:spPr>
        <p:txBody>
          <a:bodyPr/>
          <a:lstStyle/>
          <a:p>
            <a:pPr marL="109728" indent="0" algn="r">
              <a:buNone/>
            </a:pPr>
            <a:r>
              <a:rPr lang="fa-IR" b="1" dirty="0" smtClean="0"/>
              <a:t>کدام </a:t>
            </a:r>
            <a:r>
              <a:rPr lang="fa-IR" b="1" dirty="0"/>
              <a:t>هورمون، توسط غده هیپوفیز مبتلا به آدنوم اسیدوفیل، بیش از اندازه تولید </a:t>
            </a:r>
            <a:r>
              <a:rPr lang="fa-IR" b="1" dirty="0" smtClean="0"/>
              <a:t>می شود؟</a:t>
            </a:r>
          </a:p>
          <a:p>
            <a:pPr marL="109728" indent="0" algn="r">
              <a:buNone/>
            </a:pPr>
            <a:endParaRPr lang="fa-IR" b="1" dirty="0"/>
          </a:p>
          <a:p>
            <a:pPr marL="109728" indent="0" algn="r">
              <a:buNone/>
            </a:pPr>
            <a:r>
              <a:rPr lang="fa-IR" b="1" dirty="0"/>
              <a:t>الف- تیروتروپین    </a:t>
            </a:r>
            <a:r>
              <a:rPr lang="fa-IR" b="1" dirty="0" smtClean="0"/>
              <a:t>                    ب </a:t>
            </a:r>
            <a:r>
              <a:rPr lang="fa-IR" b="1" dirty="0"/>
              <a:t>– آدرنوکورتیکوتروپین     </a:t>
            </a:r>
            <a:r>
              <a:rPr lang="fa-IR" b="1" dirty="0" smtClean="0"/>
              <a:t>     </a:t>
            </a:r>
            <a:r>
              <a:rPr lang="fa-IR" b="1" dirty="0"/>
              <a:t>ج - سوماتوتروپین                        د- گونادوتروپین</a:t>
            </a:r>
          </a:p>
          <a:p>
            <a:pPr marL="109728" indent="0" algn="r">
              <a:buNone/>
            </a:pPr>
            <a:endParaRPr lang="fa-IR" b="1"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64777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274638"/>
            <a:ext cx="8229600" cy="850106"/>
          </a:xfrm>
        </p:spPr>
        <p:txBody>
          <a:bodyPr/>
          <a:lstStyle/>
          <a:p>
            <a:pPr algn="r" rtl="0" eaLnBrk="1" hangingPunct="1">
              <a:defRPr/>
            </a:pPr>
            <a:r>
              <a:rPr lang="fa-IR" dirty="0" smtClean="0"/>
              <a:t>توکسونومی دو ( تشخیص و تفسیر )</a:t>
            </a:r>
            <a:endParaRPr lang="en-US" dirty="0" smtClean="0"/>
          </a:p>
        </p:txBody>
      </p:sp>
      <p:sp>
        <p:nvSpPr>
          <p:cNvPr id="92163" name="Rectangle 3"/>
          <p:cNvSpPr>
            <a:spLocks noGrp="1" noChangeArrowheads="1"/>
          </p:cNvSpPr>
          <p:nvPr>
            <p:ph type="body" idx="1"/>
          </p:nvPr>
        </p:nvSpPr>
        <p:spPr/>
        <p:txBody>
          <a:bodyPr/>
          <a:lstStyle/>
          <a:p>
            <a:pPr algn="just" eaLnBrk="1" hangingPunct="1">
              <a:lnSpc>
                <a:spcPct val="80000"/>
              </a:lnSpc>
              <a:buFont typeface="Wingdings" pitchFamily="2" charset="2"/>
              <a:buNone/>
              <a:defRPr/>
            </a:pPr>
            <a:r>
              <a:rPr lang="fa-IR" sz="2800" dirty="0" smtClean="0"/>
              <a:t>     </a:t>
            </a:r>
            <a:r>
              <a:rPr lang="fa-IR" sz="2800" b="1" dirty="0" smtClean="0"/>
              <a:t>نوجوان 16 ساله ای پس از برگشتن از مسابقه فوتبال شکایت از درد شدید در بیضه سمت چپ و شکم همراه با تهوع واستفراغ به مدت 3 ساعت دارد در معاینه شکم نرم وسمع طبیعی داشت ومحتوی  کیسه بیضه سفت ودردناک وکبود بود.بعلت درد معاینه حلقه انگوینال میسرنشد.گرافی ساده شکم وازمایش کامل ادرار طبیعی بود تشخیص شما چیست ؟</a:t>
            </a:r>
          </a:p>
          <a:p>
            <a:pPr algn="just" eaLnBrk="1" hangingPunct="1">
              <a:lnSpc>
                <a:spcPct val="80000"/>
              </a:lnSpc>
              <a:buFont typeface="Wingdings" pitchFamily="2" charset="2"/>
              <a:buNone/>
              <a:defRPr/>
            </a:pPr>
            <a:endParaRPr lang="fa-IR" sz="2800" b="1" dirty="0" smtClean="0"/>
          </a:p>
          <a:p>
            <a:pPr eaLnBrk="1" hangingPunct="1">
              <a:lnSpc>
                <a:spcPct val="80000"/>
              </a:lnSpc>
              <a:buFont typeface="Wingdings" pitchFamily="2" charset="2"/>
              <a:buNone/>
              <a:defRPr/>
            </a:pPr>
            <a:r>
              <a:rPr lang="fa-IR" sz="2800" dirty="0" smtClean="0"/>
              <a:t>الف -اورکیت</a:t>
            </a:r>
          </a:p>
          <a:p>
            <a:pPr eaLnBrk="1" hangingPunct="1">
              <a:lnSpc>
                <a:spcPct val="80000"/>
              </a:lnSpc>
              <a:buFont typeface="Wingdings" pitchFamily="2" charset="2"/>
              <a:buNone/>
              <a:defRPr/>
            </a:pPr>
            <a:r>
              <a:rPr lang="fa-IR" sz="2800" dirty="0" smtClean="0"/>
              <a:t>ب -فتق انگوینال مختنق</a:t>
            </a:r>
          </a:p>
          <a:p>
            <a:pPr eaLnBrk="1" hangingPunct="1">
              <a:lnSpc>
                <a:spcPct val="80000"/>
              </a:lnSpc>
              <a:buFont typeface="Wingdings" pitchFamily="2" charset="2"/>
              <a:buNone/>
              <a:defRPr/>
            </a:pPr>
            <a:r>
              <a:rPr lang="fa-IR" sz="2800" dirty="0" smtClean="0"/>
              <a:t>ج -تورشن تستیکول</a:t>
            </a:r>
          </a:p>
          <a:p>
            <a:pPr eaLnBrk="1" hangingPunct="1">
              <a:lnSpc>
                <a:spcPct val="80000"/>
              </a:lnSpc>
              <a:buFont typeface="Wingdings" pitchFamily="2" charset="2"/>
              <a:buNone/>
              <a:defRPr/>
            </a:pPr>
            <a:r>
              <a:rPr lang="fa-IR" sz="2800" dirty="0" smtClean="0"/>
              <a:t>د -هماتوم ناشی از ضربه </a:t>
            </a:r>
          </a:p>
          <a:p>
            <a:pPr eaLnBrk="1" hangingPunct="1">
              <a:lnSpc>
                <a:spcPct val="80000"/>
              </a:lnSpc>
              <a:buFont typeface="Wingdings" pitchFamily="2" charset="2"/>
              <a:buNone/>
              <a:defRPr/>
            </a:pPr>
            <a:r>
              <a:rPr lang="fa-IR" sz="2800" b="1" dirty="0" smtClean="0">
                <a:solidFill>
                  <a:srgbClr val="FF0000"/>
                </a:solidFill>
              </a:rPr>
              <a:t>20-30% از سوالات را تشکیل می دهند و زمان 45-50 ثانیه</a:t>
            </a:r>
            <a:endParaRPr lang="en-US" sz="2800" b="1" dirty="0" smtClean="0">
              <a:solidFill>
                <a:srgbClr val="FF0000"/>
              </a:solidFill>
            </a:endParaRPr>
          </a:p>
        </p:txBody>
      </p:sp>
    </p:spTree>
    <p:extLst>
      <p:ext uri="{BB962C8B-B14F-4D97-AF65-F5344CB8AC3E}">
        <p14:creationId xmlns:p14="http://schemas.microsoft.com/office/powerpoint/2010/main" val="177104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subTitle" idx="4294967295"/>
          </p:nvPr>
        </p:nvSpPr>
        <p:spPr>
          <a:xfrm>
            <a:off x="2635250" y="476250"/>
            <a:ext cx="6400800" cy="5761038"/>
          </a:xfrm>
        </p:spPr>
        <p:txBody>
          <a:bodyPr/>
          <a:lstStyle/>
          <a:p>
            <a:pPr marL="0" indent="0" eaLnBrk="1" hangingPunct="1">
              <a:buFont typeface="Wingdings" pitchFamily="2" charset="2"/>
              <a:buNone/>
              <a:defRPr/>
            </a:pPr>
            <a:r>
              <a:rPr lang="fa-IR" sz="2800" b="1" dirty="0" smtClean="0">
                <a:solidFill>
                  <a:schemeClr val="accent2"/>
                </a:solidFill>
              </a:rPr>
              <a:t>4- ازمون های گزیده پاسخ (عینی)</a:t>
            </a:r>
          </a:p>
          <a:p>
            <a:pPr marL="0" indent="0" eaLnBrk="1" hangingPunct="1">
              <a:buFont typeface="Wingdings" pitchFamily="2" charset="2"/>
              <a:buNone/>
              <a:defRPr/>
            </a:pPr>
            <a:r>
              <a:rPr lang="fa-IR" sz="2800" b="1" dirty="0" smtClean="0">
                <a:solidFill>
                  <a:schemeClr val="accent2"/>
                </a:solidFill>
              </a:rPr>
              <a:t>     (</a:t>
            </a:r>
            <a:r>
              <a:rPr lang="en-US" sz="2800" b="1" dirty="0" smtClean="0">
                <a:solidFill>
                  <a:schemeClr val="accent2"/>
                </a:solidFill>
              </a:rPr>
              <a:t>Selected response</a:t>
            </a:r>
            <a:r>
              <a:rPr lang="fa-IR" sz="2800" b="1" dirty="0" smtClean="0">
                <a:solidFill>
                  <a:schemeClr val="accent2"/>
                </a:solidFill>
              </a:rPr>
              <a:t>)</a:t>
            </a:r>
          </a:p>
          <a:p>
            <a:pPr marL="0" indent="0" eaLnBrk="1" hangingPunct="1">
              <a:buFont typeface="Wingdings" pitchFamily="2" charset="2"/>
              <a:buNone/>
              <a:defRPr/>
            </a:pPr>
            <a:r>
              <a:rPr lang="en-US" sz="2800" b="1" dirty="0" smtClean="0">
                <a:solidFill>
                  <a:schemeClr val="accent2"/>
                </a:solidFill>
              </a:rPr>
              <a:t>    examinations        </a:t>
            </a: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r>
              <a:rPr lang="fa-IR" sz="2800" b="1" dirty="0" smtClean="0">
                <a:solidFill>
                  <a:schemeClr val="accent2"/>
                </a:solidFill>
              </a:rPr>
              <a:t> 5- مشاهده مستقیم (عینی ) </a:t>
            </a:r>
          </a:p>
          <a:p>
            <a:pPr marL="0" indent="0" eaLnBrk="1" hangingPunct="1">
              <a:buFont typeface="Wingdings" pitchFamily="2" charset="2"/>
              <a:buNone/>
              <a:defRPr/>
            </a:pPr>
            <a:r>
              <a:rPr lang="fa-IR" sz="2800" b="1" dirty="0" smtClean="0">
                <a:solidFill>
                  <a:schemeClr val="accent2"/>
                </a:solidFill>
              </a:rPr>
              <a:t>   (</a:t>
            </a:r>
            <a:r>
              <a:rPr lang="en-US" sz="2800" b="1" dirty="0" smtClean="0">
                <a:solidFill>
                  <a:schemeClr val="accent2"/>
                </a:solidFill>
              </a:rPr>
              <a:t> Checklist</a:t>
            </a:r>
            <a:r>
              <a:rPr lang="fa-IR" sz="2800" b="1" dirty="0" smtClean="0">
                <a:solidFill>
                  <a:schemeClr val="accent2"/>
                </a:solidFill>
              </a:rPr>
              <a:t>)</a:t>
            </a:r>
            <a:endParaRPr lang="en-US" sz="2800" b="1" dirty="0" smtClean="0">
              <a:solidFill>
                <a:schemeClr val="accent2"/>
              </a:solidFill>
            </a:endParaRPr>
          </a:p>
        </p:txBody>
      </p:sp>
      <p:sp>
        <p:nvSpPr>
          <p:cNvPr id="9219" name="Text Box 8"/>
          <p:cNvSpPr txBox="1">
            <a:spLocks noChangeArrowheads="1"/>
          </p:cNvSpPr>
          <p:nvPr/>
        </p:nvSpPr>
        <p:spPr bwMode="auto">
          <a:xfrm>
            <a:off x="251520" y="549275"/>
            <a:ext cx="443001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marL="342900" indent="-342900" eaLnBrk="1" hangingPunct="1">
              <a:spcBef>
                <a:spcPct val="50000"/>
              </a:spcBef>
              <a:buFont typeface="Arial" pitchFamily="34" charset="0"/>
              <a:buChar char="•"/>
            </a:pPr>
            <a:r>
              <a:rPr lang="fa-IR" sz="2000" b="1" dirty="0">
                <a:solidFill>
                  <a:prstClr val="black"/>
                </a:solidFill>
              </a:rPr>
              <a:t> چند گزینه ای </a:t>
            </a:r>
            <a:r>
              <a:rPr lang="en-US" sz="2000" b="1" dirty="0">
                <a:solidFill>
                  <a:prstClr val="black"/>
                </a:solidFill>
              </a:rPr>
              <a:t>Multiple choice </a:t>
            </a:r>
            <a:r>
              <a:rPr lang="en-US" sz="2000" b="1" dirty="0" smtClean="0">
                <a:solidFill>
                  <a:prstClr val="black"/>
                </a:solidFill>
              </a:rPr>
              <a:t>Questions</a:t>
            </a:r>
            <a:r>
              <a:rPr lang="fa-IR" sz="2000" b="1" dirty="0" smtClean="0">
                <a:solidFill>
                  <a:prstClr val="black"/>
                </a:solidFill>
              </a:rPr>
              <a:t> (</a:t>
            </a:r>
            <a:r>
              <a:rPr lang="en-US" sz="2000" b="1" dirty="0">
                <a:solidFill>
                  <a:prstClr val="black"/>
                </a:solidFill>
              </a:rPr>
              <a:t>MCQ</a:t>
            </a:r>
            <a:r>
              <a:rPr lang="fa-IR" sz="2000" b="1" dirty="0">
                <a:solidFill>
                  <a:prstClr val="black"/>
                </a:solidFill>
              </a:rPr>
              <a:t>)</a:t>
            </a:r>
          </a:p>
          <a:p>
            <a:pPr marL="342900" indent="-342900" eaLnBrk="1" hangingPunct="1">
              <a:spcBef>
                <a:spcPct val="50000"/>
              </a:spcBef>
              <a:buFont typeface="Arial" pitchFamily="34" charset="0"/>
              <a:buChar char="•"/>
            </a:pPr>
            <a:r>
              <a:rPr lang="fa-IR" sz="2000" b="1" dirty="0">
                <a:solidFill>
                  <a:prstClr val="black"/>
                </a:solidFill>
              </a:rPr>
              <a:t> چند گزینه ای راهنمایی </a:t>
            </a:r>
            <a:r>
              <a:rPr lang="fa-IR" sz="2000" b="1" dirty="0" smtClean="0">
                <a:solidFill>
                  <a:prstClr val="black"/>
                </a:solidFill>
              </a:rPr>
              <a:t>نشده </a:t>
            </a:r>
            <a:r>
              <a:rPr lang="en-US" sz="2000" b="1" dirty="0" err="1" smtClean="0">
                <a:solidFill>
                  <a:prstClr val="black"/>
                </a:solidFill>
              </a:rPr>
              <a:t>Uncued</a:t>
            </a:r>
            <a:r>
              <a:rPr lang="en-US" sz="2000" b="1" dirty="0" smtClean="0">
                <a:solidFill>
                  <a:prstClr val="black"/>
                </a:solidFill>
              </a:rPr>
              <a:t> </a:t>
            </a:r>
            <a:r>
              <a:rPr lang="en-US" sz="2000" b="1" dirty="0">
                <a:solidFill>
                  <a:prstClr val="black"/>
                </a:solidFill>
              </a:rPr>
              <a:t>MCQ</a:t>
            </a:r>
          </a:p>
          <a:p>
            <a:pPr marL="342900" indent="-342900" eaLnBrk="1" hangingPunct="1">
              <a:spcBef>
                <a:spcPct val="50000"/>
              </a:spcBef>
              <a:buFont typeface="Arial" pitchFamily="34" charset="0"/>
              <a:buChar char="•"/>
            </a:pPr>
            <a:r>
              <a:rPr lang="fa-IR" sz="2000" b="1" dirty="0">
                <a:solidFill>
                  <a:prstClr val="black"/>
                </a:solidFill>
              </a:rPr>
              <a:t> صحیح و غلط (ساده) </a:t>
            </a:r>
            <a:r>
              <a:rPr lang="en-US" sz="2000" b="1" dirty="0">
                <a:solidFill>
                  <a:prstClr val="black"/>
                </a:solidFill>
              </a:rPr>
              <a:t>Simple True and </a:t>
            </a:r>
            <a:r>
              <a:rPr lang="en-US" sz="2000" b="1" dirty="0" smtClean="0">
                <a:solidFill>
                  <a:prstClr val="black"/>
                </a:solidFill>
              </a:rPr>
              <a:t>False</a:t>
            </a:r>
            <a:r>
              <a:rPr lang="fa-IR" sz="2000" b="1" dirty="0" smtClean="0">
                <a:solidFill>
                  <a:prstClr val="black"/>
                </a:solidFill>
              </a:rPr>
              <a:t>( </a:t>
            </a:r>
            <a:r>
              <a:rPr lang="en-US" sz="2000" b="1" dirty="0">
                <a:solidFill>
                  <a:prstClr val="black"/>
                </a:solidFill>
              </a:rPr>
              <a:t>T/F</a:t>
            </a:r>
            <a:r>
              <a:rPr lang="fa-IR" sz="2000" b="1" dirty="0">
                <a:solidFill>
                  <a:prstClr val="black"/>
                </a:solidFill>
              </a:rPr>
              <a:t>)</a:t>
            </a:r>
          </a:p>
          <a:p>
            <a:pPr marL="342900" indent="-342900" eaLnBrk="1" hangingPunct="1">
              <a:spcBef>
                <a:spcPct val="50000"/>
              </a:spcBef>
              <a:buFont typeface="Arial" pitchFamily="34" charset="0"/>
              <a:buChar char="•"/>
            </a:pPr>
            <a:r>
              <a:rPr lang="fa-IR" sz="2000" b="1" dirty="0">
                <a:solidFill>
                  <a:prstClr val="black"/>
                </a:solidFill>
              </a:rPr>
              <a:t> صحیح و غلط </a:t>
            </a:r>
            <a:r>
              <a:rPr lang="fa-IR" sz="2000" b="1" dirty="0" smtClean="0">
                <a:solidFill>
                  <a:prstClr val="black"/>
                </a:solidFill>
              </a:rPr>
              <a:t>متعدد/ خوشه ای  </a:t>
            </a:r>
            <a:r>
              <a:rPr lang="en-US" sz="2000" b="1" dirty="0">
                <a:solidFill>
                  <a:prstClr val="black"/>
                </a:solidFill>
              </a:rPr>
              <a:t>T/F</a:t>
            </a:r>
            <a:r>
              <a:rPr lang="fa-IR" sz="2000" b="1" dirty="0">
                <a:solidFill>
                  <a:prstClr val="black"/>
                </a:solidFill>
              </a:rPr>
              <a:t> (</a:t>
            </a:r>
            <a:r>
              <a:rPr lang="en-US" sz="2000" b="1" dirty="0">
                <a:solidFill>
                  <a:prstClr val="black"/>
                </a:solidFill>
              </a:rPr>
              <a:t>cluster</a:t>
            </a:r>
            <a:r>
              <a:rPr lang="fa-IR" sz="2000" b="1" dirty="0">
                <a:solidFill>
                  <a:prstClr val="black"/>
                </a:solidFill>
              </a:rPr>
              <a:t>) </a:t>
            </a:r>
            <a:r>
              <a:rPr lang="en-US" sz="2000" b="1" dirty="0">
                <a:solidFill>
                  <a:prstClr val="black"/>
                </a:solidFill>
              </a:rPr>
              <a:t>multiple</a:t>
            </a:r>
          </a:p>
          <a:p>
            <a:pPr marL="342900" indent="-342900" eaLnBrk="1" hangingPunct="1">
              <a:spcBef>
                <a:spcPct val="50000"/>
              </a:spcBef>
              <a:buFont typeface="Arial" pitchFamily="34" charset="0"/>
              <a:buChar char="•"/>
            </a:pPr>
            <a:r>
              <a:rPr lang="fa-IR" sz="2000" b="1" dirty="0">
                <a:solidFill>
                  <a:prstClr val="black"/>
                </a:solidFill>
              </a:rPr>
              <a:t> جور کردنی    </a:t>
            </a:r>
            <a:r>
              <a:rPr lang="fa-IR" sz="2000" b="1" dirty="0" smtClean="0">
                <a:solidFill>
                  <a:prstClr val="black"/>
                </a:solidFill>
              </a:rPr>
              <a:t> </a:t>
            </a:r>
            <a:r>
              <a:rPr lang="en-US" sz="2000" b="1" dirty="0">
                <a:solidFill>
                  <a:prstClr val="black"/>
                </a:solidFill>
              </a:rPr>
              <a:t>Matching</a:t>
            </a:r>
          </a:p>
          <a:p>
            <a:pPr marL="342900" indent="-342900" eaLnBrk="1" hangingPunct="1">
              <a:spcBef>
                <a:spcPct val="50000"/>
              </a:spcBef>
              <a:buFont typeface="Arial" pitchFamily="34" charset="0"/>
              <a:buChar char="•"/>
            </a:pPr>
            <a:r>
              <a:rPr lang="en-US" sz="2000" b="1" dirty="0">
                <a:solidFill>
                  <a:prstClr val="black"/>
                </a:solidFill>
              </a:rPr>
              <a:t> </a:t>
            </a:r>
            <a:r>
              <a:rPr lang="fa-IR" sz="2000" b="1" dirty="0">
                <a:solidFill>
                  <a:prstClr val="black"/>
                </a:solidFill>
              </a:rPr>
              <a:t> جور کردنی پیشترفته</a:t>
            </a:r>
            <a:endParaRPr lang="en-US" sz="2000" b="1" dirty="0">
              <a:solidFill>
                <a:prstClr val="black"/>
              </a:solidFill>
            </a:endParaRPr>
          </a:p>
        </p:txBody>
      </p:sp>
    </p:spTree>
    <p:extLst>
      <p:ext uri="{BB962C8B-B14F-4D97-AF65-F5344CB8AC3E}">
        <p14:creationId xmlns:p14="http://schemas.microsoft.com/office/powerpoint/2010/main" val="271991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algn="r" rtl="0" eaLnBrk="1" hangingPunct="1">
              <a:defRPr/>
            </a:pPr>
            <a:r>
              <a:rPr lang="fa-IR" dirty="0" smtClean="0"/>
              <a:t>توکسونومی 3 (تصمیم گیری )</a:t>
            </a:r>
            <a:endParaRPr lang="en-US" dirty="0" smtClean="0"/>
          </a:p>
        </p:txBody>
      </p:sp>
      <p:sp>
        <p:nvSpPr>
          <p:cNvPr id="93187" name="Rectangle 3"/>
          <p:cNvSpPr>
            <a:spLocks noGrp="1" noChangeArrowheads="1"/>
          </p:cNvSpPr>
          <p:nvPr>
            <p:ph type="body" idx="1"/>
          </p:nvPr>
        </p:nvSpPr>
        <p:spPr/>
        <p:txBody>
          <a:bodyPr/>
          <a:lstStyle/>
          <a:p>
            <a:pPr eaLnBrk="1" hangingPunct="1">
              <a:buFont typeface="Wingdings" pitchFamily="2" charset="2"/>
              <a:buNone/>
              <a:defRPr/>
            </a:pPr>
            <a:r>
              <a:rPr lang="fa-IR" dirty="0" smtClean="0"/>
              <a:t>چه تصمیمی برای این جوان می گیرید ؟</a:t>
            </a:r>
          </a:p>
          <a:p>
            <a:pPr eaLnBrk="1" hangingPunct="1">
              <a:buFont typeface="Wingdings" pitchFamily="2" charset="2"/>
              <a:buNone/>
              <a:defRPr/>
            </a:pPr>
            <a:endParaRPr lang="fa-IR" dirty="0" smtClean="0"/>
          </a:p>
          <a:p>
            <a:pPr eaLnBrk="1" hangingPunct="1">
              <a:buFont typeface="Wingdings" pitchFamily="2" charset="2"/>
              <a:buNone/>
              <a:defRPr/>
            </a:pPr>
            <a:r>
              <a:rPr lang="fa-IR" dirty="0" smtClean="0"/>
              <a:t>الف -تجویز مسکن و پیگیری تا 24ساعت</a:t>
            </a:r>
          </a:p>
          <a:p>
            <a:pPr eaLnBrk="1" hangingPunct="1">
              <a:buFont typeface="Wingdings" pitchFamily="2" charset="2"/>
              <a:buNone/>
              <a:defRPr/>
            </a:pPr>
            <a:r>
              <a:rPr lang="fa-IR" dirty="0" smtClean="0"/>
              <a:t>ب – دتورشن فوری بیضه</a:t>
            </a:r>
          </a:p>
          <a:p>
            <a:pPr eaLnBrk="1" hangingPunct="1">
              <a:buFont typeface="Wingdings" pitchFamily="2" charset="2"/>
              <a:buNone/>
              <a:defRPr/>
            </a:pPr>
            <a:r>
              <a:rPr lang="fa-IR" dirty="0" smtClean="0"/>
              <a:t>ج -اورکیکتومی الکتیو</a:t>
            </a:r>
          </a:p>
          <a:p>
            <a:pPr eaLnBrk="1" hangingPunct="1">
              <a:buFont typeface="Wingdings" pitchFamily="2" charset="2"/>
              <a:buNone/>
              <a:defRPr/>
            </a:pPr>
            <a:r>
              <a:rPr lang="fa-IR" dirty="0" smtClean="0"/>
              <a:t>د -هرنیورافی فوری</a:t>
            </a:r>
          </a:p>
          <a:p>
            <a:pPr eaLnBrk="1" hangingPunct="1">
              <a:buFont typeface="Wingdings" pitchFamily="2" charset="2"/>
              <a:buNone/>
              <a:defRPr/>
            </a:pPr>
            <a:r>
              <a:rPr lang="fa-IR" dirty="0" smtClean="0"/>
              <a:t>30-35% سوالات را تشکیل می دهند و زمان 55-60 ثانیه برای هر سوال را اختصاص دهید.</a:t>
            </a:r>
            <a:endParaRPr lang="en-US" dirty="0" smtClean="0"/>
          </a:p>
        </p:txBody>
      </p:sp>
    </p:spTree>
    <p:extLst>
      <p:ext uri="{BB962C8B-B14F-4D97-AF65-F5344CB8AC3E}">
        <p14:creationId xmlns:p14="http://schemas.microsoft.com/office/powerpoint/2010/main" val="2561714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323528" y="260648"/>
            <a:ext cx="8229600" cy="1143000"/>
          </a:xfrm>
        </p:spPr>
        <p:txBody>
          <a:bodyPr/>
          <a:lstStyle/>
          <a:p>
            <a:pPr algn="r" rtl="0" eaLnBrk="1" hangingPunct="1">
              <a:defRPr/>
            </a:pPr>
            <a:r>
              <a:rPr lang="fa-IR" dirty="0" smtClean="0"/>
              <a:t>یاداوری مهم</a:t>
            </a:r>
            <a:endParaRPr lang="en-US" dirty="0" smtClean="0"/>
          </a:p>
        </p:txBody>
      </p:sp>
      <p:sp>
        <p:nvSpPr>
          <p:cNvPr id="103427" name="Rectangle 3"/>
          <p:cNvSpPr>
            <a:spLocks noGrp="1" noChangeArrowheads="1"/>
          </p:cNvSpPr>
          <p:nvPr>
            <p:ph type="body" idx="1"/>
          </p:nvPr>
        </p:nvSpPr>
        <p:spPr/>
        <p:txBody>
          <a:bodyPr/>
          <a:lstStyle/>
          <a:p>
            <a:pPr eaLnBrk="1" hangingPunct="1">
              <a:defRPr/>
            </a:pPr>
            <a:r>
              <a:rPr lang="fa-IR" b="1" dirty="0" smtClean="0"/>
              <a:t>بعضی از سوالات ظاهری شبیه توکسونومی 3 دارد در حالیکه فقط محفوظات را می سنجند .</a:t>
            </a:r>
          </a:p>
          <a:p>
            <a:pPr eaLnBrk="1" hangingPunct="1">
              <a:defRPr/>
            </a:pPr>
            <a:endParaRPr lang="fa-IR" b="1" dirty="0" smtClean="0"/>
          </a:p>
          <a:p>
            <a:pPr algn="just" eaLnBrk="1" hangingPunct="1">
              <a:defRPr/>
            </a:pPr>
            <a:r>
              <a:rPr lang="fa-IR" dirty="0" smtClean="0"/>
              <a:t>جوان 22ساله ای شکایت از چند توده بدون درد درناحیه سوپرا کلاویکولار سمت چپ به مدت 4ماه دارد در معاینه  4 توده سفت و به هم چسبیده بدون درد در لمس بطور متوسط در اندازه های 3در 4سانتی متر یافت شد . در صورتیکه جواب بیوپسی از ضایعات لنفوم هوجکین باشد کدامیک از انواع ذیل پیش اگهی بهتری دارد ؟</a:t>
            </a:r>
          </a:p>
          <a:p>
            <a:pPr algn="just" eaLnBrk="1" hangingPunct="1">
              <a:defRPr/>
            </a:pPr>
            <a:endParaRPr lang="fa-IR" dirty="0" smtClean="0"/>
          </a:p>
          <a:p>
            <a:pPr marL="109728" indent="0" algn="just" eaLnBrk="1" hangingPunct="1">
              <a:buNone/>
              <a:defRPr/>
            </a:pPr>
            <a:r>
              <a:rPr lang="fa-IR" b="1" dirty="0" smtClean="0"/>
              <a:t>الف) بورکیت   ب) سلول درشت     ج) غیر متمایز    د) سلول ریز</a:t>
            </a:r>
            <a:endParaRPr lang="en-US" b="1" dirty="0" smtClean="0"/>
          </a:p>
        </p:txBody>
      </p:sp>
    </p:spTree>
    <p:extLst>
      <p:ext uri="{BB962C8B-B14F-4D97-AF65-F5344CB8AC3E}">
        <p14:creationId xmlns:p14="http://schemas.microsoft.com/office/powerpoint/2010/main" val="3677698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algn="r" rtl="0" eaLnBrk="1" hangingPunct="1">
              <a:defRPr/>
            </a:pPr>
            <a:r>
              <a:rPr lang="fa-IR" dirty="0" smtClean="0"/>
              <a:t>یاد اوری مهم</a:t>
            </a:r>
            <a:endParaRPr lang="en-US" dirty="0" smtClean="0"/>
          </a:p>
        </p:txBody>
      </p:sp>
      <p:sp>
        <p:nvSpPr>
          <p:cNvPr id="104451" name="Rectangle 3"/>
          <p:cNvSpPr>
            <a:spLocks noGrp="1" noChangeArrowheads="1"/>
          </p:cNvSpPr>
          <p:nvPr>
            <p:ph type="body" idx="1"/>
          </p:nvPr>
        </p:nvSpPr>
        <p:spPr/>
        <p:txBody>
          <a:bodyPr/>
          <a:lstStyle/>
          <a:p>
            <a:pPr eaLnBrk="1" hangingPunct="1">
              <a:defRPr/>
            </a:pPr>
            <a:r>
              <a:rPr lang="fa-IR" dirty="0" smtClean="0"/>
              <a:t>بعضی سوالات ظاهری شبیه توکسونومی 1 دارند ولی نیاز به تجزیه و تحلیل دارند .</a:t>
            </a:r>
          </a:p>
          <a:p>
            <a:pPr eaLnBrk="1" hangingPunct="1">
              <a:defRPr/>
            </a:pPr>
            <a:r>
              <a:rPr lang="fa-IR" dirty="0" smtClean="0"/>
              <a:t>پرفوراسیون زخم اثنی عشر در کدام ناحیه با کمترین مقدار خونریزی همراه است ؟</a:t>
            </a:r>
          </a:p>
          <a:p>
            <a:pPr eaLnBrk="1" hangingPunct="1">
              <a:defRPr/>
            </a:pPr>
            <a:r>
              <a:rPr lang="fa-IR" dirty="0" smtClean="0"/>
              <a:t>الف – پشت بولب</a:t>
            </a:r>
          </a:p>
          <a:p>
            <a:pPr eaLnBrk="1" hangingPunct="1">
              <a:defRPr/>
            </a:pPr>
            <a:r>
              <a:rPr lang="fa-IR" dirty="0" smtClean="0"/>
              <a:t>ب – قدام بولب</a:t>
            </a:r>
          </a:p>
          <a:p>
            <a:pPr eaLnBrk="1" hangingPunct="1">
              <a:defRPr/>
            </a:pPr>
            <a:r>
              <a:rPr lang="fa-IR" dirty="0" smtClean="0"/>
              <a:t>ج – نزدیک لیگامان ترس</a:t>
            </a:r>
          </a:p>
          <a:p>
            <a:pPr eaLnBrk="1" hangingPunct="1">
              <a:defRPr/>
            </a:pPr>
            <a:r>
              <a:rPr lang="fa-IR" dirty="0" smtClean="0"/>
              <a:t>د – قسمت سوم دودنوم</a:t>
            </a:r>
            <a:endParaRPr lang="en-US" dirty="0" smtClean="0"/>
          </a:p>
        </p:txBody>
      </p:sp>
    </p:spTree>
    <p:extLst>
      <p:ext uri="{BB962C8B-B14F-4D97-AF65-F5344CB8AC3E}">
        <p14:creationId xmlns:p14="http://schemas.microsoft.com/office/powerpoint/2010/main" val="3815299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3600" b="1" dirty="0" smtClean="0"/>
              <a:t>اگر </a:t>
            </a:r>
            <a:r>
              <a:rPr lang="en-US" sz="3600" b="1" dirty="0"/>
              <a:t>Problem / Case </a:t>
            </a:r>
            <a:r>
              <a:rPr lang="fa-IR" sz="3600" b="1" dirty="0" smtClean="0"/>
              <a:t>   مطرح شده  </a:t>
            </a:r>
            <a:r>
              <a:rPr lang="fa-IR" sz="3600" b="1" dirty="0"/>
              <a:t>قبلا عينا دركلاس درس مطرح شده باشد و دانشجو بتواند با حافظه به آن پاسخ دهد سطح آن </a:t>
            </a:r>
            <a:r>
              <a:rPr lang="en-US" sz="3600" b="1" dirty="0"/>
              <a:t>I </a:t>
            </a:r>
            <a:r>
              <a:rPr lang="fa-IR" sz="3600" b="1" dirty="0" smtClean="0"/>
              <a:t>مي شود و نباید ان را تاکسونومی بالا محسوب کرد.</a:t>
            </a:r>
            <a:endParaRPr lang="fa-IR" sz="3600" b="1" dirty="0"/>
          </a:p>
        </p:txBody>
      </p:sp>
      <p:sp>
        <p:nvSpPr>
          <p:cNvPr id="3" name="Title 2"/>
          <p:cNvSpPr>
            <a:spLocks noGrp="1"/>
          </p:cNvSpPr>
          <p:nvPr>
            <p:ph type="title"/>
          </p:nvPr>
        </p:nvSpPr>
        <p:spPr/>
        <p:txBody>
          <a:bodyPr/>
          <a:lstStyle/>
          <a:p>
            <a:pPr algn="r" rtl="0"/>
            <a:r>
              <a:rPr lang="fa-IR" dirty="0"/>
              <a:t>یاد اوری مهم</a:t>
            </a:r>
          </a:p>
        </p:txBody>
      </p:sp>
    </p:spTree>
    <p:extLst>
      <p:ext uri="{BB962C8B-B14F-4D97-AF65-F5344CB8AC3E}">
        <p14:creationId xmlns:p14="http://schemas.microsoft.com/office/powerpoint/2010/main" val="877755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fa-IR" dirty="0"/>
              <a:t> </a:t>
            </a:r>
            <a:r>
              <a:rPr lang="fa-IR" b="1" dirty="0" smtClean="0"/>
              <a:t>لطفا به سوالات طراحی شده خود مراجعه و ضمن مطابقت سطح تاکسونومی سوالات آنها را یک سطح بالاتر طراحی نمایید.</a:t>
            </a:r>
            <a:endParaRPr lang="fa-IR" b="1" dirty="0"/>
          </a:p>
        </p:txBody>
      </p:sp>
      <p:sp>
        <p:nvSpPr>
          <p:cNvPr id="3" name="Title 2"/>
          <p:cNvSpPr>
            <a:spLocks noGrp="1"/>
          </p:cNvSpPr>
          <p:nvPr>
            <p:ph type="title"/>
          </p:nvPr>
        </p:nvSpPr>
        <p:spPr/>
        <p:txBody>
          <a:bodyPr/>
          <a:lstStyle/>
          <a:p>
            <a:pPr algn="r" rtl="0"/>
            <a:r>
              <a:rPr lang="fa-IR" dirty="0" smtClean="0"/>
              <a:t> کار عملی اول</a:t>
            </a:r>
            <a:endParaRPr lang="fa-IR" dirty="0"/>
          </a:p>
        </p:txBody>
      </p:sp>
    </p:spTree>
    <p:extLst>
      <p:ext uri="{BB962C8B-B14F-4D97-AF65-F5344CB8AC3E}">
        <p14:creationId xmlns:p14="http://schemas.microsoft.com/office/powerpoint/2010/main" val="4139261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772817"/>
            <a:ext cx="6912769" cy="2304256"/>
          </a:xfrm>
        </p:spPr>
        <p:txBody>
          <a:bodyPr>
            <a:normAutofit fontScale="90000"/>
          </a:bodyPr>
          <a:lstStyle/>
          <a:p>
            <a:pPr algn="ctr" eaLnBrk="1" hangingPunct="1">
              <a:defRPr/>
            </a:pPr>
            <a:r>
              <a:rPr lang="fa-IR" sz="5400" dirty="0" smtClean="0">
                <a:solidFill>
                  <a:srgbClr val="FF0000"/>
                </a:solidFill>
              </a:rPr>
              <a:t>قسمت سوم :</a:t>
            </a:r>
            <a:br>
              <a:rPr lang="fa-IR" sz="5400" dirty="0" smtClean="0">
                <a:solidFill>
                  <a:srgbClr val="FF0000"/>
                </a:solidFill>
              </a:rPr>
            </a:br>
            <a:r>
              <a:rPr lang="fa-IR" sz="5400" dirty="0" smtClean="0">
                <a:solidFill>
                  <a:srgbClr val="FF0000"/>
                </a:solidFill>
              </a:rPr>
              <a:t>آنایز کمی آزمون اعتبار آزمون و ضریب های دشواری و تمییز </a:t>
            </a:r>
            <a:endParaRPr lang="en-US" sz="5400" dirty="0" smtClean="0">
              <a:solidFill>
                <a:srgbClr val="FF0000"/>
              </a:solidFill>
            </a:endParaRPr>
          </a:p>
        </p:txBody>
      </p:sp>
    </p:spTree>
    <p:extLst>
      <p:ext uri="{BB962C8B-B14F-4D97-AF65-F5344CB8AC3E}">
        <p14:creationId xmlns:p14="http://schemas.microsoft.com/office/powerpoint/2010/main" val="72312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endParaRPr lang="en-US"/>
          </a:p>
        </p:txBody>
      </p:sp>
      <p:sp>
        <p:nvSpPr>
          <p:cNvPr id="2053" name="Rectangle 5"/>
          <p:cNvSpPr>
            <a:spLocks noGrp="1" noChangeArrowheads="1"/>
          </p:cNvSpPr>
          <p:nvPr>
            <p:ph type="body" idx="1"/>
          </p:nvPr>
        </p:nvSpPr>
        <p:spPr>
          <a:xfrm>
            <a:off x="467544" y="332656"/>
            <a:ext cx="8229600" cy="4525963"/>
          </a:xfrm>
        </p:spPr>
        <p:txBody>
          <a:bodyPr/>
          <a:lstStyle/>
          <a:p>
            <a:pPr algn="just" rtl="1">
              <a:lnSpc>
                <a:spcPct val="145000"/>
              </a:lnSpc>
            </a:pPr>
            <a:r>
              <a:rPr lang="fa-IR" sz="2800" b="1" dirty="0">
                <a:cs typeface="B Nazanin" pitchFamily="2" charset="-78"/>
              </a:rPr>
              <a:t>هدف از تحليل </a:t>
            </a:r>
            <a:r>
              <a:rPr lang="fa-IR" sz="2800" b="1" dirty="0" smtClean="0">
                <a:cs typeface="B Nazanin" pitchFamily="2" charset="-78"/>
              </a:rPr>
              <a:t>آزمون </a:t>
            </a:r>
            <a:r>
              <a:rPr lang="fa-IR" sz="2800" b="1" dirty="0">
                <a:cs typeface="B Nazanin" pitchFamily="2" charset="-78"/>
              </a:rPr>
              <a:t>وارسي تك تك </a:t>
            </a:r>
            <a:r>
              <a:rPr lang="fa-IR" sz="2800" b="1" dirty="0" smtClean="0">
                <a:cs typeface="B Nazanin" pitchFamily="2" charset="-78"/>
              </a:rPr>
              <a:t>سوال ها </a:t>
            </a:r>
            <a:r>
              <a:rPr lang="fa-IR" sz="2800" b="1" dirty="0">
                <a:cs typeface="B Nazanin" pitchFamily="2" charset="-78"/>
              </a:rPr>
              <a:t>و تعين ميزان دقت و </a:t>
            </a:r>
            <a:r>
              <a:rPr lang="fa-IR" sz="2800" b="1" dirty="0" smtClean="0">
                <a:cs typeface="B Nazanin" pitchFamily="2" charset="-78"/>
              </a:rPr>
              <a:t>نارسايي هاي آنهاست. </a:t>
            </a:r>
          </a:p>
          <a:p>
            <a:pPr algn="just" rtl="1">
              <a:lnSpc>
                <a:spcPct val="145000"/>
              </a:lnSpc>
            </a:pPr>
            <a:r>
              <a:rPr lang="fa-IR" sz="2800" b="1" dirty="0" smtClean="0">
                <a:cs typeface="B Nazanin" pitchFamily="2" charset="-78"/>
              </a:rPr>
              <a:t> </a:t>
            </a:r>
            <a:r>
              <a:rPr lang="fa-IR" sz="2800" b="1" dirty="0">
                <a:cs typeface="B Nazanin" pitchFamily="2" charset="-78"/>
              </a:rPr>
              <a:t>در تحليل سوالهاي آزمون ، نقاط قوت و ضعف يك آزمون و كيفيت همه سوالهاي آن تعيين </a:t>
            </a:r>
            <a:r>
              <a:rPr lang="fa-IR" sz="2800" b="1" dirty="0" smtClean="0">
                <a:cs typeface="B Nazanin" pitchFamily="2" charset="-78"/>
              </a:rPr>
              <a:t>مي شود </a:t>
            </a:r>
            <a:r>
              <a:rPr lang="fa-IR" sz="2800" b="1" dirty="0">
                <a:cs typeface="B Nazanin" pitchFamily="2" charset="-78"/>
              </a:rPr>
              <a:t>بنابراين لازم است كه معلمان ، پس از اجراي هر آزمون ، سوالهاي آن را تحليل كنند و با استفاده از نتايج حاصل به تجديد نظر درآزمون و بهبود كيفيت سوالها براي استفاده هاي بعدي اقدام نمايند. </a:t>
            </a:r>
            <a:endParaRPr lang="en-US" sz="2800" b="1" dirty="0">
              <a:cs typeface="B Nazanin" pitchFamily="2" charset="-78"/>
            </a:endParaRPr>
          </a:p>
        </p:txBody>
      </p:sp>
    </p:spTree>
    <p:extLst>
      <p:ext uri="{BB962C8B-B14F-4D97-AF65-F5344CB8AC3E}">
        <p14:creationId xmlns:p14="http://schemas.microsoft.com/office/powerpoint/2010/main" val="660464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fa-IR" b="1" dirty="0" smtClean="0"/>
              <a:t>مجموعه </a:t>
            </a:r>
            <a:r>
              <a:rPr lang="fa-IR" b="1" dirty="0"/>
              <a:t>اي از روش هايي است كه از طريق آنها </a:t>
            </a:r>
            <a:r>
              <a:rPr lang="fa-IR" b="1" u="sng" dirty="0"/>
              <a:t>اثربخشي و كارآيي هر يك از سوالات امتحان و كل امتحان اندازه گرفته مي شود</a:t>
            </a:r>
            <a:r>
              <a:rPr lang="fa-IR" b="1" dirty="0"/>
              <a:t>. شناسايي عوامل موثر در افزايش اثربخشي و كارآمدي هر يك از سوالات امتحان، ما را قادر مي سازد تا </a:t>
            </a:r>
            <a:r>
              <a:rPr lang="fa-IR" b="1" dirty="0" smtClean="0"/>
              <a:t>آزمون ها </a:t>
            </a:r>
            <a:r>
              <a:rPr lang="fa-IR" b="1" dirty="0"/>
              <a:t>يا امتحانات استانداردتر و مناسب تري طراحي </a:t>
            </a:r>
            <a:r>
              <a:rPr lang="fa-IR" b="1" dirty="0" smtClean="0"/>
              <a:t>شود.</a:t>
            </a:r>
            <a:endParaRPr lang="fa-IR" b="1" dirty="0"/>
          </a:p>
          <a:p>
            <a:pPr algn="just"/>
            <a:r>
              <a:rPr lang="fa-IR" b="1" dirty="0"/>
              <a:t>  در تجزيه و تحليل كمي - سوال بر اساس سه پارامتر مورد نقد و بررسي قرار مي گيرد :</a:t>
            </a:r>
          </a:p>
          <a:p>
            <a:pPr marL="109728" indent="0" algn="just">
              <a:buNone/>
            </a:pPr>
            <a:r>
              <a:rPr lang="fa-IR" b="1" dirty="0"/>
              <a:t>  الف </a:t>
            </a:r>
            <a:r>
              <a:rPr lang="fa-IR" b="1" dirty="0" smtClean="0"/>
              <a:t>: </a:t>
            </a:r>
            <a:r>
              <a:rPr lang="fa-IR" b="1" dirty="0" smtClean="0"/>
              <a:t>ضریب دشواری </a:t>
            </a:r>
            <a:r>
              <a:rPr lang="en-US" b="1" dirty="0"/>
              <a:t>Difficulty   </a:t>
            </a:r>
            <a:r>
              <a:rPr lang="en-US" b="1" dirty="0" smtClean="0"/>
              <a:t>index                     </a:t>
            </a:r>
            <a:endParaRPr lang="en-US" b="1" dirty="0"/>
          </a:p>
          <a:p>
            <a:pPr marL="109728" indent="0" algn="just">
              <a:buNone/>
            </a:pPr>
            <a:r>
              <a:rPr lang="en-US" b="1" dirty="0"/>
              <a:t>  </a:t>
            </a:r>
            <a:r>
              <a:rPr lang="fa-IR" b="1" dirty="0"/>
              <a:t>ب</a:t>
            </a:r>
            <a:r>
              <a:rPr lang="fa-IR" b="1" dirty="0" smtClean="0"/>
              <a:t>:</a:t>
            </a:r>
            <a:r>
              <a:rPr lang="en-US" b="1" dirty="0" smtClean="0"/>
              <a:t> </a:t>
            </a:r>
            <a:r>
              <a:rPr lang="fa-IR" b="1" dirty="0" smtClean="0"/>
              <a:t>ضریب </a:t>
            </a:r>
            <a:r>
              <a:rPr lang="fa-IR" b="1" dirty="0"/>
              <a:t>تمیز ( افتراق </a:t>
            </a:r>
            <a:r>
              <a:rPr lang="fa-IR" b="1" dirty="0" smtClean="0"/>
              <a:t>/تشخیص) </a:t>
            </a:r>
            <a:r>
              <a:rPr lang="en-US" b="1" dirty="0" smtClean="0"/>
              <a:t>Discrimination </a:t>
            </a:r>
            <a:r>
              <a:rPr lang="en-US" b="1" dirty="0"/>
              <a:t>Item</a:t>
            </a:r>
            <a:endParaRPr lang="fa-IR" b="1" dirty="0"/>
          </a:p>
          <a:p>
            <a:pPr marL="109728" indent="0" algn="just">
              <a:buNone/>
            </a:pPr>
            <a:r>
              <a:rPr lang="en-US" b="1" dirty="0" smtClean="0"/>
              <a:t>  </a:t>
            </a:r>
            <a:r>
              <a:rPr lang="fa-IR" b="1" dirty="0" smtClean="0"/>
              <a:t>ج: اعتبار آزمون  </a:t>
            </a:r>
            <a:r>
              <a:rPr lang="en-US" b="1" dirty="0" smtClean="0"/>
              <a:t>Reliability                                   </a:t>
            </a:r>
            <a:endParaRPr lang="en-US" b="1" dirty="0"/>
          </a:p>
          <a:p>
            <a:pPr marL="109728" indent="0" algn="just">
              <a:buNone/>
            </a:pPr>
            <a:r>
              <a:rPr lang="en-US" b="1" dirty="0"/>
              <a:t>  </a:t>
            </a:r>
            <a:r>
              <a:rPr lang="fa-IR" b="1" dirty="0" smtClean="0"/>
              <a:t>د:  گزینه های انحرافی                                 ِِِِِِ</a:t>
            </a:r>
            <a:r>
              <a:rPr lang="en-US" b="1" dirty="0"/>
              <a:t>Distractor</a:t>
            </a:r>
          </a:p>
          <a:p>
            <a:pPr algn="just"/>
            <a:endParaRPr lang="fa-IR" dirty="0"/>
          </a:p>
        </p:txBody>
      </p:sp>
      <p:sp>
        <p:nvSpPr>
          <p:cNvPr id="3" name="Title 2"/>
          <p:cNvSpPr>
            <a:spLocks noGrp="1"/>
          </p:cNvSpPr>
          <p:nvPr>
            <p:ph type="title"/>
          </p:nvPr>
        </p:nvSpPr>
        <p:spPr/>
        <p:txBody>
          <a:bodyPr>
            <a:normAutofit fontScale="90000"/>
          </a:bodyPr>
          <a:lstStyle/>
          <a:p>
            <a:pPr algn="r" rtl="0"/>
            <a:r>
              <a:rPr lang="fa-IR" dirty="0"/>
              <a:t>تحليل سوال </a:t>
            </a:r>
            <a:r>
              <a:rPr lang="en-US" dirty="0"/>
              <a:t>Item Analysis</a:t>
            </a:r>
            <a:br>
              <a:rPr lang="en-US" dirty="0"/>
            </a:br>
            <a:endParaRPr lang="fa-IR" dirty="0"/>
          </a:p>
        </p:txBody>
      </p:sp>
    </p:spTree>
    <p:extLst>
      <p:ext uri="{BB962C8B-B14F-4D97-AF65-F5344CB8AC3E}">
        <p14:creationId xmlns:p14="http://schemas.microsoft.com/office/powerpoint/2010/main" val="2714811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Rot="1" noChangeArrowheads="1"/>
          </p:cNvSpPr>
          <p:nvPr>
            <p:ph type="title"/>
          </p:nvPr>
        </p:nvSpPr>
        <p:spPr>
          <a:xfrm>
            <a:off x="467544" y="404664"/>
            <a:ext cx="8229600" cy="1287016"/>
          </a:xfrm>
        </p:spPr>
        <p:txBody>
          <a:bodyPr>
            <a:noAutofit/>
          </a:bodyPr>
          <a:lstStyle/>
          <a:p>
            <a:pPr algn="just"/>
            <a:r>
              <a:rPr lang="fa-IR" sz="2800" dirty="0" smtClean="0">
                <a:solidFill>
                  <a:srgbClr val="FF0000"/>
                </a:solidFill>
              </a:rPr>
              <a:t> ضریب </a:t>
            </a:r>
            <a:r>
              <a:rPr lang="fa-IR" sz="2800" dirty="0">
                <a:solidFill>
                  <a:srgbClr val="FF0000"/>
                </a:solidFill>
              </a:rPr>
              <a:t>دشواري يا سهولت سوال </a:t>
            </a:r>
            <a:r>
              <a:rPr lang="en-US" sz="2800" dirty="0">
                <a:solidFill>
                  <a:srgbClr val="FF0000"/>
                </a:solidFill>
              </a:rPr>
              <a:t>Item Facility </a:t>
            </a:r>
            <a:r>
              <a:rPr lang="fa-IR" sz="2800" dirty="0">
                <a:solidFill>
                  <a:srgbClr val="FF0000"/>
                </a:solidFill>
              </a:rPr>
              <a:t>عبارت از نسبت افرادي است كه در یک ازمون به يك سوال پاسخ صحيح داده اند.</a:t>
            </a:r>
            <a:br>
              <a:rPr lang="fa-IR" sz="2800" dirty="0">
                <a:solidFill>
                  <a:srgbClr val="FF0000"/>
                </a:solidFill>
              </a:rPr>
            </a:br>
            <a:endParaRPr lang="en-US" sz="2800" dirty="0">
              <a:solidFill>
                <a:srgbClr val="FF0000"/>
              </a:solidFill>
            </a:endParaRPr>
          </a:p>
        </p:txBody>
      </p:sp>
      <p:sp>
        <p:nvSpPr>
          <p:cNvPr id="11267" name="Rectangle 3"/>
          <p:cNvSpPr>
            <a:spLocks noGrp="1" noChangeArrowheads="1"/>
          </p:cNvSpPr>
          <p:nvPr>
            <p:ph type="body" sz="half" idx="1"/>
          </p:nvPr>
        </p:nvSpPr>
        <p:spPr>
          <a:xfrm>
            <a:off x="457200" y="2132856"/>
            <a:ext cx="8075613" cy="3993307"/>
          </a:xfrm>
        </p:spPr>
        <p:txBody>
          <a:bodyPr>
            <a:normAutofit fontScale="92500"/>
          </a:bodyPr>
          <a:lstStyle/>
          <a:p>
            <a:pPr algn="just" rtl="1">
              <a:lnSpc>
                <a:spcPct val="145000"/>
              </a:lnSpc>
            </a:pPr>
            <a:r>
              <a:rPr lang="fa-IR" sz="2800" b="1" dirty="0">
                <a:cs typeface="B Nazanin" pitchFamily="2" charset="-78"/>
              </a:rPr>
              <a:t>اگر در تحليل يك سوال كليه افراد يا كليه برگه هاي امتحاني دخالت داشته باشند براي محاسبه ضريب دشواري سوال آن كافي است كه تعداد كل افرادي را كه به آن سوال جواب درست داده اند بر تعداد كل آزمون شوندگان تقسيم كنيم و نتيجه را در 100 ضرب نماييم رقم حاصل ضريب دشواري سوال است مطابق فرمول زير : </a:t>
            </a:r>
          </a:p>
          <a:p>
            <a:pPr>
              <a:lnSpc>
                <a:spcPct val="145000"/>
              </a:lnSpc>
              <a:buFont typeface="Wingdings" pitchFamily="2" charset="2"/>
              <a:buNone/>
            </a:pPr>
            <a:r>
              <a:rPr lang="en-US" sz="2400" b="1" dirty="0">
                <a:cs typeface="B Nazanin" pitchFamily="2" charset="-78"/>
              </a:rPr>
              <a:t>P= 100</a:t>
            </a:r>
            <a:r>
              <a:rPr lang="en-US" sz="2800" b="1" dirty="0">
                <a:cs typeface="B Nazanin" pitchFamily="2" charset="-78"/>
              </a:rPr>
              <a:t> </a:t>
            </a:r>
          </a:p>
        </p:txBody>
      </p:sp>
      <p:graphicFrame>
        <p:nvGraphicFramePr>
          <p:cNvPr id="11268" name="Object 4"/>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3116"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Grp="1" noChangeAspect="1"/>
          </p:cNvGraphicFramePr>
          <p:nvPr>
            <p:ph sz="quarter" idx="3"/>
          </p:nvPr>
        </p:nvGraphicFramePr>
        <p:xfrm>
          <a:off x="1619250" y="4868863"/>
          <a:ext cx="349250" cy="774700"/>
        </p:xfrm>
        <a:graphic>
          <a:graphicData uri="http://schemas.openxmlformats.org/presentationml/2006/ole">
            <mc:AlternateContent xmlns:mc="http://schemas.openxmlformats.org/markup-compatibility/2006">
              <mc:Choice xmlns:v="urn:schemas-microsoft-com:vml" Requires="v">
                <p:oleObj spid="_x0000_s3117" name="Equation" r:id="rId5" imgW="177480" imgH="393480" progId="Equation.3">
                  <p:embed/>
                </p:oleObj>
              </mc:Choice>
              <mc:Fallback>
                <p:oleObj name="Equation" r:id="rId5" imgW="1774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868863"/>
                        <a:ext cx="34925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18"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02853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pPr algn="just" rtl="1"/>
            <a:r>
              <a:rPr lang="fa-IR" dirty="0">
                <a:cs typeface="B Nazanin" pitchFamily="2" charset="-78"/>
              </a:rPr>
              <a:t>در مواردي كه تعداد آزمون شوندگان (تعداد برگه هاي آزمون ) زياد است و اطلاعات ما به نحوه پاسخدهي افراد گروه بالا و گروه پايين محدود مي شود لازم است از فرمول زير استفاده كنيم . </a:t>
            </a:r>
            <a:endParaRPr lang="fa-IR" dirty="0" smtClean="0">
              <a:cs typeface="B Nazanin" pitchFamily="2" charset="-78"/>
            </a:endParaRPr>
          </a:p>
          <a:p>
            <a:pPr algn="just" rtl="1"/>
            <a:endParaRPr lang="fa-IR" dirty="0">
              <a:cs typeface="B Nazanin" pitchFamily="2" charset="-78"/>
            </a:endParaRPr>
          </a:p>
          <a:p>
            <a:pPr algn="r" rtl="1">
              <a:lnSpc>
                <a:spcPct val="60000"/>
              </a:lnSpc>
              <a:buFont typeface="Wingdings" pitchFamily="2" charset="2"/>
              <a:buNone/>
            </a:pPr>
            <a:r>
              <a:rPr lang="fa-IR" sz="2000" dirty="0">
                <a:cs typeface="B Nazanin" pitchFamily="2" charset="-78"/>
              </a:rPr>
              <a:t>                          </a:t>
            </a:r>
            <a:r>
              <a:rPr lang="fa-IR" sz="2000" b="1" dirty="0" smtClean="0">
                <a:solidFill>
                  <a:srgbClr val="FF0000"/>
                </a:solidFill>
                <a:cs typeface="B Nazanin" pitchFamily="2" charset="-78"/>
              </a:rPr>
              <a:t>انتخاب هاي </a:t>
            </a:r>
            <a:r>
              <a:rPr lang="fa-IR" sz="2000" b="1" dirty="0">
                <a:solidFill>
                  <a:srgbClr val="FF0000"/>
                </a:solidFill>
                <a:cs typeface="B Nazanin" pitchFamily="2" charset="-78"/>
              </a:rPr>
              <a:t>درست      +      </a:t>
            </a:r>
            <a:r>
              <a:rPr lang="fa-IR" sz="2000" b="1" dirty="0" smtClean="0">
                <a:solidFill>
                  <a:srgbClr val="FF0000"/>
                </a:solidFill>
                <a:cs typeface="B Nazanin" pitchFamily="2" charset="-78"/>
              </a:rPr>
              <a:t>انتخاب هاي </a:t>
            </a:r>
            <a:r>
              <a:rPr lang="fa-IR" sz="2000" b="1" dirty="0">
                <a:solidFill>
                  <a:srgbClr val="FF0000"/>
                </a:solidFill>
                <a:cs typeface="B Nazanin" pitchFamily="2" charset="-78"/>
              </a:rPr>
              <a:t>درست   </a:t>
            </a:r>
          </a:p>
          <a:p>
            <a:pPr algn="r" rtl="1">
              <a:lnSpc>
                <a:spcPct val="60000"/>
              </a:lnSpc>
              <a:buFont typeface="Wingdings" pitchFamily="2" charset="2"/>
              <a:buNone/>
            </a:pPr>
            <a:r>
              <a:rPr lang="fa-IR" sz="2000" b="1" dirty="0" smtClean="0">
                <a:solidFill>
                  <a:srgbClr val="FF0000"/>
                </a:solidFill>
                <a:cs typeface="B Nazanin" pitchFamily="2" charset="-78"/>
              </a:rPr>
              <a:t>                                      گروه </a:t>
            </a:r>
            <a:r>
              <a:rPr lang="fa-IR" sz="2000" b="1" dirty="0">
                <a:solidFill>
                  <a:srgbClr val="FF0000"/>
                </a:solidFill>
                <a:cs typeface="B Nazanin" pitchFamily="2" charset="-78"/>
              </a:rPr>
              <a:t>پايين                           گروه بالا</a:t>
            </a:r>
            <a:r>
              <a:rPr lang="fa-IR" sz="2000" dirty="0">
                <a:solidFill>
                  <a:srgbClr val="FF0000"/>
                </a:solidFill>
                <a:cs typeface="B Nazanin" pitchFamily="2" charset="-78"/>
              </a:rPr>
              <a:t> </a:t>
            </a:r>
          </a:p>
          <a:p>
            <a:pPr algn="r" rtl="1">
              <a:lnSpc>
                <a:spcPct val="60000"/>
              </a:lnSpc>
              <a:buFont typeface="Wingdings" pitchFamily="2" charset="2"/>
              <a:buNone/>
            </a:pPr>
            <a:r>
              <a:rPr lang="fa-IR" dirty="0">
                <a:solidFill>
                  <a:srgbClr val="FF0000"/>
                </a:solidFill>
                <a:cs typeface="B Nazanin" pitchFamily="2" charset="-78"/>
              </a:rPr>
              <a:t>100</a:t>
            </a:r>
            <a:r>
              <a:rPr lang="en-US" sz="2400" dirty="0" smtClean="0">
                <a:solidFill>
                  <a:srgbClr val="FF0000"/>
                </a:solidFill>
                <a:cs typeface="B Nazanin" pitchFamily="2" charset="-78"/>
                <a:sym typeface="Wingdings 2" pitchFamily="18" charset="2"/>
              </a:rPr>
              <a:t></a:t>
            </a:r>
            <a:r>
              <a:rPr lang="fa-IR" dirty="0" smtClean="0">
                <a:solidFill>
                  <a:srgbClr val="FF0000"/>
                </a:solidFill>
                <a:cs typeface="B Nazanin" pitchFamily="2" charset="-78"/>
              </a:rPr>
              <a:t>                                                         </a:t>
            </a:r>
            <a:r>
              <a:rPr lang="fa-IR" sz="4000" b="1" dirty="0" smtClean="0">
                <a:solidFill>
                  <a:srgbClr val="FF0000"/>
                </a:solidFill>
                <a:cs typeface="B Nazanin" pitchFamily="2" charset="-78"/>
              </a:rPr>
              <a:t>=</a:t>
            </a:r>
            <a:r>
              <a:rPr lang="fa-IR" sz="4000" dirty="0" smtClean="0">
                <a:solidFill>
                  <a:srgbClr val="FF6600"/>
                </a:solidFill>
                <a:cs typeface="B Nazanin" pitchFamily="2" charset="-78"/>
              </a:rPr>
              <a:t> </a:t>
            </a:r>
            <a:r>
              <a:rPr lang="fa-IR" sz="2000" b="1" dirty="0" smtClean="0">
                <a:solidFill>
                  <a:srgbClr val="FF0000"/>
                </a:solidFill>
                <a:cs typeface="B Nazanin" pitchFamily="2" charset="-78"/>
              </a:rPr>
              <a:t>ضريب </a:t>
            </a:r>
            <a:r>
              <a:rPr lang="fa-IR" sz="2000" b="1" dirty="0">
                <a:solidFill>
                  <a:srgbClr val="FF0000"/>
                </a:solidFill>
                <a:cs typeface="B Nazanin" pitchFamily="2" charset="-78"/>
              </a:rPr>
              <a:t>دشواري سوال </a:t>
            </a:r>
            <a:r>
              <a:rPr lang="en-US" sz="2000" b="1" dirty="0" smtClean="0">
                <a:solidFill>
                  <a:srgbClr val="FF0000"/>
                </a:solidFill>
                <a:cs typeface="B Nazanin" pitchFamily="2" charset="-78"/>
              </a:rPr>
              <a:t>P</a:t>
            </a:r>
            <a:endParaRPr lang="fa-IR" sz="2000" b="1" dirty="0">
              <a:solidFill>
                <a:srgbClr val="FF0000"/>
              </a:solidFill>
              <a:cs typeface="B Nazanin" pitchFamily="2" charset="-78"/>
            </a:endParaRPr>
          </a:p>
          <a:p>
            <a:pPr algn="r" rtl="1">
              <a:lnSpc>
                <a:spcPct val="80000"/>
              </a:lnSpc>
              <a:buFont typeface="Wingdings" pitchFamily="2" charset="2"/>
              <a:buNone/>
            </a:pPr>
            <a:r>
              <a:rPr lang="fa-IR" sz="2000" b="1" dirty="0">
                <a:solidFill>
                  <a:srgbClr val="FF0000"/>
                </a:solidFill>
                <a:cs typeface="B Nazanin" pitchFamily="2" charset="-78"/>
              </a:rPr>
              <a:t>                          تعداد افراد گروه بالا + تعداد افراد گروه پايين </a:t>
            </a:r>
            <a:endParaRPr lang="en-US" sz="2000" b="1" dirty="0">
              <a:solidFill>
                <a:srgbClr val="FF0000"/>
              </a:solidFill>
              <a:cs typeface="B Nazanin" pitchFamily="2" charset="-78"/>
            </a:endParaRPr>
          </a:p>
          <a:p>
            <a:pPr algn="r" rtl="1">
              <a:lnSpc>
                <a:spcPct val="60000"/>
              </a:lnSpc>
              <a:buFont typeface="Wingdings" pitchFamily="2" charset="2"/>
              <a:buNone/>
            </a:pPr>
            <a:endParaRPr lang="en-US" sz="2000" dirty="0">
              <a:cs typeface="B Nazanin" pitchFamily="2" charset="-78"/>
            </a:endParaRPr>
          </a:p>
        </p:txBody>
      </p:sp>
      <p:sp>
        <p:nvSpPr>
          <p:cNvPr id="14342" name="Line 6"/>
          <p:cNvSpPr>
            <a:spLocks noChangeShapeType="1"/>
          </p:cNvSpPr>
          <p:nvPr/>
        </p:nvSpPr>
        <p:spPr bwMode="auto">
          <a:xfrm flipH="1">
            <a:off x="2987824" y="3820467"/>
            <a:ext cx="43918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12359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44451"/>
            <a:ext cx="7772400" cy="1296318"/>
          </a:xfrm>
        </p:spPr>
        <p:txBody>
          <a:bodyPr/>
          <a:lstStyle/>
          <a:p>
            <a:pPr eaLnBrk="1" hangingPunct="1">
              <a:defRPr/>
            </a:pPr>
            <a:r>
              <a:rPr lang="fa-IR" sz="3200" dirty="0" smtClean="0">
                <a:solidFill>
                  <a:schemeClr val="tx1"/>
                </a:solidFill>
              </a:rPr>
              <a:t>از چه قسمتی از مطالب  مطرح شده باید امتحان گرفت؟</a:t>
            </a:r>
            <a:endParaRPr lang="en-US" sz="3200" dirty="0" smtClean="0">
              <a:solidFill>
                <a:schemeClr val="tx1"/>
              </a:solidFill>
            </a:endParaRPr>
          </a:p>
        </p:txBody>
      </p:sp>
      <p:sp>
        <p:nvSpPr>
          <p:cNvPr id="67587" name="Rectangle 3"/>
          <p:cNvSpPr>
            <a:spLocks noGrp="1" noChangeArrowheads="1"/>
          </p:cNvSpPr>
          <p:nvPr>
            <p:ph type="subTitle" idx="1"/>
          </p:nvPr>
        </p:nvSpPr>
        <p:spPr>
          <a:xfrm>
            <a:off x="539750" y="4292600"/>
            <a:ext cx="7920038" cy="2305050"/>
          </a:xfrm>
        </p:spPr>
        <p:txBody>
          <a:bodyPr/>
          <a:lstStyle/>
          <a:p>
            <a:pPr algn="r" eaLnBrk="1" hangingPunct="1">
              <a:lnSpc>
                <a:spcPct val="80000"/>
              </a:lnSpc>
              <a:buFontTx/>
              <a:buChar char="-"/>
              <a:defRPr/>
            </a:pPr>
            <a:r>
              <a:rPr lang="fa-IR" sz="2400" dirty="0" smtClean="0">
                <a:solidFill>
                  <a:schemeClr val="hlink"/>
                </a:solidFill>
              </a:rPr>
              <a:t>این مطالب چگونه مشخص می شود ؟</a:t>
            </a:r>
          </a:p>
          <a:p>
            <a:pPr algn="r" eaLnBrk="1" hangingPunct="1">
              <a:lnSpc>
                <a:spcPct val="80000"/>
              </a:lnSpc>
              <a:buFontTx/>
              <a:buNone/>
              <a:defRPr/>
            </a:pPr>
            <a:r>
              <a:rPr lang="fa-IR" sz="2400" dirty="0" smtClean="0"/>
              <a:t>   جواب : در طرح درس</a:t>
            </a:r>
          </a:p>
          <a:p>
            <a:pPr algn="r" eaLnBrk="1" hangingPunct="1">
              <a:lnSpc>
                <a:spcPct val="80000"/>
              </a:lnSpc>
              <a:buFontTx/>
              <a:buChar char="-"/>
              <a:defRPr/>
            </a:pPr>
            <a:r>
              <a:rPr lang="fa-IR" sz="2400" dirty="0" smtClean="0">
                <a:solidFill>
                  <a:schemeClr val="hlink"/>
                </a:solidFill>
              </a:rPr>
              <a:t>چه موقع سئوال را باید طراحی نمود؟</a:t>
            </a:r>
          </a:p>
          <a:p>
            <a:pPr algn="r" eaLnBrk="1" hangingPunct="1">
              <a:lnSpc>
                <a:spcPct val="80000"/>
              </a:lnSpc>
              <a:buFontTx/>
              <a:buNone/>
              <a:defRPr/>
            </a:pPr>
            <a:r>
              <a:rPr lang="fa-IR" sz="2400" dirty="0" smtClean="0"/>
              <a:t>   </a:t>
            </a:r>
            <a:r>
              <a:rPr lang="fa-IR" sz="2400" dirty="0" smtClean="0">
                <a:solidFill>
                  <a:srgbClr val="FFFF00"/>
                </a:solidFill>
              </a:rPr>
              <a:t>  </a:t>
            </a:r>
            <a:r>
              <a:rPr lang="fa-IR" sz="2400" b="1" dirty="0" smtClean="0">
                <a:solidFill>
                  <a:srgbClr val="FFFF00"/>
                </a:solidFill>
              </a:rPr>
              <a:t>جواب : ترجیحاً پس ازاتمام کلاس</a:t>
            </a:r>
          </a:p>
          <a:p>
            <a:pPr algn="r" eaLnBrk="1" hangingPunct="1">
              <a:lnSpc>
                <a:spcPct val="80000"/>
              </a:lnSpc>
              <a:buFontTx/>
              <a:buChar char="-"/>
              <a:defRPr/>
            </a:pPr>
            <a:r>
              <a:rPr lang="fa-IR" sz="2400" b="1" dirty="0" smtClean="0">
                <a:solidFill>
                  <a:srgbClr val="FF0000"/>
                </a:solidFill>
              </a:rPr>
              <a:t>از چه منبعی سئوال را باید طراحی نمود؟</a:t>
            </a:r>
          </a:p>
          <a:p>
            <a:pPr algn="r" eaLnBrk="1" hangingPunct="1">
              <a:lnSpc>
                <a:spcPct val="80000"/>
              </a:lnSpc>
              <a:buFontTx/>
              <a:buNone/>
              <a:defRPr/>
            </a:pPr>
            <a:r>
              <a:rPr lang="fa-IR" sz="2400" dirty="0" smtClean="0"/>
              <a:t>     </a:t>
            </a:r>
            <a:r>
              <a:rPr lang="fa-IR" sz="2400" b="1" dirty="0" smtClean="0"/>
              <a:t>جواب : از منابعی که قبلاً به دانشجو در ارتباط با درس معرفی شده اند</a:t>
            </a:r>
            <a:endParaRPr lang="en-US" sz="2400" b="1" dirty="0" smtClean="0"/>
          </a:p>
        </p:txBody>
      </p:sp>
      <p:sp>
        <p:nvSpPr>
          <p:cNvPr id="10244" name="Oval 7"/>
          <p:cNvSpPr>
            <a:spLocks noChangeArrowheads="1"/>
          </p:cNvSpPr>
          <p:nvPr/>
        </p:nvSpPr>
        <p:spPr bwMode="auto">
          <a:xfrm>
            <a:off x="3059113" y="1700213"/>
            <a:ext cx="3095625" cy="2232025"/>
          </a:xfrm>
          <a:prstGeom prst="ellipse">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0245" name="Oval 8"/>
          <p:cNvSpPr>
            <a:spLocks noChangeArrowheads="1"/>
          </p:cNvSpPr>
          <p:nvPr/>
        </p:nvSpPr>
        <p:spPr bwMode="auto">
          <a:xfrm>
            <a:off x="3779838" y="2205038"/>
            <a:ext cx="1657350" cy="1295400"/>
          </a:xfrm>
          <a:prstGeom prst="ellipse">
            <a:avLst/>
          </a:prstGeom>
          <a:solidFill>
            <a:schemeClr val="bg1"/>
          </a:solidFill>
          <a:ln w="9525">
            <a:solidFill>
              <a:schemeClr val="tx1"/>
            </a:solidFill>
            <a:round/>
            <a:headEnd/>
            <a:tailEnd/>
          </a:ln>
        </p:spPr>
        <p:txBody>
          <a:bodyPr wrap="none" anchor="ctr"/>
          <a:lstStyle/>
          <a:p>
            <a:endParaRPr lang="en-US">
              <a:solidFill>
                <a:prstClr val="black"/>
              </a:solidFill>
            </a:endParaRPr>
          </a:p>
        </p:txBody>
      </p:sp>
      <p:sp>
        <p:nvSpPr>
          <p:cNvPr id="10246" name="Oval 9"/>
          <p:cNvSpPr>
            <a:spLocks noChangeArrowheads="1"/>
          </p:cNvSpPr>
          <p:nvPr/>
        </p:nvSpPr>
        <p:spPr bwMode="auto">
          <a:xfrm>
            <a:off x="4283075" y="2565400"/>
            <a:ext cx="720725" cy="576263"/>
          </a:xfrm>
          <a:prstGeom prst="ellipse">
            <a:avLst/>
          </a:prstGeom>
          <a:solidFill>
            <a:srgbClr val="FF6600"/>
          </a:solidFill>
          <a:ln w="9525">
            <a:solidFill>
              <a:schemeClr val="tx1"/>
            </a:solidFill>
            <a:round/>
            <a:headEnd/>
            <a:tailEnd/>
          </a:ln>
        </p:spPr>
        <p:txBody>
          <a:bodyPr wrap="none" anchor="ctr"/>
          <a:lstStyle/>
          <a:p>
            <a:endParaRPr lang="en-US">
              <a:solidFill>
                <a:prstClr val="black"/>
              </a:solidFill>
            </a:endParaRPr>
          </a:p>
        </p:txBody>
      </p:sp>
      <p:sp>
        <p:nvSpPr>
          <p:cNvPr id="10247" name="Line 10"/>
          <p:cNvSpPr>
            <a:spLocks noChangeShapeType="1"/>
          </p:cNvSpPr>
          <p:nvPr/>
        </p:nvSpPr>
        <p:spPr bwMode="auto">
          <a:xfrm>
            <a:off x="4787900" y="2781300"/>
            <a:ext cx="2520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48" name="Text Box 11"/>
          <p:cNvSpPr txBox="1">
            <a:spLocks noChangeArrowheads="1"/>
          </p:cNvSpPr>
          <p:nvPr/>
        </p:nvSpPr>
        <p:spPr bwMode="auto">
          <a:xfrm>
            <a:off x="6877050" y="2565400"/>
            <a:ext cx="169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2000" b="1" dirty="0">
                <a:solidFill>
                  <a:srgbClr val="FF0000"/>
                </a:solidFill>
              </a:rPr>
              <a:t>Must learn</a:t>
            </a:r>
          </a:p>
        </p:txBody>
      </p:sp>
      <p:sp>
        <p:nvSpPr>
          <p:cNvPr id="10249" name="Line 12"/>
          <p:cNvSpPr>
            <a:spLocks noChangeShapeType="1"/>
          </p:cNvSpPr>
          <p:nvPr/>
        </p:nvSpPr>
        <p:spPr bwMode="auto">
          <a:xfrm>
            <a:off x="5076825" y="3213100"/>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50" name="Text Box 13"/>
          <p:cNvSpPr txBox="1">
            <a:spLocks noChangeArrowheads="1"/>
          </p:cNvSpPr>
          <p:nvPr/>
        </p:nvSpPr>
        <p:spPr bwMode="auto">
          <a:xfrm>
            <a:off x="6948488" y="3141663"/>
            <a:ext cx="190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1800" b="1" dirty="0">
                <a:solidFill>
                  <a:prstClr val="black"/>
                </a:solidFill>
              </a:rPr>
              <a:t>Useful to learn</a:t>
            </a:r>
          </a:p>
        </p:txBody>
      </p:sp>
      <p:sp>
        <p:nvSpPr>
          <p:cNvPr id="10251" name="Line 15"/>
          <p:cNvSpPr>
            <a:spLocks noChangeShapeType="1"/>
          </p:cNvSpPr>
          <p:nvPr/>
        </p:nvSpPr>
        <p:spPr bwMode="auto">
          <a:xfrm>
            <a:off x="4859338" y="3789363"/>
            <a:ext cx="2233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52" name="Text Box 16"/>
          <p:cNvSpPr txBox="1">
            <a:spLocks noChangeArrowheads="1"/>
          </p:cNvSpPr>
          <p:nvPr/>
        </p:nvSpPr>
        <p:spPr bwMode="auto">
          <a:xfrm>
            <a:off x="6588125" y="3573463"/>
            <a:ext cx="1979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1800" b="1" dirty="0">
                <a:solidFill>
                  <a:prstClr val="black"/>
                </a:solidFill>
              </a:rPr>
              <a:t>Nice to learn</a:t>
            </a:r>
          </a:p>
        </p:txBody>
      </p:sp>
    </p:spTree>
    <p:extLst>
      <p:ext uri="{BB962C8B-B14F-4D97-AF65-F5344CB8AC3E}">
        <p14:creationId xmlns:p14="http://schemas.microsoft.com/office/powerpoint/2010/main" val="3971266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a:bodyPr>
          <a:lstStyle/>
          <a:p>
            <a:pPr marL="109728" indent="0">
              <a:buNone/>
            </a:pPr>
            <a:r>
              <a:rPr lang="fa-IR" b="1" dirty="0" smtClean="0"/>
              <a:t>دامنه </a:t>
            </a:r>
            <a:r>
              <a:rPr lang="fa-IR" b="1" dirty="0"/>
              <a:t>درجه </a:t>
            </a:r>
            <a:r>
              <a:rPr lang="fa-IR" b="1" dirty="0" smtClean="0"/>
              <a:t>دشواري</a:t>
            </a:r>
          </a:p>
          <a:p>
            <a:pPr marL="109728" indent="0">
              <a:buNone/>
            </a:pPr>
            <a:r>
              <a:rPr lang="fa-IR" b="1" dirty="0" smtClean="0"/>
              <a:t>  </a:t>
            </a:r>
            <a:r>
              <a:rPr lang="fa-IR" sz="4400" b="1" dirty="0" smtClean="0">
                <a:solidFill>
                  <a:srgbClr val="FF0000"/>
                </a:solidFill>
              </a:rPr>
              <a:t>0</a:t>
            </a:r>
            <a:r>
              <a:rPr lang="fa-IR" b="1" dirty="0" smtClean="0">
                <a:solidFill>
                  <a:srgbClr val="FF0000"/>
                </a:solidFill>
              </a:rPr>
              <a:t>-------------</a:t>
            </a:r>
            <a:r>
              <a:rPr lang="fa-IR" sz="4400" b="1" dirty="0" smtClean="0">
                <a:solidFill>
                  <a:srgbClr val="FF0000"/>
                </a:solidFill>
              </a:rPr>
              <a:t>0/3</a:t>
            </a:r>
            <a:r>
              <a:rPr lang="fa-IR" b="1" dirty="0" smtClean="0">
                <a:solidFill>
                  <a:srgbClr val="FF0000"/>
                </a:solidFill>
              </a:rPr>
              <a:t>------------</a:t>
            </a:r>
            <a:r>
              <a:rPr lang="fa-IR" sz="4400" b="1" dirty="0" smtClean="0">
                <a:solidFill>
                  <a:srgbClr val="FF0000"/>
                </a:solidFill>
              </a:rPr>
              <a:t>0/7</a:t>
            </a:r>
            <a:r>
              <a:rPr lang="fa-IR" b="1" dirty="0" smtClean="0">
                <a:solidFill>
                  <a:srgbClr val="FF0000"/>
                </a:solidFill>
              </a:rPr>
              <a:t>----------------</a:t>
            </a:r>
            <a:r>
              <a:rPr lang="fa-IR" sz="4400" b="1" dirty="0" smtClean="0">
                <a:solidFill>
                  <a:srgbClr val="FF0000"/>
                </a:solidFill>
              </a:rPr>
              <a:t>1</a:t>
            </a:r>
            <a:endParaRPr lang="fa-IR" sz="4400" b="1" dirty="0">
              <a:solidFill>
                <a:srgbClr val="FF0000"/>
              </a:solidFill>
            </a:endParaRPr>
          </a:p>
          <a:p>
            <a:pPr marL="109728" indent="0">
              <a:buNone/>
            </a:pPr>
            <a:r>
              <a:rPr lang="fa-IR" b="1" dirty="0"/>
              <a:t>  0 </a:t>
            </a:r>
            <a:r>
              <a:rPr lang="fa-IR" b="1" dirty="0" smtClean="0"/>
              <a:t>– 0/3=  خيلي </a:t>
            </a:r>
            <a:r>
              <a:rPr lang="fa-IR" b="1" dirty="0"/>
              <a:t>سخت</a:t>
            </a:r>
          </a:p>
          <a:p>
            <a:pPr marL="109728" indent="0">
              <a:buNone/>
            </a:pPr>
            <a:r>
              <a:rPr lang="fa-IR" b="1" dirty="0"/>
              <a:t>  </a:t>
            </a:r>
            <a:r>
              <a:rPr lang="fa-IR" b="1" dirty="0" smtClean="0"/>
              <a:t>0/3 – 0/7=  </a:t>
            </a:r>
            <a:r>
              <a:rPr lang="fa-IR" b="1" dirty="0"/>
              <a:t>مناسب (نسبتا دشوار)</a:t>
            </a:r>
          </a:p>
          <a:p>
            <a:pPr marL="109728" indent="0">
              <a:buNone/>
            </a:pPr>
            <a:r>
              <a:rPr lang="fa-IR" b="1" dirty="0"/>
              <a:t>  0.7 - 1= خيلي آسان</a:t>
            </a:r>
          </a:p>
          <a:p>
            <a:pPr marL="109728" indent="0">
              <a:buNone/>
            </a:pPr>
            <a:r>
              <a:rPr lang="fa-IR" b="1" dirty="0" smtClean="0"/>
              <a:t>مقدار </a:t>
            </a:r>
            <a:r>
              <a:rPr lang="fa-IR" b="1" dirty="0"/>
              <a:t>مناسب درجه دشواري به هدف آزمون بستگي دارد.</a:t>
            </a:r>
          </a:p>
          <a:p>
            <a:pPr marL="109728" indent="0">
              <a:buNone/>
            </a:pPr>
            <a:r>
              <a:rPr lang="fa-IR" b="1" dirty="0"/>
              <a:t>  در آزمون هاي پيشرفت تحصيلي سوٌالاتي با مقدار </a:t>
            </a:r>
            <a:r>
              <a:rPr lang="en-US" b="1" dirty="0"/>
              <a:t>P </a:t>
            </a:r>
            <a:r>
              <a:rPr lang="fa-IR" b="1" dirty="0"/>
              <a:t>بين </a:t>
            </a:r>
            <a:r>
              <a:rPr lang="fa-IR" b="1" dirty="0" smtClean="0"/>
              <a:t>0/3 </a:t>
            </a:r>
            <a:r>
              <a:rPr lang="fa-IR" b="1" dirty="0"/>
              <a:t>تا </a:t>
            </a:r>
            <a:r>
              <a:rPr lang="fa-IR" b="1" dirty="0" smtClean="0"/>
              <a:t>0/70 </a:t>
            </a:r>
            <a:r>
              <a:rPr lang="fa-IR" b="1" dirty="0"/>
              <a:t>سوالات بسيار مناسبي هستند.</a:t>
            </a:r>
          </a:p>
          <a:p>
            <a:pPr marL="109728" indent="0">
              <a:buNone/>
            </a:pPr>
            <a:endParaRPr lang="fa-IR" b="1" dirty="0"/>
          </a:p>
        </p:txBody>
      </p:sp>
      <p:sp>
        <p:nvSpPr>
          <p:cNvPr id="3" name="Title 2"/>
          <p:cNvSpPr>
            <a:spLocks noGrp="1"/>
          </p:cNvSpPr>
          <p:nvPr>
            <p:ph type="title"/>
          </p:nvPr>
        </p:nvSpPr>
        <p:spPr>
          <a:xfrm>
            <a:off x="539552" y="260648"/>
            <a:ext cx="8229600" cy="1143000"/>
          </a:xfrm>
        </p:spPr>
        <p:txBody>
          <a:bodyPr>
            <a:normAutofit/>
          </a:bodyPr>
          <a:lstStyle/>
          <a:p>
            <a:pPr algn="r" rtl="0"/>
            <a:r>
              <a:rPr lang="fa-IR" dirty="0" smtClean="0"/>
              <a:t>   ضریب دشواری </a:t>
            </a:r>
            <a:r>
              <a:rPr lang="en-US" dirty="0"/>
              <a:t>Difficulty </a:t>
            </a:r>
            <a:r>
              <a:rPr lang="en-US" dirty="0" smtClean="0"/>
              <a:t>Index</a:t>
            </a:r>
            <a:endParaRPr lang="fa-IR" dirty="0"/>
          </a:p>
        </p:txBody>
      </p:sp>
    </p:spTree>
    <p:extLst>
      <p:ext uri="{BB962C8B-B14F-4D97-AF65-F5344CB8AC3E}">
        <p14:creationId xmlns:p14="http://schemas.microsoft.com/office/powerpoint/2010/main" val="3295926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pPr algn="just" rtl="1">
              <a:lnSpc>
                <a:spcPct val="145000"/>
              </a:lnSpc>
            </a:pPr>
            <a:r>
              <a:rPr lang="fa-IR" b="1" dirty="0">
                <a:cs typeface="B Nazanin" pitchFamily="2" charset="-78"/>
              </a:rPr>
              <a:t>براساس توضيحات بالا ، هر اندازه ضريب دشواري يك سوال بزرگ تر ( به 100 نزديك </a:t>
            </a:r>
            <a:r>
              <a:rPr lang="fa-IR" b="1" dirty="0" smtClean="0">
                <a:cs typeface="B Nazanin" pitchFamily="2" charset="-78"/>
              </a:rPr>
              <a:t>تر/ یا به 1 %) </a:t>
            </a:r>
            <a:r>
              <a:rPr lang="fa-IR" b="1" dirty="0">
                <a:cs typeface="B Nazanin" pitchFamily="2" charset="-78"/>
              </a:rPr>
              <a:t>باشد ، آن سوال آسان تر است و هر اندازه كه اين ضريب كوچك تر ( به صفر نزديك تر) باشد سوال دشوارتر است . بنابراين به جاي ضريب دشواري مي توان از </a:t>
            </a:r>
            <a:r>
              <a:rPr lang="fa-IR" b="1" i="1" dirty="0">
                <a:solidFill>
                  <a:srgbClr val="FF0000"/>
                </a:solidFill>
                <a:cs typeface="B Nazanin" pitchFamily="2" charset="-78"/>
              </a:rPr>
              <a:t>ضريب آساني</a:t>
            </a:r>
            <a:r>
              <a:rPr lang="fa-IR" b="1" dirty="0">
                <a:solidFill>
                  <a:srgbClr val="FF0000"/>
                </a:solidFill>
                <a:cs typeface="B Nazanin" pitchFamily="2" charset="-78"/>
              </a:rPr>
              <a:t> </a:t>
            </a:r>
            <a:r>
              <a:rPr lang="fa-IR" b="1" dirty="0">
                <a:cs typeface="B Nazanin" pitchFamily="2" charset="-78"/>
              </a:rPr>
              <a:t>يا </a:t>
            </a:r>
            <a:r>
              <a:rPr lang="fa-IR" b="1" i="1" dirty="0">
                <a:solidFill>
                  <a:srgbClr val="FF0000"/>
                </a:solidFill>
                <a:cs typeface="B Nazanin" pitchFamily="2" charset="-78"/>
              </a:rPr>
              <a:t>سهولت</a:t>
            </a:r>
            <a:r>
              <a:rPr lang="fa-IR" b="1" dirty="0">
                <a:cs typeface="B Nazanin" pitchFamily="2" charset="-78"/>
              </a:rPr>
              <a:t> نام برد . اما معمول اين است كه به آن </a:t>
            </a:r>
            <a:r>
              <a:rPr lang="fa-IR" b="1" i="1" dirty="0">
                <a:solidFill>
                  <a:srgbClr val="FF0000"/>
                </a:solidFill>
                <a:cs typeface="B Nazanin" pitchFamily="2" charset="-78"/>
              </a:rPr>
              <a:t>ضريب دشواري</a:t>
            </a:r>
            <a:r>
              <a:rPr lang="fa-IR" b="1" dirty="0">
                <a:solidFill>
                  <a:srgbClr val="FF0000"/>
                </a:solidFill>
                <a:cs typeface="B Nazanin" pitchFamily="2" charset="-78"/>
              </a:rPr>
              <a:t> </a:t>
            </a:r>
            <a:r>
              <a:rPr lang="fa-IR" b="1" dirty="0">
                <a:cs typeface="B Nazanin" pitchFamily="2" charset="-78"/>
              </a:rPr>
              <a:t>بگويند </a:t>
            </a:r>
            <a:endParaRPr lang="en-US" b="1" dirty="0">
              <a:cs typeface="B Nazanin" pitchFamily="2" charset="-78"/>
            </a:endParaRPr>
          </a:p>
        </p:txBody>
      </p:sp>
    </p:spTree>
    <p:extLst>
      <p:ext uri="{BB962C8B-B14F-4D97-AF65-F5344CB8AC3E}">
        <p14:creationId xmlns:p14="http://schemas.microsoft.com/office/powerpoint/2010/main" val="919881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endParaRPr lang="en-US"/>
          </a:p>
        </p:txBody>
      </p:sp>
      <p:sp>
        <p:nvSpPr>
          <p:cNvPr id="16387" name="Rectangle 3"/>
          <p:cNvSpPr>
            <a:spLocks noGrp="1" noChangeArrowheads="1"/>
          </p:cNvSpPr>
          <p:nvPr>
            <p:ph type="body" idx="1"/>
          </p:nvPr>
        </p:nvSpPr>
        <p:spPr>
          <a:xfrm>
            <a:off x="467544" y="476672"/>
            <a:ext cx="8229600" cy="3844925"/>
          </a:xfrm>
        </p:spPr>
        <p:txBody>
          <a:bodyPr/>
          <a:lstStyle/>
          <a:p>
            <a:pPr algn="just" rtl="1">
              <a:lnSpc>
                <a:spcPct val="145000"/>
              </a:lnSpc>
            </a:pPr>
            <a:r>
              <a:rPr lang="fa-IR" b="1" dirty="0">
                <a:cs typeface="B Nazanin" pitchFamily="2" charset="-78"/>
              </a:rPr>
              <a:t>از لحاظ انتخاب براي گنجانيدن درفرم نهايي آزمون ، </a:t>
            </a:r>
            <a:r>
              <a:rPr lang="fa-IR" b="1" dirty="0" smtClean="0">
                <a:cs typeface="B Nazanin" pitchFamily="2" charset="-78"/>
              </a:rPr>
              <a:t>سوال هايي </a:t>
            </a:r>
            <a:r>
              <a:rPr lang="fa-IR" b="1" dirty="0">
                <a:cs typeface="B Nazanin" pitchFamily="2" charset="-78"/>
              </a:rPr>
              <a:t>بهتر هستند كه ضريب دشواري آنها از 1 كمتر و از صفر بيشتر و به </a:t>
            </a:r>
            <a:r>
              <a:rPr lang="fa-IR" b="1" dirty="0" smtClean="0">
                <a:cs typeface="B Nazanin" pitchFamily="2" charset="-78"/>
              </a:rPr>
              <a:t>0/5 </a:t>
            </a:r>
            <a:r>
              <a:rPr lang="fa-IR" b="1" dirty="0">
                <a:cs typeface="B Nazanin" pitchFamily="2" charset="-78"/>
              </a:rPr>
              <a:t>نزديك باشد</a:t>
            </a:r>
            <a:r>
              <a:rPr lang="fa-IR" dirty="0" smtClean="0">
                <a:cs typeface="B Nazanin" pitchFamily="2" charset="-78"/>
              </a:rPr>
              <a:t>.</a:t>
            </a:r>
          </a:p>
          <a:p>
            <a:pPr algn="just">
              <a:lnSpc>
                <a:spcPct val="145000"/>
              </a:lnSpc>
            </a:pPr>
            <a:r>
              <a:rPr lang="fa-IR" dirty="0">
                <a:cs typeface="B Nazanin" pitchFamily="2" charset="-78"/>
              </a:rPr>
              <a:t> </a:t>
            </a:r>
            <a:r>
              <a:rPr lang="fa-IR" b="1" dirty="0">
                <a:cs typeface="B Nazanin" pitchFamily="2" charset="-78"/>
              </a:rPr>
              <a:t>به طور كلي ، ضريب هاي دشواري بين </a:t>
            </a:r>
            <a:r>
              <a:rPr lang="fa-IR" b="1" dirty="0" smtClean="0">
                <a:cs typeface="B Nazanin" pitchFamily="2" charset="-78"/>
              </a:rPr>
              <a:t>0/3 </a:t>
            </a:r>
            <a:r>
              <a:rPr lang="fa-IR" b="1" dirty="0">
                <a:cs typeface="B Nazanin" pitchFamily="2" charset="-78"/>
              </a:rPr>
              <a:t>تا </a:t>
            </a:r>
            <a:r>
              <a:rPr lang="fa-IR" b="1" dirty="0" smtClean="0">
                <a:cs typeface="B Nazanin" pitchFamily="2" charset="-78"/>
              </a:rPr>
              <a:t>0/7حداكثر </a:t>
            </a:r>
            <a:r>
              <a:rPr lang="fa-IR" b="1" dirty="0">
                <a:cs typeface="B Nazanin" pitchFamily="2" charset="-78"/>
              </a:rPr>
              <a:t>اطلاع را درباره تفاوت بين آزمودني ها به دست مي دهند. </a:t>
            </a:r>
          </a:p>
          <a:p>
            <a:pPr algn="just" rtl="1">
              <a:lnSpc>
                <a:spcPct val="145000"/>
              </a:lnSpc>
            </a:pPr>
            <a:endParaRPr lang="en-US" dirty="0">
              <a:cs typeface="B Nazanin" pitchFamily="2" charset="-78"/>
            </a:endParaRPr>
          </a:p>
        </p:txBody>
      </p:sp>
    </p:spTree>
    <p:extLst>
      <p:ext uri="{BB962C8B-B14F-4D97-AF65-F5344CB8AC3E}">
        <p14:creationId xmlns:p14="http://schemas.microsoft.com/office/powerpoint/2010/main" val="4099889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95536" y="404664"/>
            <a:ext cx="8229600" cy="1143000"/>
          </a:xfrm>
        </p:spPr>
        <p:txBody>
          <a:bodyPr/>
          <a:lstStyle/>
          <a:p>
            <a:pPr algn="r" rtl="0"/>
            <a:r>
              <a:rPr lang="fa-IR" dirty="0" smtClean="0">
                <a:solidFill>
                  <a:srgbClr val="FF0000"/>
                </a:solidFill>
                <a:cs typeface="+mn-cs"/>
              </a:rPr>
              <a:t>ضريب </a:t>
            </a:r>
            <a:r>
              <a:rPr lang="fa-IR" dirty="0">
                <a:solidFill>
                  <a:srgbClr val="FF0000"/>
                </a:solidFill>
                <a:cs typeface="+mn-cs"/>
              </a:rPr>
              <a:t>تميز سوال </a:t>
            </a:r>
            <a:endParaRPr lang="en-US" dirty="0">
              <a:solidFill>
                <a:srgbClr val="FF0000"/>
              </a:solidFill>
              <a:cs typeface="+mn-cs"/>
            </a:endParaRPr>
          </a:p>
        </p:txBody>
      </p:sp>
      <p:sp>
        <p:nvSpPr>
          <p:cNvPr id="18435" name="Rectangle 3"/>
          <p:cNvSpPr>
            <a:spLocks noGrp="1" noChangeArrowheads="1"/>
          </p:cNvSpPr>
          <p:nvPr>
            <p:ph type="body" idx="1"/>
          </p:nvPr>
        </p:nvSpPr>
        <p:spPr>
          <a:xfrm>
            <a:off x="611560" y="1340768"/>
            <a:ext cx="8229600" cy="3992563"/>
          </a:xfrm>
        </p:spPr>
        <p:txBody>
          <a:bodyPr/>
          <a:lstStyle/>
          <a:p>
            <a:pPr algn="just" rtl="1">
              <a:lnSpc>
                <a:spcPct val="145000"/>
              </a:lnSpc>
            </a:pPr>
            <a:r>
              <a:rPr lang="fa-IR" b="1" dirty="0">
                <a:solidFill>
                  <a:srgbClr val="FF0000"/>
                </a:solidFill>
                <a:cs typeface="B Nazanin" pitchFamily="2" charset="-78"/>
              </a:rPr>
              <a:t>ضريب تميز</a:t>
            </a:r>
            <a:r>
              <a:rPr lang="fa-IR" dirty="0">
                <a:solidFill>
                  <a:srgbClr val="FF0000"/>
                </a:solidFill>
                <a:cs typeface="B Nazanin" pitchFamily="2" charset="-78"/>
              </a:rPr>
              <a:t> </a:t>
            </a:r>
            <a:r>
              <a:rPr lang="fa-IR" b="1" dirty="0">
                <a:cs typeface="B Nazanin" pitchFamily="2" charset="-78"/>
              </a:rPr>
              <a:t>كه با </a:t>
            </a:r>
            <a:r>
              <a:rPr lang="en-US" b="1" dirty="0">
                <a:cs typeface="B Nazanin" pitchFamily="2" charset="-78"/>
              </a:rPr>
              <a:t>d</a:t>
            </a:r>
            <a:r>
              <a:rPr lang="fa-IR" b="1" dirty="0">
                <a:cs typeface="B Nazanin" pitchFamily="2" charset="-78"/>
              </a:rPr>
              <a:t> نشان داده مي شود قدرت سوال را در تمايز گذاري يا تشخيص بين گروه قوي و گروه ضعيف آزمون شوندگان مشخص مي كند ، يعني معلوم مي نمايد كه سوال تا چه اندازه </a:t>
            </a:r>
            <a:r>
              <a:rPr lang="fa-IR" b="1" dirty="0" smtClean="0">
                <a:cs typeface="B Nazanin" pitchFamily="2" charset="-78"/>
              </a:rPr>
              <a:t>                                مي </a:t>
            </a:r>
            <a:r>
              <a:rPr lang="fa-IR" b="1" dirty="0">
                <a:cs typeface="B Nazanin" pitchFamily="2" charset="-78"/>
              </a:rPr>
              <a:t>تواند گروه قوي را از گروه ضعيف جدا سازد. </a:t>
            </a:r>
            <a:endParaRPr lang="en-US" b="1" dirty="0">
              <a:cs typeface="B Nazanin" pitchFamily="2" charset="-78"/>
            </a:endParaRPr>
          </a:p>
        </p:txBody>
      </p:sp>
    </p:spTree>
    <p:extLst>
      <p:ext uri="{BB962C8B-B14F-4D97-AF65-F5344CB8AC3E}">
        <p14:creationId xmlns:p14="http://schemas.microsoft.com/office/powerpoint/2010/main" val="2752737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lgn="r" rtl="0"/>
            <a:r>
              <a:rPr lang="fa-IR" dirty="0" smtClean="0"/>
              <a:t>فرمول محاسبه ضریب تمیز             </a:t>
            </a:r>
            <a:endParaRPr lang="en-US" dirty="0"/>
          </a:p>
        </p:txBody>
      </p:sp>
      <p:sp>
        <p:nvSpPr>
          <p:cNvPr id="19459" name="Rectangle 3"/>
          <p:cNvSpPr>
            <a:spLocks noGrp="1" noChangeArrowheads="1"/>
          </p:cNvSpPr>
          <p:nvPr>
            <p:ph type="body" idx="1"/>
          </p:nvPr>
        </p:nvSpPr>
        <p:spPr>
          <a:xfrm>
            <a:off x="179512" y="2133600"/>
            <a:ext cx="8784976" cy="2951584"/>
          </a:xfrm>
        </p:spPr>
        <p:txBody>
          <a:bodyPr/>
          <a:lstStyle/>
          <a:p>
            <a:pPr algn="r" rtl="1">
              <a:lnSpc>
                <a:spcPct val="80000"/>
              </a:lnSpc>
              <a:buFont typeface="Wingdings" pitchFamily="2" charset="2"/>
              <a:buNone/>
            </a:pPr>
            <a:r>
              <a:rPr lang="fa-IR" sz="2400" b="1" dirty="0" smtClean="0">
                <a:solidFill>
                  <a:srgbClr val="FF0000"/>
                </a:solidFill>
                <a:cs typeface="B Nazanin" pitchFamily="2" charset="-78"/>
              </a:rPr>
              <a:t>انتخابهاي </a:t>
            </a:r>
            <a:r>
              <a:rPr lang="fa-IR" sz="2400" b="1" dirty="0">
                <a:solidFill>
                  <a:srgbClr val="FF0000"/>
                </a:solidFill>
                <a:cs typeface="B Nazanin" pitchFamily="2" charset="-78"/>
              </a:rPr>
              <a:t>درست گروه پايين </a:t>
            </a:r>
            <a:r>
              <a:rPr lang="ar-SA" sz="2400" b="1" dirty="0">
                <a:solidFill>
                  <a:srgbClr val="FF0000"/>
                </a:solidFill>
                <a:latin typeface="Arial"/>
                <a:cs typeface="B Nazanin" pitchFamily="2" charset="-78"/>
              </a:rPr>
              <a:t>–</a:t>
            </a:r>
            <a:r>
              <a:rPr lang="fa-IR" sz="2400" b="1" dirty="0">
                <a:solidFill>
                  <a:srgbClr val="FF0000"/>
                </a:solidFill>
                <a:cs typeface="B Nazanin" pitchFamily="2" charset="-78"/>
              </a:rPr>
              <a:t> انتخابهاي درست گروه بالا</a:t>
            </a:r>
            <a:r>
              <a:rPr lang="fa-IR" sz="2000" b="1" dirty="0">
                <a:solidFill>
                  <a:srgbClr val="FF0000"/>
                </a:solidFill>
                <a:cs typeface="B Nazanin" pitchFamily="2" charset="-78"/>
              </a:rPr>
              <a:t> </a:t>
            </a:r>
          </a:p>
          <a:p>
            <a:pPr algn="r" rtl="1">
              <a:lnSpc>
                <a:spcPct val="80000"/>
              </a:lnSpc>
              <a:buFont typeface="Wingdings" pitchFamily="2" charset="2"/>
              <a:buNone/>
            </a:pPr>
            <a:r>
              <a:rPr lang="fa-IR" sz="2000" dirty="0" smtClean="0">
                <a:cs typeface="B Nazanin" pitchFamily="2" charset="-78"/>
              </a:rPr>
              <a:t>                                                                                               </a:t>
            </a:r>
            <a:r>
              <a:rPr lang="fa-IR" sz="2400" b="1" dirty="0" smtClean="0">
                <a:solidFill>
                  <a:srgbClr val="FF0000"/>
                </a:solidFill>
                <a:cs typeface="B Nazanin" pitchFamily="2" charset="-78"/>
              </a:rPr>
              <a:t>= </a:t>
            </a:r>
            <a:r>
              <a:rPr lang="fa-IR" sz="2400" b="1" dirty="0">
                <a:solidFill>
                  <a:srgbClr val="FF0000"/>
                </a:solidFill>
                <a:cs typeface="B Nazanin" pitchFamily="2" charset="-78"/>
              </a:rPr>
              <a:t>ضريب تميز سوال </a:t>
            </a:r>
            <a:r>
              <a:rPr lang="en-US" sz="2400" b="1" dirty="0" smtClean="0">
                <a:solidFill>
                  <a:srgbClr val="FF0000"/>
                </a:solidFill>
                <a:cs typeface="B Nazanin" pitchFamily="2" charset="-78"/>
              </a:rPr>
              <a:t>d</a:t>
            </a:r>
            <a:endParaRPr lang="en-US" sz="2400" b="1" dirty="0">
              <a:solidFill>
                <a:srgbClr val="FF0000"/>
              </a:solidFill>
              <a:cs typeface="B Nazanin" pitchFamily="2" charset="-78"/>
            </a:endParaRPr>
          </a:p>
          <a:p>
            <a:pPr algn="r" rtl="1">
              <a:lnSpc>
                <a:spcPct val="80000"/>
              </a:lnSpc>
              <a:buFont typeface="Wingdings" pitchFamily="2" charset="2"/>
              <a:buNone/>
            </a:pPr>
            <a:r>
              <a:rPr lang="fa-IR" sz="2400" dirty="0">
                <a:cs typeface="B Nazanin" pitchFamily="2" charset="-78"/>
              </a:rPr>
              <a:t>        </a:t>
            </a:r>
            <a:r>
              <a:rPr lang="fa-IR" sz="2400" b="1" dirty="0">
                <a:solidFill>
                  <a:srgbClr val="FF0000"/>
                </a:solidFill>
                <a:cs typeface="B Nazanin" pitchFamily="2" charset="-78"/>
              </a:rPr>
              <a:t>تعداد افراد </a:t>
            </a:r>
            <a:r>
              <a:rPr lang="fa-IR" sz="2400" b="1" dirty="0" smtClean="0">
                <a:solidFill>
                  <a:srgbClr val="FF0000"/>
                </a:solidFill>
                <a:cs typeface="B Nazanin" pitchFamily="2" charset="-78"/>
              </a:rPr>
              <a:t>يك </a:t>
            </a:r>
            <a:r>
              <a:rPr lang="fa-IR" sz="2400" b="1" dirty="0">
                <a:solidFill>
                  <a:srgbClr val="FF0000"/>
                </a:solidFill>
                <a:cs typeface="B Nazanin" pitchFamily="2" charset="-78"/>
              </a:rPr>
              <a:t>گروه ( بالا يا پايين ) </a:t>
            </a:r>
            <a:endParaRPr lang="en-US" sz="2400" b="1" dirty="0">
              <a:solidFill>
                <a:srgbClr val="FF0000"/>
              </a:solidFill>
              <a:cs typeface="B Nazanin" pitchFamily="2" charset="-78"/>
            </a:endParaRPr>
          </a:p>
        </p:txBody>
      </p:sp>
      <p:sp>
        <p:nvSpPr>
          <p:cNvPr id="19460" name="Line 4"/>
          <p:cNvSpPr>
            <a:spLocks noChangeShapeType="1"/>
          </p:cNvSpPr>
          <p:nvPr/>
        </p:nvSpPr>
        <p:spPr bwMode="auto">
          <a:xfrm>
            <a:off x="3203575" y="2636838"/>
            <a:ext cx="53292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extLst>
      <p:ext uri="{BB962C8B-B14F-4D97-AF65-F5344CB8AC3E}">
        <p14:creationId xmlns:p14="http://schemas.microsoft.com/office/powerpoint/2010/main" val="2445782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lnSpcReduction="20000"/>
          </a:bodyPr>
          <a:lstStyle/>
          <a:p>
            <a:r>
              <a:rPr lang="en-US" dirty="0" smtClean="0"/>
              <a:t>  </a:t>
            </a:r>
            <a:r>
              <a:rPr lang="en-US" sz="3600" b="1" dirty="0"/>
              <a:t>Discrimination index= -1 → +1</a:t>
            </a:r>
          </a:p>
          <a:p>
            <a:r>
              <a:rPr lang="en-US" sz="3600" b="1" dirty="0" smtClean="0"/>
              <a:t>D </a:t>
            </a:r>
            <a:r>
              <a:rPr lang="en-US" sz="3600" b="1" dirty="0"/>
              <a:t>= 0 </a:t>
            </a:r>
            <a:r>
              <a:rPr lang="fa-IR" sz="3600" b="1" dirty="0"/>
              <a:t>سوال فاقد قدرت تشخيص است.</a:t>
            </a:r>
          </a:p>
          <a:p>
            <a:r>
              <a:rPr lang="fa-IR" sz="3600" b="1" dirty="0"/>
              <a:t>  قدرت تميز منفي يعني دانشجويان ضعيف هم به سوال پاسخ صحيح داده </a:t>
            </a:r>
            <a:r>
              <a:rPr lang="fa-IR" sz="3600" b="1" dirty="0" smtClean="0"/>
              <a:t>اند و </a:t>
            </a:r>
            <a:r>
              <a:rPr lang="fa-IR" sz="3600" b="1" dirty="0"/>
              <a:t>حتما </a:t>
            </a:r>
            <a:r>
              <a:rPr lang="fa-IR" sz="3600" b="1" dirty="0" smtClean="0"/>
              <a:t>آزمون نياز </a:t>
            </a:r>
            <a:r>
              <a:rPr lang="fa-IR" sz="3600" b="1" dirty="0"/>
              <a:t>به تجديد نظر و بررسي دارد.</a:t>
            </a:r>
          </a:p>
          <a:p>
            <a:r>
              <a:rPr lang="fa-IR" sz="3600" b="1" dirty="0"/>
              <a:t>  0 </a:t>
            </a:r>
            <a:r>
              <a:rPr lang="fa-IR" sz="3600" b="1" dirty="0" smtClean="0"/>
              <a:t>– 0/3 </a:t>
            </a:r>
            <a:r>
              <a:rPr lang="fa-IR" sz="3600" b="1" dirty="0"/>
              <a:t>= قدرت تميز دارد ولي كم </a:t>
            </a:r>
            <a:r>
              <a:rPr lang="fa-IR" sz="3600" b="1" dirty="0" smtClean="0"/>
              <a:t>است.</a:t>
            </a:r>
            <a:endParaRPr lang="fa-IR" sz="3600" b="1" dirty="0"/>
          </a:p>
          <a:p>
            <a:r>
              <a:rPr lang="fa-IR" sz="3600" b="1" dirty="0"/>
              <a:t>  </a:t>
            </a:r>
            <a:r>
              <a:rPr lang="fa-IR" sz="3600" b="1" dirty="0" smtClean="0"/>
              <a:t>0/3 </a:t>
            </a:r>
            <a:r>
              <a:rPr lang="fa-IR" sz="3600" b="1" dirty="0"/>
              <a:t>- 1 </a:t>
            </a:r>
            <a:r>
              <a:rPr lang="fa-IR" sz="3600" b="1" dirty="0" smtClean="0"/>
              <a:t> = </a:t>
            </a:r>
            <a:r>
              <a:rPr lang="fa-IR" sz="3600" b="1" dirty="0"/>
              <a:t>مناسب است (هر چقدر بالاتر باشد بهتر است</a:t>
            </a:r>
            <a:r>
              <a:rPr lang="fa-IR" sz="3600" b="1" dirty="0" smtClean="0"/>
              <a:t>)</a:t>
            </a:r>
          </a:p>
          <a:p>
            <a:r>
              <a:rPr lang="fa-IR" sz="3600" b="1" dirty="0"/>
              <a:t>سوال قابل قبول - سوالي با قدرت تميز </a:t>
            </a:r>
            <a:r>
              <a:rPr lang="fa-IR" sz="3600" b="1" dirty="0" smtClean="0"/>
              <a:t>0/3 </a:t>
            </a:r>
            <a:r>
              <a:rPr lang="fa-IR" sz="3600" b="1" dirty="0"/>
              <a:t>– 1 است.</a:t>
            </a:r>
          </a:p>
          <a:p>
            <a:r>
              <a:rPr lang="fa-IR" sz="3600" b="1" dirty="0"/>
              <a:t>  قدرت </a:t>
            </a:r>
            <a:r>
              <a:rPr lang="fa-IR" sz="3600" b="1" dirty="0" smtClean="0"/>
              <a:t>تميز کلی آزمون </a:t>
            </a:r>
            <a:r>
              <a:rPr lang="fa-IR" sz="3600" b="1" dirty="0"/>
              <a:t>بالاي </a:t>
            </a:r>
            <a:r>
              <a:rPr lang="fa-IR" sz="3600" b="1" dirty="0" smtClean="0"/>
              <a:t>0/3 </a:t>
            </a:r>
            <a:r>
              <a:rPr lang="fa-IR" sz="3600" b="1" dirty="0"/>
              <a:t>مطلوب است</a:t>
            </a:r>
          </a:p>
          <a:p>
            <a:endParaRPr lang="fa-IR" sz="3600" b="1" dirty="0"/>
          </a:p>
          <a:p>
            <a:endParaRPr lang="fa-IR" dirty="0"/>
          </a:p>
        </p:txBody>
      </p:sp>
      <p:sp>
        <p:nvSpPr>
          <p:cNvPr id="3" name="Title 2"/>
          <p:cNvSpPr>
            <a:spLocks noGrp="1"/>
          </p:cNvSpPr>
          <p:nvPr>
            <p:ph type="title"/>
          </p:nvPr>
        </p:nvSpPr>
        <p:spPr/>
        <p:txBody>
          <a:bodyPr/>
          <a:lstStyle/>
          <a:p>
            <a:pPr algn="r" rtl="0"/>
            <a:r>
              <a:rPr lang="fa-IR" dirty="0" smtClean="0"/>
              <a:t>دامنه  ضریب تمیز</a:t>
            </a:r>
            <a:endParaRPr lang="fa-IR" dirty="0"/>
          </a:p>
        </p:txBody>
      </p:sp>
    </p:spTree>
    <p:extLst>
      <p:ext uri="{BB962C8B-B14F-4D97-AF65-F5344CB8AC3E}">
        <p14:creationId xmlns:p14="http://schemas.microsoft.com/office/powerpoint/2010/main" val="3093355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algn="r" rtl="0"/>
            <a:r>
              <a:rPr lang="fa-IR" dirty="0" smtClean="0"/>
              <a:t> تفسیر ضریب تمیز</a:t>
            </a:r>
            <a:endParaRPr lang="en-US" dirty="0"/>
          </a:p>
        </p:txBody>
      </p:sp>
      <p:sp>
        <p:nvSpPr>
          <p:cNvPr id="20483" name="Rectangle 3"/>
          <p:cNvSpPr>
            <a:spLocks noGrp="1" noChangeArrowheads="1"/>
          </p:cNvSpPr>
          <p:nvPr>
            <p:ph type="body" idx="1"/>
          </p:nvPr>
        </p:nvSpPr>
        <p:spPr>
          <a:xfrm>
            <a:off x="457200" y="1124744"/>
            <a:ext cx="8507288" cy="5256584"/>
          </a:xfrm>
        </p:spPr>
        <p:txBody>
          <a:bodyPr>
            <a:normAutofit fontScale="77500" lnSpcReduction="20000"/>
          </a:bodyPr>
          <a:lstStyle/>
          <a:p>
            <a:pPr algn="just" rtl="1"/>
            <a:r>
              <a:rPr lang="fa-IR" b="1" dirty="0">
                <a:cs typeface="+mj-cs"/>
              </a:rPr>
              <a:t>هرقدر ضريب تميز بزرگ تر باشد ، قوه تميز آن سوال بيشتر وهر قدر اين ضريب كوچك تر باشد قوه تميز آن كمتر است . مثلاً اگر قوه تميز سوالي </a:t>
            </a:r>
            <a:r>
              <a:rPr lang="fa-IR" b="1" dirty="0" smtClean="0">
                <a:cs typeface="+mj-cs"/>
              </a:rPr>
              <a:t>0/9باشد </a:t>
            </a:r>
            <a:r>
              <a:rPr lang="fa-IR" b="1" dirty="0">
                <a:cs typeface="+mj-cs"/>
              </a:rPr>
              <a:t>آن سوال آزمون شوندگان قوي و ضعيف را خيلي خوب از هم جدا خواهد كرد ، </a:t>
            </a:r>
            <a:endParaRPr lang="fa-IR" b="1" dirty="0" smtClean="0">
              <a:cs typeface="+mj-cs"/>
            </a:endParaRPr>
          </a:p>
          <a:p>
            <a:pPr algn="just" rtl="1"/>
            <a:r>
              <a:rPr lang="fa-IR" b="1" dirty="0" smtClean="0">
                <a:solidFill>
                  <a:srgbClr val="FF0000"/>
                </a:solidFill>
                <a:cs typeface="+mj-cs"/>
              </a:rPr>
              <a:t>اما </a:t>
            </a:r>
            <a:r>
              <a:rPr lang="fa-IR" b="1" dirty="0">
                <a:solidFill>
                  <a:srgbClr val="FF0000"/>
                </a:solidFill>
                <a:cs typeface="+mj-cs"/>
              </a:rPr>
              <a:t>اگر ضريب تميز سوالي </a:t>
            </a:r>
            <a:r>
              <a:rPr lang="fa-IR" b="1" dirty="0" smtClean="0">
                <a:solidFill>
                  <a:srgbClr val="FF0000"/>
                </a:solidFill>
                <a:cs typeface="+mj-cs"/>
              </a:rPr>
              <a:t>0/01 </a:t>
            </a:r>
            <a:r>
              <a:rPr lang="fa-IR" b="1" dirty="0">
                <a:solidFill>
                  <a:srgbClr val="FF0000"/>
                </a:solidFill>
                <a:cs typeface="+mj-cs"/>
              </a:rPr>
              <a:t>باشد آن سوال از عهده جدا سازي دانش آموزان قوي و ضعيف به خوبي بر نخواهد آمد </a:t>
            </a:r>
            <a:r>
              <a:rPr lang="fa-IR" b="1" dirty="0" smtClean="0">
                <a:solidFill>
                  <a:srgbClr val="FF0000"/>
                </a:solidFill>
                <a:cs typeface="+mj-cs"/>
              </a:rPr>
              <a:t>.</a:t>
            </a:r>
          </a:p>
          <a:p>
            <a:pPr algn="just"/>
            <a:r>
              <a:rPr lang="fa-IR" b="1" dirty="0" smtClean="0">
                <a:cs typeface="+mj-cs"/>
              </a:rPr>
              <a:t> </a:t>
            </a:r>
            <a:r>
              <a:rPr lang="fa-IR" b="1" dirty="0">
                <a:solidFill>
                  <a:schemeClr val="bg2">
                    <a:lumMod val="25000"/>
                  </a:schemeClr>
                </a:solidFill>
                <a:cs typeface="+mj-cs"/>
              </a:rPr>
              <a:t>ضريب تميز صفر حاكي از اين است كه آن سوال به هيچ وجه نتوانسته بين گروه قوي و ضعيف تمايز قائل شود . </a:t>
            </a:r>
            <a:endParaRPr lang="fa-IR" b="1" dirty="0" smtClean="0">
              <a:solidFill>
                <a:schemeClr val="bg2">
                  <a:lumMod val="25000"/>
                </a:schemeClr>
              </a:solidFill>
              <a:cs typeface="+mj-cs"/>
            </a:endParaRPr>
          </a:p>
          <a:p>
            <a:pPr algn="just"/>
            <a:r>
              <a:rPr lang="fa-IR" b="1" dirty="0">
                <a:solidFill>
                  <a:schemeClr val="bg2">
                    <a:lumMod val="25000"/>
                  </a:schemeClr>
                </a:solidFill>
                <a:cs typeface="+mj-cs"/>
              </a:rPr>
              <a:t> </a:t>
            </a:r>
            <a:r>
              <a:rPr lang="fa-IR" b="1" dirty="0">
                <a:solidFill>
                  <a:srgbClr val="00B050"/>
                </a:solidFill>
                <a:cs typeface="+mj-cs"/>
              </a:rPr>
              <a:t>اگر قدرت تميز منفي شود حتما نياز به تجديد نظر و بررسي دارد.با بيرون كشيدن سوالات با قدرت تشخيص منفي از مجموعه سوالات خود وضعيت آزمون خود را بهبود ببخشيد. اين گونه سوالات را حذف كنيد و مجددا آن را بررسي كنيد. با اين كار پايايي را افزايش دهيد.</a:t>
            </a:r>
            <a:endParaRPr lang="fa-IR" b="1" dirty="0" smtClean="0">
              <a:solidFill>
                <a:srgbClr val="00B050"/>
              </a:solidFill>
              <a:cs typeface="+mj-cs"/>
            </a:endParaRPr>
          </a:p>
          <a:p>
            <a:pPr algn="just"/>
            <a:r>
              <a:rPr lang="fa-IR" b="1" dirty="0">
                <a:cs typeface="+mj-cs"/>
              </a:rPr>
              <a:t>اگر مقدار قدرت تشخيص پايين بود مي تواند به دلايل زير </a:t>
            </a:r>
            <a:r>
              <a:rPr lang="fa-IR" b="1" dirty="0" smtClean="0">
                <a:cs typeface="+mj-cs"/>
              </a:rPr>
              <a:t>باشد:</a:t>
            </a:r>
            <a:endParaRPr lang="fa-IR" b="1" dirty="0">
              <a:cs typeface="+mj-cs"/>
            </a:endParaRPr>
          </a:p>
          <a:p>
            <a:pPr marL="109728" indent="0" algn="just">
              <a:buNone/>
            </a:pPr>
            <a:r>
              <a:rPr lang="fa-IR" b="1" dirty="0">
                <a:cs typeface="+mj-cs"/>
              </a:rPr>
              <a:t>  1- نحوه طراحي سوال</a:t>
            </a:r>
          </a:p>
          <a:p>
            <a:pPr marL="109728" indent="0" algn="just">
              <a:buNone/>
            </a:pPr>
            <a:r>
              <a:rPr lang="fa-IR" b="1" dirty="0">
                <a:cs typeface="+mj-cs"/>
              </a:rPr>
              <a:t>  2- عدم همبستگي بعضي از سوٌالات با سوالات </a:t>
            </a:r>
            <a:r>
              <a:rPr lang="fa-IR" b="1" dirty="0" smtClean="0">
                <a:cs typeface="+mj-cs"/>
              </a:rPr>
              <a:t>ديگر</a:t>
            </a:r>
          </a:p>
          <a:p>
            <a:pPr marL="109728" indent="0" algn="just">
              <a:buNone/>
            </a:pPr>
            <a:endParaRPr lang="fa-IR" b="1" dirty="0" smtClean="0">
              <a:cs typeface="+mj-cs"/>
            </a:endParaRPr>
          </a:p>
          <a:p>
            <a:pPr marL="109728" indent="0" algn="just">
              <a:buNone/>
            </a:pPr>
            <a:r>
              <a:rPr lang="fa-IR" sz="3500" b="1" dirty="0" smtClean="0">
                <a:solidFill>
                  <a:srgbClr val="C00000"/>
                </a:solidFill>
                <a:cs typeface="+mj-cs"/>
              </a:rPr>
              <a:t>بالا بردن ضریب تمیز ازمون با دستکاری گزینه های انحرافی انجام          می شود </a:t>
            </a:r>
            <a:r>
              <a:rPr lang="en-US" sz="3500" b="1" dirty="0">
                <a:solidFill>
                  <a:srgbClr val="C00000"/>
                </a:solidFill>
                <a:cs typeface="+mj-cs"/>
              </a:rPr>
              <a:t>Distractor </a:t>
            </a:r>
            <a:r>
              <a:rPr lang="en-US" sz="3500" b="1" dirty="0" smtClean="0">
                <a:solidFill>
                  <a:srgbClr val="C00000"/>
                </a:solidFill>
                <a:cs typeface="+mj-cs"/>
              </a:rPr>
              <a:t>Analysis)</a:t>
            </a:r>
            <a:r>
              <a:rPr lang="fa-IR" sz="3500" b="1" dirty="0" smtClean="0">
                <a:solidFill>
                  <a:srgbClr val="C00000"/>
                </a:solidFill>
                <a:cs typeface="+mj-cs"/>
              </a:rPr>
              <a:t>).</a:t>
            </a:r>
            <a:endParaRPr lang="fa-IR" sz="3500" b="1" dirty="0">
              <a:solidFill>
                <a:srgbClr val="C00000"/>
              </a:solidFill>
              <a:cs typeface="+mj-cs"/>
            </a:endParaRPr>
          </a:p>
          <a:p>
            <a:pPr marL="109728" indent="0" algn="just">
              <a:buNone/>
            </a:pPr>
            <a:r>
              <a:rPr lang="fa-IR" b="1" dirty="0">
                <a:cs typeface="+mj-cs"/>
              </a:rPr>
              <a:t> </a:t>
            </a:r>
          </a:p>
          <a:p>
            <a:pPr algn="just" rtl="1"/>
            <a:endParaRPr lang="en-US" b="1" dirty="0">
              <a:cs typeface="+mj-cs"/>
            </a:endParaRPr>
          </a:p>
        </p:txBody>
      </p:sp>
    </p:spTree>
    <p:extLst>
      <p:ext uri="{BB962C8B-B14F-4D97-AF65-F5344CB8AC3E}">
        <p14:creationId xmlns:p14="http://schemas.microsoft.com/office/powerpoint/2010/main" val="430876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lvl="0" indent="0">
              <a:buClr>
                <a:srgbClr val="2DA2BF"/>
              </a:buClr>
              <a:buNone/>
            </a:pPr>
            <a:r>
              <a:rPr lang="fa-IR" sz="2300" b="1" dirty="0" smtClean="0">
                <a:solidFill>
                  <a:prstClr val="black"/>
                </a:solidFill>
              </a:rPr>
              <a:t> </a:t>
            </a:r>
            <a:r>
              <a:rPr lang="fa-IR" sz="2300" b="1" dirty="0">
                <a:solidFill>
                  <a:prstClr val="black"/>
                </a:solidFill>
              </a:rPr>
              <a:t/>
            </a:r>
            <a:br>
              <a:rPr lang="fa-IR" sz="2300" b="1" dirty="0">
                <a:solidFill>
                  <a:prstClr val="black"/>
                </a:solidFill>
              </a:rPr>
            </a:br>
            <a:r>
              <a:rPr lang="fa-IR" sz="2300" b="1" dirty="0">
                <a:solidFill>
                  <a:prstClr val="black"/>
                </a:solidFill>
              </a:rPr>
              <a:t> </a:t>
            </a:r>
            <a:r>
              <a:rPr lang="fa-IR" sz="4000" b="1" dirty="0">
                <a:solidFill>
                  <a:srgbClr val="FF0000"/>
                </a:solidFill>
              </a:rPr>
              <a:t>الف- گزینه درست          </a:t>
            </a:r>
            <a:r>
              <a:rPr lang="fa-IR" sz="4000" b="1" dirty="0" smtClean="0">
                <a:solidFill>
                  <a:srgbClr val="FF0000"/>
                </a:solidFill>
              </a:rPr>
              <a:t>       </a:t>
            </a:r>
            <a:r>
              <a:rPr lang="en-US" sz="4000" b="1" dirty="0">
                <a:solidFill>
                  <a:srgbClr val="FF0000"/>
                </a:solidFill>
              </a:rPr>
              <a:t>Key Answer</a:t>
            </a:r>
            <a:br>
              <a:rPr lang="en-US" sz="4000" b="1" dirty="0">
                <a:solidFill>
                  <a:srgbClr val="FF0000"/>
                </a:solidFill>
              </a:rPr>
            </a:br>
            <a:r>
              <a:rPr lang="en-US" sz="4000" b="1" dirty="0">
                <a:solidFill>
                  <a:srgbClr val="FF0000"/>
                </a:solidFill>
              </a:rPr>
              <a:t/>
            </a:r>
            <a:br>
              <a:rPr lang="en-US" sz="4000" b="1" dirty="0">
                <a:solidFill>
                  <a:srgbClr val="FF0000"/>
                </a:solidFill>
              </a:rPr>
            </a:br>
            <a:r>
              <a:rPr lang="fa-IR" sz="4000" b="1" dirty="0">
                <a:solidFill>
                  <a:srgbClr val="FF0000"/>
                </a:solidFill>
              </a:rPr>
              <a:t>ب- گزینه موجه نما                     </a:t>
            </a:r>
            <a:r>
              <a:rPr lang="fa-IR" sz="4000" b="1" dirty="0" smtClean="0">
                <a:solidFill>
                  <a:srgbClr val="FF0000"/>
                </a:solidFill>
              </a:rPr>
              <a:t>        </a:t>
            </a:r>
            <a:r>
              <a:rPr lang="en-US" sz="4000" b="1" dirty="0" smtClean="0">
                <a:solidFill>
                  <a:srgbClr val="FF0000"/>
                </a:solidFill>
              </a:rPr>
              <a:t>Foil </a:t>
            </a:r>
            <a:r>
              <a:rPr lang="en-US" sz="4000" b="1" dirty="0">
                <a:solidFill>
                  <a:srgbClr val="FF0000"/>
                </a:solidFill>
              </a:rPr>
              <a:t/>
            </a:r>
            <a:br>
              <a:rPr lang="en-US" sz="4000" b="1" dirty="0">
                <a:solidFill>
                  <a:srgbClr val="FF0000"/>
                </a:solidFill>
              </a:rPr>
            </a:br>
            <a:r>
              <a:rPr lang="en-US" sz="4000" b="1" dirty="0">
                <a:solidFill>
                  <a:srgbClr val="FF0000"/>
                </a:solidFill>
              </a:rPr>
              <a:t/>
            </a:r>
            <a:br>
              <a:rPr lang="en-US" sz="4000" b="1" dirty="0">
                <a:solidFill>
                  <a:srgbClr val="FF0000"/>
                </a:solidFill>
              </a:rPr>
            </a:br>
            <a:r>
              <a:rPr lang="fa-IR" sz="4000" b="1" dirty="0">
                <a:solidFill>
                  <a:srgbClr val="FF0000"/>
                </a:solidFill>
              </a:rPr>
              <a:t>ح- گزینه انحرافی              </a:t>
            </a:r>
            <a:r>
              <a:rPr lang="fa-IR" sz="4000" b="1" dirty="0" smtClean="0">
                <a:solidFill>
                  <a:srgbClr val="FF0000"/>
                </a:solidFill>
              </a:rPr>
              <a:t>      </a:t>
            </a:r>
            <a:r>
              <a:rPr lang="en-US" sz="4000" b="1" dirty="0">
                <a:solidFill>
                  <a:srgbClr val="FF0000"/>
                </a:solidFill>
              </a:rPr>
              <a:t>Distractor</a:t>
            </a:r>
            <a:br>
              <a:rPr lang="en-US" sz="4000" b="1" dirty="0">
                <a:solidFill>
                  <a:srgbClr val="FF0000"/>
                </a:solidFill>
              </a:rPr>
            </a:br>
            <a:r>
              <a:rPr lang="en-US" sz="4000" b="1" dirty="0">
                <a:solidFill>
                  <a:srgbClr val="FF0000"/>
                </a:solidFill>
              </a:rPr>
              <a:t/>
            </a:r>
            <a:br>
              <a:rPr lang="en-US" sz="4000" b="1" dirty="0">
                <a:solidFill>
                  <a:srgbClr val="FF0000"/>
                </a:solidFill>
              </a:rPr>
            </a:br>
            <a:r>
              <a:rPr lang="fa-IR" sz="4000" b="1" dirty="0">
                <a:solidFill>
                  <a:srgbClr val="FF0000"/>
                </a:solidFill>
              </a:rPr>
              <a:t>د- گزینه گمراه ساز                </a:t>
            </a:r>
            <a:r>
              <a:rPr lang="fa-IR" sz="4000" b="1" dirty="0" smtClean="0">
                <a:solidFill>
                  <a:srgbClr val="FF0000"/>
                </a:solidFill>
              </a:rPr>
              <a:t>      </a:t>
            </a:r>
            <a:r>
              <a:rPr lang="en-US" sz="4000" b="1" dirty="0" smtClean="0">
                <a:solidFill>
                  <a:srgbClr val="FF0000"/>
                </a:solidFill>
              </a:rPr>
              <a:t>Mislead</a:t>
            </a:r>
            <a:r>
              <a:rPr lang="en-US" sz="4000" b="1" dirty="0">
                <a:solidFill>
                  <a:srgbClr val="FF0000"/>
                </a:solidFill>
              </a:rPr>
              <a:t/>
            </a:r>
            <a:br>
              <a:rPr lang="en-US" sz="4000" b="1" dirty="0">
                <a:solidFill>
                  <a:srgbClr val="FF0000"/>
                </a:solidFill>
              </a:rPr>
            </a:br>
            <a:endParaRPr lang="fa-IR" sz="4000" b="1" dirty="0">
              <a:solidFill>
                <a:srgbClr val="FF0000"/>
              </a:solidFill>
            </a:endParaRPr>
          </a:p>
          <a:p>
            <a:endParaRPr lang="fa-IR" dirty="0"/>
          </a:p>
        </p:txBody>
      </p:sp>
      <p:sp>
        <p:nvSpPr>
          <p:cNvPr id="3" name="Title 2"/>
          <p:cNvSpPr>
            <a:spLocks noGrp="1"/>
          </p:cNvSpPr>
          <p:nvPr>
            <p:ph type="title"/>
          </p:nvPr>
        </p:nvSpPr>
        <p:spPr/>
        <p:txBody>
          <a:bodyPr>
            <a:normAutofit/>
          </a:bodyPr>
          <a:lstStyle/>
          <a:p>
            <a:pPr algn="r" rtl="0"/>
            <a:r>
              <a:rPr lang="fa-IR" dirty="0"/>
              <a:t>انواع گزینه </a:t>
            </a:r>
            <a:r>
              <a:rPr lang="fa-IR" dirty="0" smtClean="0"/>
              <a:t>ها</a:t>
            </a:r>
            <a:endParaRPr lang="fa-IR" dirty="0"/>
          </a:p>
        </p:txBody>
      </p:sp>
    </p:spTree>
    <p:extLst>
      <p:ext uri="{BB962C8B-B14F-4D97-AF65-F5344CB8AC3E}">
        <p14:creationId xmlns:p14="http://schemas.microsoft.com/office/powerpoint/2010/main" val="1812103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6"/>
            <a:ext cx="8229600" cy="6192688"/>
          </a:xfrm>
        </p:spPr>
        <p:txBody>
          <a:bodyPr>
            <a:normAutofit lnSpcReduction="10000"/>
          </a:bodyPr>
          <a:lstStyle/>
          <a:p>
            <a:pPr marL="109728" indent="0">
              <a:buNone/>
            </a:pPr>
            <a:r>
              <a:rPr lang="fa-IR" dirty="0"/>
              <a:t> </a:t>
            </a:r>
            <a:r>
              <a:rPr lang="fa-IR" b="1" dirty="0">
                <a:solidFill>
                  <a:srgbClr val="FF0000"/>
                </a:solidFill>
              </a:rPr>
              <a:t>ايده ال آن است هر فردي كه مي داند پاسخ درست را بدست آورد و افرادي كه نمي دانند پاسخ هاي نادرست ( گزينه هاي انحرافي ) را به طور مساوي انتخاب كنند</a:t>
            </a:r>
            <a:r>
              <a:rPr lang="fa-IR" b="1" dirty="0" smtClean="0">
                <a:solidFill>
                  <a:srgbClr val="FF0000"/>
                </a:solidFill>
              </a:rPr>
              <a:t>.</a:t>
            </a:r>
          </a:p>
          <a:p>
            <a:r>
              <a:rPr lang="fa-IR" dirty="0"/>
              <a:t>مثال </a:t>
            </a:r>
            <a:r>
              <a:rPr lang="fa-IR" dirty="0" smtClean="0"/>
              <a:t>:</a:t>
            </a:r>
            <a:endParaRPr lang="fa-IR" dirty="0"/>
          </a:p>
          <a:p>
            <a:r>
              <a:rPr lang="fa-IR" dirty="0"/>
              <a:t>  از يك آزمون 100 سوالي كه 40 دانشجو در آن شركت كرده اند پاسخ به سوال به صورت زير بوده است</a:t>
            </a:r>
          </a:p>
          <a:p>
            <a:r>
              <a:rPr lang="en-US" b="1" dirty="0" smtClean="0"/>
              <a:t>A </a:t>
            </a:r>
            <a:r>
              <a:rPr lang="en-US" b="1" dirty="0"/>
              <a:t>(0%) – B ( 90% ) – C( 8% ) - D (2</a:t>
            </a:r>
            <a:r>
              <a:rPr lang="en-US" b="1" dirty="0" smtClean="0"/>
              <a:t>%)</a:t>
            </a:r>
            <a:endParaRPr lang="en-US" b="1" dirty="0"/>
          </a:p>
          <a:p>
            <a:r>
              <a:rPr lang="fa-IR" dirty="0"/>
              <a:t>گزينه</a:t>
            </a:r>
            <a:r>
              <a:rPr lang="en-US" dirty="0"/>
              <a:t>B </a:t>
            </a:r>
            <a:r>
              <a:rPr lang="fa-IR" dirty="0"/>
              <a:t>گزينه كليد بوده است و 90 درصد فراگيران به سوال يك اين آزمون پاسخ درست داده اند. گزينه انحرافي </a:t>
            </a:r>
            <a:r>
              <a:rPr lang="en-US" dirty="0"/>
              <a:t>A </a:t>
            </a:r>
            <a:r>
              <a:rPr lang="fa-IR" dirty="0"/>
              <a:t>نتواسته است كسي را به خود جلب كند. ساير گزينه ها نيز به تعداد اندكي فراگيران را به خود جلب كرده اند.</a:t>
            </a:r>
          </a:p>
          <a:p>
            <a:r>
              <a:rPr lang="fa-IR" dirty="0"/>
              <a:t>  </a:t>
            </a:r>
            <a:r>
              <a:rPr lang="fa-IR" b="1" dirty="0"/>
              <a:t>بنابراين از 100درصد كل 90 درصد را كم كرده و 10درصد باقيمانده را تقسيم بر 3 (سه گزينه) مي نماييم. بنابراين در شرايط ايده آل هريك از گزينه هاي انحرافي بايد حدود 3.3درصد افراد را به خود جلب مي كرد</a:t>
            </a:r>
            <a:r>
              <a:rPr lang="fa-IR" dirty="0"/>
              <a:t>. </a:t>
            </a:r>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3433776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0728"/>
            <a:ext cx="8229600" cy="4525963"/>
          </a:xfrm>
        </p:spPr>
        <p:txBody>
          <a:bodyPr/>
          <a:lstStyle/>
          <a:p>
            <a:r>
              <a:rPr lang="en-US" b="1" dirty="0" smtClean="0"/>
              <a:t>A </a:t>
            </a:r>
            <a:r>
              <a:rPr lang="en-US" b="1" dirty="0"/>
              <a:t>(55%)- B (36%) – C (9%) - D (0</a:t>
            </a:r>
            <a:r>
              <a:rPr lang="en-US" b="1" dirty="0" smtClean="0"/>
              <a:t>%)</a:t>
            </a:r>
            <a:endParaRPr lang="fa-IR" b="1" dirty="0" smtClean="0"/>
          </a:p>
          <a:p>
            <a:endParaRPr lang="en-US" dirty="0"/>
          </a:p>
          <a:p>
            <a:pPr algn="just"/>
            <a:r>
              <a:rPr lang="en-US" dirty="0"/>
              <a:t>  </a:t>
            </a:r>
            <a:r>
              <a:rPr lang="fa-IR" dirty="0"/>
              <a:t>گزينه </a:t>
            </a:r>
            <a:r>
              <a:rPr lang="en-US" dirty="0"/>
              <a:t>A </a:t>
            </a:r>
            <a:r>
              <a:rPr lang="fa-IR" dirty="0"/>
              <a:t>كليد سوال است . 55 را از 100 درصد كم كرده و 45 درصد باقيمانده را بر 3 گزينه انحرافي تقسيم مي نماييم. در اين صورت بايد هر يك از </a:t>
            </a:r>
            <a:r>
              <a:rPr lang="fa-IR" dirty="0" smtClean="0"/>
              <a:t>گزينه </a:t>
            </a:r>
            <a:r>
              <a:rPr lang="fa-IR" dirty="0"/>
              <a:t>هاي انحرافي 15درصد دانشجوها را به خود جلب كرده باشد. </a:t>
            </a:r>
            <a:endParaRPr lang="fa-IR" dirty="0" smtClean="0"/>
          </a:p>
          <a:p>
            <a:endParaRPr lang="fa-IR" dirty="0" smtClean="0"/>
          </a:p>
          <a:p>
            <a:r>
              <a:rPr lang="fa-IR" dirty="0" smtClean="0"/>
              <a:t>پس </a:t>
            </a:r>
            <a:r>
              <a:rPr lang="fa-IR" dirty="0"/>
              <a:t>گزينه </a:t>
            </a:r>
            <a:r>
              <a:rPr lang="en-US" dirty="0"/>
              <a:t>B </a:t>
            </a:r>
            <a:r>
              <a:rPr lang="fa-IR" dirty="0"/>
              <a:t>گزينه فوق العاده خوبي است. طراح سوال بايد گزينه </a:t>
            </a:r>
            <a:r>
              <a:rPr lang="en-US" dirty="0"/>
              <a:t>D </a:t>
            </a:r>
            <a:r>
              <a:rPr lang="fa-IR" dirty="0"/>
              <a:t>را اصلاح كند و گزينه اي استفاده كند كه مقبوليت بيشتري داشته باشد و توجه دانشجويان را بيشتر جلب كند.</a:t>
            </a:r>
          </a:p>
          <a:p>
            <a:endParaRPr lang="fa-IR" dirty="0"/>
          </a:p>
        </p:txBody>
      </p:sp>
      <p:sp>
        <p:nvSpPr>
          <p:cNvPr id="3" name="Title 2"/>
          <p:cNvSpPr>
            <a:spLocks noGrp="1"/>
          </p:cNvSpPr>
          <p:nvPr>
            <p:ph type="title"/>
          </p:nvPr>
        </p:nvSpPr>
        <p:spPr/>
        <p:txBody>
          <a:bodyPr>
            <a:normAutofit fontScale="90000"/>
          </a:bodyPr>
          <a:lstStyle/>
          <a:p>
            <a:pPr algn="r" rtl="0"/>
            <a:r>
              <a:rPr lang="fa-IR" dirty="0"/>
              <a:t>مثال ديگر :</a:t>
            </a:r>
            <a:br>
              <a:rPr lang="fa-IR" dirty="0"/>
            </a:br>
            <a:endParaRPr lang="fa-IR" dirty="0"/>
          </a:p>
        </p:txBody>
      </p:sp>
    </p:spTree>
    <p:extLst>
      <p:ext uri="{BB962C8B-B14F-4D97-AF65-F5344CB8AC3E}">
        <p14:creationId xmlns:p14="http://schemas.microsoft.com/office/powerpoint/2010/main" val="396666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980728"/>
            <a:ext cx="8229600" cy="5544616"/>
          </a:xfrm>
        </p:spPr>
        <p:txBody>
          <a:bodyPr>
            <a:normAutofit fontScale="85000" lnSpcReduction="20000"/>
          </a:bodyPr>
          <a:lstStyle/>
          <a:p>
            <a:pPr marL="624078" indent="-514350">
              <a:buAutoNum type="arabicPeriod"/>
            </a:pPr>
            <a:r>
              <a:rPr lang="fa-IR" b="1" dirty="0" smtClean="0"/>
              <a:t>قسمت </a:t>
            </a:r>
            <a:r>
              <a:rPr lang="fa-IR" b="1" dirty="0"/>
              <a:t>اصلی سئوال که متن سئوال (تنه) را شامل می شود.(تنه یا متن اصلی سئوال می تواند به صورت </a:t>
            </a:r>
            <a:r>
              <a:rPr lang="fa-IR" b="1" u="sng" dirty="0">
                <a:solidFill>
                  <a:srgbClr val="FF0000"/>
                </a:solidFill>
              </a:rPr>
              <a:t>جمله سئوالی یا جمله ناقص </a:t>
            </a:r>
            <a:r>
              <a:rPr lang="fa-IR" b="1" dirty="0"/>
              <a:t>نوشته شود</a:t>
            </a:r>
            <a:r>
              <a:rPr lang="fa-IR" b="1" dirty="0" smtClean="0"/>
              <a:t>).</a:t>
            </a:r>
          </a:p>
          <a:p>
            <a:pPr marL="624078" indent="-514350">
              <a:buAutoNum type="arabicPeriod"/>
            </a:pPr>
            <a:endParaRPr lang="fa-IR" b="1" dirty="0"/>
          </a:p>
          <a:p>
            <a:pPr marL="109728" indent="0">
              <a:buNone/>
            </a:pPr>
            <a:r>
              <a:rPr lang="fa-IR" b="1" dirty="0" smtClean="0"/>
              <a:t>2. انواع گزینه </a:t>
            </a:r>
            <a:r>
              <a:rPr lang="fa-IR" b="1" dirty="0"/>
              <a:t>ها به دوصورت نوشته می شوند </a:t>
            </a:r>
            <a:r>
              <a:rPr lang="fa-IR" b="1" dirty="0" smtClean="0"/>
              <a:t>:</a:t>
            </a:r>
          </a:p>
          <a:p>
            <a:pPr marL="109728" indent="0">
              <a:buNone/>
            </a:pPr>
            <a:r>
              <a:rPr lang="fa-IR" b="1" dirty="0"/>
              <a:t> </a:t>
            </a:r>
            <a:br>
              <a:rPr lang="fa-IR" b="1" dirty="0"/>
            </a:br>
            <a:r>
              <a:rPr lang="fa-IR" b="1" dirty="0" smtClean="0"/>
              <a:t> </a:t>
            </a:r>
            <a:r>
              <a:rPr lang="fa-IR" b="1" dirty="0"/>
              <a:t>الف- گزینه درست           </a:t>
            </a:r>
            <a:r>
              <a:rPr lang="en-US" b="1" dirty="0"/>
              <a:t>Key Answer</a:t>
            </a:r>
            <a:br>
              <a:rPr lang="en-US" b="1" dirty="0"/>
            </a:br>
            <a:r>
              <a:rPr lang="en-US" b="1" dirty="0"/>
              <a:t/>
            </a:r>
            <a:br>
              <a:rPr lang="en-US" b="1" dirty="0"/>
            </a:br>
            <a:r>
              <a:rPr lang="fa-IR" b="1" dirty="0"/>
              <a:t>ب- گزینه موجه نما                      </a:t>
            </a:r>
            <a:r>
              <a:rPr lang="en-US" b="1" dirty="0"/>
              <a:t>Foil</a:t>
            </a:r>
            <a:br>
              <a:rPr lang="en-US" b="1" dirty="0"/>
            </a:br>
            <a:r>
              <a:rPr lang="en-US" b="1" dirty="0"/>
              <a:t/>
            </a:r>
            <a:br>
              <a:rPr lang="en-US" b="1" dirty="0"/>
            </a:br>
            <a:r>
              <a:rPr lang="fa-IR" b="1" dirty="0"/>
              <a:t>ح- گزینه انحرافی               </a:t>
            </a:r>
            <a:r>
              <a:rPr lang="en-US" b="1" dirty="0"/>
              <a:t>Distractor</a:t>
            </a:r>
            <a:br>
              <a:rPr lang="en-US" b="1" dirty="0"/>
            </a:br>
            <a:r>
              <a:rPr lang="en-US" b="1" dirty="0"/>
              <a:t/>
            </a:r>
            <a:br>
              <a:rPr lang="en-US" b="1" dirty="0"/>
            </a:br>
            <a:r>
              <a:rPr lang="fa-IR" b="1" dirty="0"/>
              <a:t>د- گزینه گمراه ساز                </a:t>
            </a:r>
            <a:r>
              <a:rPr lang="en-US" b="1" dirty="0"/>
              <a:t>Mislead</a:t>
            </a:r>
            <a:br>
              <a:rPr lang="en-US" b="1" dirty="0"/>
            </a:br>
            <a:endParaRPr lang="fa-IR" b="1" dirty="0"/>
          </a:p>
          <a:p>
            <a:pPr marL="109728" indent="0" algn="just">
              <a:buNone/>
            </a:pPr>
            <a:r>
              <a:rPr lang="fa-IR" dirty="0" smtClean="0"/>
              <a:t>(</a:t>
            </a:r>
            <a:r>
              <a:rPr lang="fa-IR" dirty="0"/>
              <a:t>پاسخ ها که یکی از آن ها پاسخ درست سئوال است . سایر پاسخ ها نقش تشخیصی برای پاسخ دهندگانی را دارند که پاسخ درست را نمی دانند واصطلاحا"((گزینه های انحرافی)) نامیده می شوند. </a:t>
            </a:r>
            <a:r>
              <a:rPr lang="fa-IR" b="1" u="sng" dirty="0"/>
              <a:t>گزینه های انحرافی نباید کاملا"غلط باشند .، بلکه باید به شکلی در بر دارنده پاسخی مرتبط با موضوع مورد سئوال باشد. </a:t>
            </a:r>
            <a:r>
              <a:rPr lang="fa-IR" dirty="0"/>
              <a:t>این گزینه های انحرافی اهمیت زیادی در پی بردن به آموخته های نامطلوب یاد گیرندگان دارند ).</a:t>
            </a:r>
          </a:p>
          <a:p>
            <a:pPr marL="109728" indent="0">
              <a:buNone/>
            </a:pPr>
            <a:endParaRPr lang="fa-IR" dirty="0"/>
          </a:p>
        </p:txBody>
      </p:sp>
      <p:sp>
        <p:nvSpPr>
          <p:cNvPr id="3" name="Title 2"/>
          <p:cNvSpPr>
            <a:spLocks noGrp="1"/>
          </p:cNvSpPr>
          <p:nvPr>
            <p:ph type="title"/>
          </p:nvPr>
        </p:nvSpPr>
        <p:spPr>
          <a:xfrm>
            <a:off x="457200" y="274638"/>
            <a:ext cx="8291264" cy="706090"/>
          </a:xfrm>
        </p:spPr>
        <p:txBody>
          <a:bodyPr>
            <a:normAutofit/>
          </a:bodyPr>
          <a:lstStyle/>
          <a:p>
            <a:r>
              <a:rPr lang="fa-IR" sz="2800" dirty="0"/>
              <a:t>هر سئوال چند گزینه ای از قسمت هایی به شرح زیر تشکیل شده است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16835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34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algn="r" rtl="0" eaLnBrk="1" hangingPunct="1">
              <a:defRPr/>
            </a:pPr>
            <a:r>
              <a:rPr lang="fa-IR" dirty="0" smtClean="0"/>
              <a:t>یاد آوری مهم</a:t>
            </a:r>
            <a:endParaRPr lang="en-US" dirty="0" smtClean="0"/>
          </a:p>
        </p:txBody>
      </p:sp>
      <p:sp>
        <p:nvSpPr>
          <p:cNvPr id="100355" name="Rectangle 3"/>
          <p:cNvSpPr>
            <a:spLocks noGrp="1" noChangeArrowheads="1"/>
          </p:cNvSpPr>
          <p:nvPr>
            <p:ph type="body" idx="1"/>
          </p:nvPr>
        </p:nvSpPr>
        <p:spPr/>
        <p:txBody>
          <a:bodyPr/>
          <a:lstStyle/>
          <a:p>
            <a:pPr eaLnBrk="1" hangingPunct="1">
              <a:defRPr/>
            </a:pPr>
            <a:r>
              <a:rPr lang="fa-IR" b="1" dirty="0" smtClean="0"/>
              <a:t>برای طراحی سوال وقت گذاشته شود.</a:t>
            </a:r>
          </a:p>
          <a:p>
            <a:pPr eaLnBrk="1" hangingPunct="1">
              <a:defRPr/>
            </a:pPr>
            <a:r>
              <a:rPr lang="fa-IR" b="1" dirty="0" smtClean="0"/>
              <a:t>سوال طرح شده با سایر اساتید گروه بازبینی شود.</a:t>
            </a:r>
          </a:p>
          <a:p>
            <a:pPr eaLnBrk="1" hangingPunct="1">
              <a:defRPr/>
            </a:pPr>
            <a:r>
              <a:rPr lang="fa-IR" b="1" dirty="0" smtClean="0"/>
              <a:t>سوال را با رفرانس و با بخش های مختلف کتاب رفرانس مطابقت داده شود.</a:t>
            </a:r>
          </a:p>
          <a:p>
            <a:pPr eaLnBrk="1" hangingPunct="1">
              <a:defRPr/>
            </a:pPr>
            <a:r>
              <a:rPr lang="fa-IR" b="1" dirty="0" smtClean="0"/>
              <a:t>از طرح سوالاتی که مورد اختلاف زعمای رشته تخصصی است پرهیزشود. </a:t>
            </a:r>
          </a:p>
          <a:p>
            <a:pPr eaLnBrk="1" hangingPunct="1">
              <a:defRPr/>
            </a:pPr>
            <a:endParaRPr lang="en-US" b="1" dirty="0" smtClean="0"/>
          </a:p>
        </p:txBody>
      </p:sp>
    </p:spTree>
    <p:extLst>
      <p:ext uri="{BB962C8B-B14F-4D97-AF65-F5344CB8AC3E}">
        <p14:creationId xmlns:p14="http://schemas.microsoft.com/office/powerpoint/2010/main" val="2808881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fa-IR" dirty="0"/>
              <a:t> </a:t>
            </a:r>
            <a:r>
              <a:rPr lang="fa-IR" b="1" dirty="0" smtClean="0"/>
              <a:t>لطفا به سوالات چند گزینه ای خود مراجعه و گزینه های خود را مورد بررسی قرار دهید .غیر از گزینه صحیح سایر گزینه ها را مورد بازبینی قرار دهید.</a:t>
            </a:r>
            <a:endParaRPr lang="fa-IR" b="1" dirty="0"/>
          </a:p>
        </p:txBody>
      </p:sp>
      <p:sp>
        <p:nvSpPr>
          <p:cNvPr id="3" name="Title 2"/>
          <p:cNvSpPr>
            <a:spLocks noGrp="1"/>
          </p:cNvSpPr>
          <p:nvPr>
            <p:ph type="title"/>
          </p:nvPr>
        </p:nvSpPr>
        <p:spPr/>
        <p:txBody>
          <a:bodyPr/>
          <a:lstStyle/>
          <a:p>
            <a:pPr algn="r" rtl="0"/>
            <a:r>
              <a:rPr lang="fa-IR" dirty="0" smtClean="0"/>
              <a:t>  کار عملی دوم </a:t>
            </a:r>
            <a:endParaRPr lang="fa-IR" dirty="0"/>
          </a:p>
        </p:txBody>
      </p:sp>
    </p:spTree>
    <p:extLst>
      <p:ext uri="{BB962C8B-B14F-4D97-AF65-F5344CB8AC3E}">
        <p14:creationId xmlns:p14="http://schemas.microsoft.com/office/powerpoint/2010/main" val="614659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95536" y="260648"/>
            <a:ext cx="8229600" cy="1143000"/>
          </a:xfrm>
        </p:spPr>
        <p:txBody>
          <a:bodyPr/>
          <a:lstStyle/>
          <a:p>
            <a:pPr algn="r" rtl="0"/>
            <a:r>
              <a:rPr lang="en-US" dirty="0" smtClean="0"/>
              <a:t>Validity               </a:t>
            </a:r>
            <a:r>
              <a:rPr lang="fa-IR" dirty="0" smtClean="0"/>
              <a:t>روایی آزمون</a:t>
            </a:r>
            <a:endParaRPr lang="en-US" dirty="0"/>
          </a:p>
        </p:txBody>
      </p:sp>
      <p:sp>
        <p:nvSpPr>
          <p:cNvPr id="22531" name="Rectangle 3"/>
          <p:cNvSpPr>
            <a:spLocks noGrp="1" noChangeArrowheads="1"/>
          </p:cNvSpPr>
          <p:nvPr>
            <p:ph type="body" idx="1"/>
          </p:nvPr>
        </p:nvSpPr>
        <p:spPr>
          <a:xfrm>
            <a:off x="611560" y="1340768"/>
            <a:ext cx="8229600" cy="2664296"/>
          </a:xfrm>
        </p:spPr>
        <p:txBody>
          <a:bodyPr>
            <a:normAutofit fontScale="92500" lnSpcReduction="10000"/>
          </a:bodyPr>
          <a:lstStyle/>
          <a:p>
            <a:pPr algn="just" rtl="1">
              <a:buFont typeface="Wingdings" pitchFamily="2" charset="2"/>
              <a:buNone/>
            </a:pPr>
            <a:r>
              <a:rPr lang="fa-IR" dirty="0" smtClean="0"/>
              <a:t>روايي </a:t>
            </a:r>
            <a:r>
              <a:rPr lang="fa-IR" dirty="0"/>
              <a:t>اصطلاحي است كه به هدفي كه آزمون براي تحقق بخشيدن به آن درست شده است اشاره مي كند. </a:t>
            </a:r>
            <a:r>
              <a:rPr lang="fa-IR" dirty="0" smtClean="0"/>
              <a:t>در آزمون ها ما دنبال روایی محتوی و صوری ازمون هستیم.</a:t>
            </a:r>
          </a:p>
          <a:p>
            <a:pPr algn="just" rtl="1">
              <a:buFont typeface="Wingdings" pitchFamily="2" charset="2"/>
              <a:buNone/>
            </a:pPr>
            <a:r>
              <a:rPr lang="fa-IR" dirty="0" smtClean="0"/>
              <a:t>1- روایی صوری به ظاهر آزمون ، ویرایش ،ادبیات و نکات دستوری و چینش در صفحه می </a:t>
            </a:r>
            <a:r>
              <a:rPr lang="fa-IR" dirty="0" smtClean="0"/>
              <a:t>پردازد( بهترین روش استفاده از ویراستار است).</a:t>
            </a:r>
            <a:endParaRPr lang="fa-IR" dirty="0" smtClean="0"/>
          </a:p>
          <a:p>
            <a:pPr algn="just" rtl="1">
              <a:buFont typeface="Wingdings" pitchFamily="2" charset="2"/>
              <a:buNone/>
            </a:pPr>
            <a:r>
              <a:rPr lang="fa-IR" dirty="0" smtClean="0"/>
              <a:t>2- روایی محتوی بر تطابق سوالات با طرح درس و متن تدریس شده دلالت می نماید </a:t>
            </a:r>
            <a:r>
              <a:rPr lang="fa-IR" dirty="0" smtClean="0"/>
              <a:t>( بهترین روش استفاده از اعضا گروه آموزشی است)</a:t>
            </a:r>
            <a:endParaRPr lang="fa-IR" dirty="0" smtClean="0"/>
          </a:p>
          <a:p>
            <a:pPr algn="just" rtl="1">
              <a:buFont typeface="Wingdings" pitchFamily="2" charset="2"/>
              <a:buNone/>
            </a:pPr>
            <a:endParaRPr lang="fa-IR" dirty="0" smtClean="0">
              <a:cs typeface="Nazanin" pitchFamily="2" charset="-78"/>
            </a:endParaRPr>
          </a:p>
          <a:p>
            <a:pPr algn="just" rtl="1">
              <a:buFont typeface="Wingdings" pitchFamily="2" charset="2"/>
              <a:buNone/>
            </a:pPr>
            <a:endParaRPr lang="en-US" dirty="0">
              <a:cs typeface="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444428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374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74638"/>
            <a:ext cx="8229600" cy="490066"/>
          </a:xfrm>
        </p:spPr>
        <p:txBody>
          <a:bodyPr>
            <a:normAutofit fontScale="90000"/>
          </a:bodyPr>
          <a:lstStyle/>
          <a:p>
            <a:pPr algn="l"/>
            <a:r>
              <a:rPr lang="fa-IR" dirty="0" smtClean="0"/>
              <a:t> پایایی آزمون                    </a:t>
            </a:r>
            <a:r>
              <a:rPr lang="en-US" dirty="0"/>
              <a:t>Reliability</a:t>
            </a:r>
            <a:r>
              <a:rPr lang="fa-IR" dirty="0" smtClean="0"/>
              <a:t>  </a:t>
            </a:r>
            <a:endParaRPr lang="en-US" dirty="0"/>
          </a:p>
        </p:txBody>
      </p:sp>
      <p:sp>
        <p:nvSpPr>
          <p:cNvPr id="24579" name="Rectangle 3"/>
          <p:cNvSpPr>
            <a:spLocks noGrp="1" noChangeArrowheads="1"/>
          </p:cNvSpPr>
          <p:nvPr>
            <p:ph type="body" idx="1"/>
          </p:nvPr>
        </p:nvSpPr>
        <p:spPr>
          <a:xfrm>
            <a:off x="457200" y="764704"/>
            <a:ext cx="8229600" cy="5616624"/>
          </a:xfrm>
        </p:spPr>
        <p:txBody>
          <a:bodyPr>
            <a:normAutofit fontScale="77500" lnSpcReduction="20000"/>
          </a:bodyPr>
          <a:lstStyle/>
          <a:p>
            <a:pPr algn="just">
              <a:lnSpc>
                <a:spcPct val="145000"/>
              </a:lnSpc>
            </a:pPr>
            <a:r>
              <a:rPr lang="fa-IR" dirty="0">
                <a:cs typeface="+mj-cs"/>
              </a:rPr>
              <a:t>پايايي يك وسيله اندازه گيري عمدتاً به دقت نتايج حاصل از آن اشاره مي كند . كاپلان و ساكوزوا (2001) گفته اند پايايي به دقت ، اعتماد پذيري ، ثبات ، يا تكرار پذيري نتايج آزمون اشاره مي كند . </a:t>
            </a:r>
            <a:r>
              <a:rPr lang="fa-IR" dirty="0" smtClean="0">
                <a:cs typeface="+mj-cs"/>
              </a:rPr>
              <a:t>پایایی آزمون با روش </a:t>
            </a:r>
            <a:r>
              <a:rPr lang="fa-IR" dirty="0">
                <a:cs typeface="+mj-cs"/>
              </a:rPr>
              <a:t>كودر – ريچاردسون  </a:t>
            </a:r>
            <a:r>
              <a:rPr lang="fa-IR" dirty="0" smtClean="0">
                <a:cs typeface="+mj-cs"/>
              </a:rPr>
              <a:t>محاسبه می گردد و محدوده آن از        </a:t>
            </a:r>
            <a:r>
              <a:rPr lang="fa-IR" dirty="0">
                <a:cs typeface="+mj-cs"/>
              </a:rPr>
              <a:t>-1</a:t>
            </a:r>
            <a:r>
              <a:rPr lang="fa-IR" b="1" dirty="0">
                <a:cs typeface="+mj-cs"/>
              </a:rPr>
              <a:t> → </a:t>
            </a:r>
            <a:r>
              <a:rPr lang="fa-IR" dirty="0">
                <a:cs typeface="+mj-cs"/>
              </a:rPr>
              <a:t>+</a:t>
            </a:r>
            <a:r>
              <a:rPr lang="fa-IR" dirty="0" smtClean="0">
                <a:cs typeface="+mj-cs"/>
              </a:rPr>
              <a:t>1  است . هر چه به یک نزدیک تر باشد نشان دهنده معتبر بودن آزمون است.</a:t>
            </a:r>
          </a:p>
          <a:p>
            <a:pPr algn="just">
              <a:lnSpc>
                <a:spcPct val="145000"/>
              </a:lnSpc>
            </a:pPr>
            <a:r>
              <a:rPr lang="en-US" b="1" dirty="0" smtClean="0">
                <a:cs typeface="+mj-cs"/>
              </a:rPr>
              <a:t> </a:t>
            </a:r>
            <a:r>
              <a:rPr lang="en-US" b="1" dirty="0">
                <a:cs typeface="+mj-cs"/>
              </a:rPr>
              <a:t>KR20 </a:t>
            </a:r>
            <a:r>
              <a:rPr lang="fa-IR" b="1" dirty="0">
                <a:cs typeface="+mj-cs"/>
              </a:rPr>
              <a:t>يعني پايايي كل آزمون و مقدارش بين 0 الي 1 است حتما بايد بالاي </a:t>
            </a:r>
            <a:r>
              <a:rPr lang="fa-IR" b="1" dirty="0" smtClean="0">
                <a:cs typeface="+mj-cs"/>
              </a:rPr>
              <a:t>0/8 </a:t>
            </a:r>
            <a:r>
              <a:rPr lang="fa-IR" b="1" dirty="0">
                <a:cs typeface="+mj-cs"/>
              </a:rPr>
              <a:t>باشد.</a:t>
            </a:r>
            <a:endParaRPr lang="fa-IR" b="1" dirty="0" smtClean="0">
              <a:cs typeface="+mj-cs"/>
            </a:endParaRPr>
          </a:p>
          <a:p>
            <a:pPr marL="109728" indent="0" algn="just">
              <a:lnSpc>
                <a:spcPct val="145000"/>
              </a:lnSpc>
              <a:buNone/>
            </a:pPr>
            <a:r>
              <a:rPr lang="fa-IR" sz="4000" b="1" dirty="0" smtClean="0">
                <a:solidFill>
                  <a:srgbClr val="C00000"/>
                </a:solidFill>
                <a:cs typeface="+mj-cs"/>
              </a:rPr>
              <a:t>بالا بردن پایایی آزمون </a:t>
            </a:r>
            <a:r>
              <a:rPr lang="fa-IR" sz="4000" b="1" dirty="0">
                <a:solidFill>
                  <a:srgbClr val="C00000"/>
                </a:solidFill>
                <a:cs typeface="+mj-cs"/>
              </a:rPr>
              <a:t>با با دستکاری گزینه های انحرافی انجام می شود </a:t>
            </a:r>
            <a:r>
              <a:rPr lang="en-US" sz="4000" b="1" dirty="0" smtClean="0">
                <a:solidFill>
                  <a:srgbClr val="C00000"/>
                </a:solidFill>
                <a:cs typeface="+mj-cs"/>
              </a:rPr>
              <a:t>Distractor Analysis</a:t>
            </a:r>
            <a:endParaRPr lang="en-US" sz="4000" b="1" dirty="0">
              <a:solidFill>
                <a:srgbClr val="C00000"/>
              </a:solidFill>
              <a:cs typeface="+mj-cs"/>
            </a:endParaRPr>
          </a:p>
          <a:p>
            <a:pPr marL="109728" indent="0" algn="just">
              <a:lnSpc>
                <a:spcPct val="145000"/>
              </a:lnSpc>
              <a:buNone/>
            </a:pPr>
            <a:r>
              <a:rPr lang="en-US" b="1" dirty="0">
                <a:cs typeface="+mj-cs"/>
              </a:rPr>
              <a:t> </a:t>
            </a:r>
            <a:r>
              <a:rPr lang="fa-IR" b="1" dirty="0" smtClean="0">
                <a:cs typeface="+mj-cs"/>
              </a:rPr>
              <a:t>رابطه </a:t>
            </a:r>
            <a:r>
              <a:rPr lang="fa-IR" b="1" dirty="0">
                <a:cs typeface="+mj-cs"/>
              </a:rPr>
              <a:t>بين </a:t>
            </a:r>
            <a:r>
              <a:rPr lang="fa-IR" b="1" dirty="0" smtClean="0">
                <a:cs typeface="+mj-cs"/>
              </a:rPr>
              <a:t>روايي </a:t>
            </a:r>
            <a:r>
              <a:rPr lang="fa-IR" b="1" dirty="0">
                <a:cs typeface="+mj-cs"/>
              </a:rPr>
              <a:t>و پايايي از اين قرار </a:t>
            </a:r>
            <a:r>
              <a:rPr lang="fa-IR" b="1" dirty="0" smtClean="0">
                <a:cs typeface="+mj-cs"/>
              </a:rPr>
              <a:t>است.</a:t>
            </a:r>
          </a:p>
          <a:p>
            <a:pPr algn="just" rtl="1">
              <a:lnSpc>
                <a:spcPct val="145000"/>
              </a:lnSpc>
            </a:pPr>
            <a:r>
              <a:rPr lang="fa-IR" sz="4000" b="1" dirty="0" smtClean="0">
                <a:solidFill>
                  <a:srgbClr val="FF0000"/>
                </a:solidFill>
                <a:cs typeface="B Nazanin" pitchFamily="2" charset="-78"/>
              </a:rPr>
              <a:t>يك </a:t>
            </a:r>
            <a:r>
              <a:rPr lang="fa-IR" sz="4000" b="1" dirty="0">
                <a:solidFill>
                  <a:srgbClr val="FF0000"/>
                </a:solidFill>
                <a:cs typeface="B Nazanin" pitchFamily="2" charset="-78"/>
              </a:rPr>
              <a:t>آزمون بايد پايا باشد تا بتواند روا باشد. </a:t>
            </a:r>
            <a:endParaRPr lang="en-US" sz="4000" b="1" dirty="0">
              <a:solidFill>
                <a:srgbClr val="FF0000"/>
              </a:solidFill>
              <a:cs typeface="B Nazanin" pitchFamily="2" charset="-78"/>
            </a:endParaRPr>
          </a:p>
        </p:txBody>
      </p:sp>
    </p:spTree>
    <p:extLst>
      <p:ext uri="{BB962C8B-B14F-4D97-AF65-F5344CB8AC3E}">
        <p14:creationId xmlns:p14="http://schemas.microsoft.com/office/powerpoint/2010/main" val="6989400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84" name="Group 36"/>
          <p:cNvGrpSpPr>
            <a:grpSpLocks/>
          </p:cNvGrpSpPr>
          <p:nvPr/>
        </p:nvGrpSpPr>
        <p:grpSpPr bwMode="auto">
          <a:xfrm>
            <a:off x="-180975" y="-1588"/>
            <a:ext cx="9324975" cy="6886576"/>
            <a:chOff x="-114" y="-1"/>
            <a:chExt cx="5874" cy="4338"/>
          </a:xfrm>
        </p:grpSpPr>
        <p:sp>
          <p:nvSpPr>
            <p:cNvPr id="2079" name="AutoShape 31"/>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2067" name="AutoShape 19"/>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55" name="AutoShape 7"/>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2056" name="AutoShape 8"/>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57" name="AutoShape 9"/>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58" name="AutoShape 10"/>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62" name="WordArt 14"/>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2070" name="Line 22"/>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2071" name="Line 23"/>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2083" name="Picture 35"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2050" name="Rectangle 2"/>
          <p:cNvSpPr>
            <a:spLocks noGrp="1" noChangeArrowheads="1"/>
          </p:cNvSpPr>
          <p:nvPr>
            <p:ph type="ctrTitle"/>
          </p:nvPr>
        </p:nvSpPr>
        <p:spPr>
          <a:xfrm>
            <a:off x="1116013" y="2852738"/>
            <a:ext cx="7772400" cy="1470025"/>
          </a:xfrm>
        </p:spPr>
        <p:txBody>
          <a:bodyPr/>
          <a:lstStyle/>
          <a:p>
            <a:r>
              <a:rPr lang="ar-SA" sz="2600">
                <a:solidFill>
                  <a:schemeClr val="tx1"/>
                </a:solidFill>
                <a:effectLst>
                  <a:outerShdw blurRad="38100" dist="38100" dir="2700000" algn="tl">
                    <a:srgbClr val="C0C0C0"/>
                  </a:outerShdw>
                </a:effectLst>
                <a:cs typeface="Titr" pitchFamily="2" charset="-78"/>
              </a:rPr>
              <a:t>نرم افزار</a:t>
            </a:r>
            <a:r>
              <a:rPr lang="fa-IR" sz="2600">
                <a:solidFill>
                  <a:schemeClr val="tx1"/>
                </a:solidFill>
                <a:effectLst>
                  <a:outerShdw blurRad="38100" dist="38100" dir="2700000" algn="tl">
                    <a:srgbClr val="C0C0C0"/>
                  </a:outerShdw>
                </a:effectLst>
                <a:cs typeface="Titr" pitchFamily="2" charset="-78"/>
              </a:rPr>
              <a:t/>
            </a:r>
            <a:br>
              <a:rPr lang="fa-IR" sz="2600">
                <a:solidFill>
                  <a:schemeClr val="tx1"/>
                </a:solidFill>
                <a:effectLst>
                  <a:outerShdw blurRad="38100" dist="38100" dir="2700000" algn="tl">
                    <a:srgbClr val="C0C0C0"/>
                  </a:outerShdw>
                </a:effectLst>
                <a:cs typeface="Titr" pitchFamily="2" charset="-78"/>
              </a:rPr>
            </a:br>
            <a:r>
              <a:rPr lang="fa-IR" sz="2200">
                <a:solidFill>
                  <a:schemeClr val="tx1"/>
                </a:solidFill>
                <a:effectLst>
                  <a:outerShdw blurRad="38100" dist="38100" dir="2700000" algn="tl">
                    <a:srgbClr val="C0C0C0"/>
                  </a:outerShdw>
                </a:effectLst>
                <a:cs typeface="Titr" pitchFamily="2" charset="-78"/>
              </a:rPr>
              <a:t/>
            </a:r>
            <a:br>
              <a:rPr lang="fa-IR" sz="2200">
                <a:solidFill>
                  <a:schemeClr val="tx1"/>
                </a:solidFill>
                <a:effectLst>
                  <a:outerShdw blurRad="38100" dist="38100" dir="2700000" algn="tl">
                    <a:srgbClr val="C0C0C0"/>
                  </a:outerShdw>
                </a:effectLst>
                <a:cs typeface="Titr" pitchFamily="2" charset="-78"/>
              </a:rPr>
            </a:br>
            <a:r>
              <a:rPr lang="ar-SA" sz="4200">
                <a:solidFill>
                  <a:schemeClr val="tx1"/>
                </a:solidFill>
                <a:effectLst>
                  <a:outerShdw blurRad="38100" dist="38100" dir="2700000" algn="tl">
                    <a:srgbClr val="C0C0C0"/>
                  </a:outerShdw>
                </a:effectLst>
                <a:cs typeface="Titr" pitchFamily="2" charset="-78"/>
              </a:rPr>
              <a:t> </a:t>
            </a:r>
            <a:r>
              <a:rPr lang="ar-SA" b="1">
                <a:effectLst>
                  <a:outerShdw blurRad="38100" dist="38100" dir="2700000" algn="tl">
                    <a:srgbClr val="C0C0C0"/>
                  </a:outerShdw>
                </a:effectLst>
              </a:rPr>
              <a:t>آناليز آزمون وتصحيح اوراق</a:t>
            </a:r>
            <a:r>
              <a:rPr lang="ar-SA">
                <a:effectLst>
                  <a:outerShdw blurRad="38100" dist="38100" dir="2700000" algn="tl">
                    <a:srgbClr val="C0C0C0"/>
                  </a:outerShdw>
                </a:effectLst>
              </a:rPr>
              <a:t/>
            </a:r>
            <a:br>
              <a:rPr lang="ar-SA">
                <a:effectLst>
                  <a:outerShdw blurRad="38100" dist="38100" dir="2700000" algn="tl">
                    <a:srgbClr val="C0C0C0"/>
                  </a:outerShdw>
                </a:effectLst>
              </a:rPr>
            </a:br>
            <a:r>
              <a:rPr lang="ar-SA">
                <a:effectLst>
                  <a:outerShdw blurRad="38100" dist="38100" dir="2700000" algn="tl">
                    <a:srgbClr val="C0C0C0"/>
                  </a:outerShdw>
                </a:effectLst>
              </a:rPr>
              <a:t/>
            </a:r>
            <a:br>
              <a:rPr lang="ar-SA">
                <a:effectLst>
                  <a:outerShdw blurRad="38100" dist="38100" dir="2700000" algn="tl">
                    <a:srgbClr val="C0C0C0"/>
                  </a:outerShdw>
                </a:effectLst>
              </a:rPr>
            </a:br>
            <a:r>
              <a:rPr lang="ar-SA">
                <a:effectLst>
                  <a:outerShdw blurRad="38100" dist="38100" dir="2700000" algn="tl">
                    <a:srgbClr val="C0C0C0"/>
                  </a:outerShdw>
                </a:effectLst>
              </a:rPr>
              <a:t/>
            </a:r>
            <a:br>
              <a:rPr lang="ar-SA">
                <a:effectLst>
                  <a:outerShdw blurRad="38100" dist="38100" dir="2700000" algn="tl">
                    <a:srgbClr val="C0C0C0"/>
                  </a:outerShdw>
                </a:effectLst>
              </a:rPr>
            </a:br>
            <a:endParaRPr lang="en-US">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3419475" y="3933825"/>
            <a:ext cx="3127375" cy="790575"/>
          </a:xfrm>
        </p:spPr>
        <p:txBody>
          <a:bodyPr/>
          <a:lstStyle/>
          <a:p>
            <a:pPr>
              <a:lnSpc>
                <a:spcPct val="90000"/>
              </a:lnSpc>
            </a:pPr>
            <a:r>
              <a:rPr lang="en-US" sz="1200" dirty="0" smtClean="0"/>
              <a:t>8</a:t>
            </a:r>
            <a:endParaRPr lang="en-US" sz="1200" dirty="0"/>
          </a:p>
        </p:txBody>
      </p:sp>
    </p:spTree>
    <p:extLst>
      <p:ext uri="{BB962C8B-B14F-4D97-AF65-F5344CB8AC3E}">
        <p14:creationId xmlns:p14="http://schemas.microsoft.com/office/powerpoint/2010/main" val="1187073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stCondLst>
                                            <p:cond delay="0"/>
                                          </p:stCondLst>
                                        </p:cTn>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1000">
                                          <p:stCondLst>
                                            <p:cond delay="0"/>
                                          </p:stCondLst>
                                        </p:cTn>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180975" y="-1588"/>
            <a:ext cx="9324975" cy="6886576"/>
            <a:chOff x="-114" y="-1"/>
            <a:chExt cx="5874" cy="4338"/>
          </a:xfrm>
        </p:grpSpPr>
        <p:sp>
          <p:nvSpPr>
            <p:cNvPr id="4101" name="AutoShape 5"/>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4102" name="AutoShape 6"/>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4103" name="AutoShape 7"/>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4104" name="AutoShape 8"/>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4105" name="AutoShape 9"/>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4106" name="AutoShape 10"/>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4107" name="WordArt 11"/>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4108" name="Line 12"/>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4109" name="Line 13"/>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4110" name="Picture 14"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4098" name="Rectangle 2"/>
          <p:cNvSpPr>
            <a:spLocks noGrp="1" noChangeArrowheads="1"/>
          </p:cNvSpPr>
          <p:nvPr>
            <p:ph type="title"/>
          </p:nvPr>
        </p:nvSpPr>
        <p:spPr>
          <a:xfrm>
            <a:off x="230188" y="260350"/>
            <a:ext cx="8229600" cy="1143000"/>
          </a:xfrm>
        </p:spPr>
        <p:txBody>
          <a:bodyPr/>
          <a:lstStyle/>
          <a:p>
            <a:pPr algn="r"/>
            <a:r>
              <a:rPr lang="fa-IR" sz="2800" b="1">
                <a:solidFill>
                  <a:schemeClr val="accent2"/>
                </a:solidFill>
                <a:cs typeface="Titr" pitchFamily="2" charset="-78"/>
              </a:rPr>
              <a:t>تحليل و آناليز آزمون</a:t>
            </a:r>
            <a:endParaRPr lang="en-US" sz="2800" b="1">
              <a:solidFill>
                <a:schemeClr val="accent2"/>
              </a:solidFill>
              <a:cs typeface="Titr" pitchFamily="2" charset="-78"/>
            </a:endParaRPr>
          </a:p>
        </p:txBody>
      </p:sp>
      <p:sp>
        <p:nvSpPr>
          <p:cNvPr id="4099" name="Rectangle 3"/>
          <p:cNvSpPr>
            <a:spLocks noGrp="1" noChangeArrowheads="1"/>
          </p:cNvSpPr>
          <p:nvPr>
            <p:ph type="body" idx="1"/>
          </p:nvPr>
        </p:nvSpPr>
        <p:spPr>
          <a:xfrm>
            <a:off x="2257425" y="1341438"/>
            <a:ext cx="6635750" cy="3529012"/>
          </a:xfrm>
        </p:spPr>
        <p:txBody>
          <a:bodyPr/>
          <a:lstStyle/>
          <a:p>
            <a:pPr algn="justLow">
              <a:lnSpc>
                <a:spcPct val="130000"/>
              </a:lnSpc>
            </a:pPr>
            <a:r>
              <a:rPr lang="ar-SA" sz="2200">
                <a:effectLst>
                  <a:outerShdw blurRad="38100" dist="38100" dir="2700000" algn="tl">
                    <a:srgbClr val="C0C0C0"/>
                  </a:outerShdw>
                </a:effectLst>
              </a:rPr>
              <a:t>نرم افزار آنالیز آزمون شرکت یگانه با گرفتن الگوهای پاسخ از دستگاه های </a:t>
            </a:r>
            <a:r>
              <a:rPr lang="en-US" sz="2200">
                <a:effectLst>
                  <a:outerShdw blurRad="38100" dist="38100" dir="2700000" algn="tl">
                    <a:srgbClr val="C0C0C0"/>
                  </a:outerShdw>
                </a:effectLst>
              </a:rPr>
              <a:t>OMR</a:t>
            </a:r>
            <a:r>
              <a:rPr lang="ar-SA" sz="2200">
                <a:effectLst>
                  <a:outerShdw blurRad="38100" dist="38100" dir="2700000" algn="tl">
                    <a:srgbClr val="C0C0C0"/>
                  </a:outerShdw>
                </a:effectLst>
              </a:rPr>
              <a:t> علاوه براستخراج نمره و رتبه شرکت کنندگان در آزمون، تحلیل سئوالات، گزینه ها و آزمون را به صورت اطلاعات آماری به دست می دهد. درجه دشواری و افتراق هر سئوال ، گزینه های انحرافی یا بی تاثیر،</a:t>
            </a:r>
            <a:r>
              <a:rPr lang="en-US" sz="2200">
                <a:effectLst>
                  <a:outerShdw blurRad="38100" dist="38100" dir="2700000" algn="tl">
                    <a:srgbClr val="C0C0C0"/>
                  </a:outerShdw>
                </a:effectLst>
              </a:rPr>
              <a:t> </a:t>
            </a:r>
            <a:r>
              <a:rPr lang="ar-SA" sz="2200">
                <a:effectLst>
                  <a:outerShdw blurRad="38100" dist="38100" dir="2700000" algn="tl">
                    <a:srgbClr val="C0C0C0"/>
                  </a:outerShdw>
                </a:effectLst>
              </a:rPr>
              <a:t>سئوالات ب</a:t>
            </a:r>
            <a:r>
              <a:rPr lang="fa-IR" sz="2200">
                <a:effectLst>
                  <a:outerShdw blurRad="38100" dist="38100" dir="2700000" algn="tl">
                    <a:srgbClr val="C0C0C0"/>
                  </a:outerShdw>
                </a:effectLst>
              </a:rPr>
              <a:t>س</a:t>
            </a:r>
            <a:r>
              <a:rPr lang="ar-SA" sz="2200">
                <a:effectLst>
                  <a:outerShdw blurRad="38100" dist="38100" dir="2700000" algn="tl">
                    <a:srgbClr val="C0C0C0"/>
                  </a:outerShdw>
                </a:effectLst>
              </a:rPr>
              <a:t>یار ساده یا دشوار، واریانس، میانگین میانه نمرات و درجه پایایی آزمون از جمله خروجی های این نرم افزار می باشد.</a:t>
            </a:r>
            <a:endParaRPr lang="en-US" sz="2200">
              <a:effectLst>
                <a:outerShdw blurRad="38100" dist="38100" dir="2700000" algn="tl">
                  <a:srgbClr val="C0C0C0"/>
                </a:outerShdw>
              </a:effectLst>
            </a:endParaRPr>
          </a:p>
        </p:txBody>
      </p:sp>
      <p:pic>
        <p:nvPicPr>
          <p:cNvPr id="4111" name="Picture 15" descr="91cd77a83bb86e2c03388687ead841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4654550"/>
            <a:ext cx="2447925" cy="165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36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stCondLst>
                                            <p:cond delay="0"/>
                                          </p:stCondLst>
                                        </p:cTn>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80975" y="-1588"/>
            <a:ext cx="9324975" cy="6886576"/>
            <a:chOff x="-114" y="-1"/>
            <a:chExt cx="5874" cy="4338"/>
          </a:xfrm>
        </p:grpSpPr>
        <p:sp>
          <p:nvSpPr>
            <p:cNvPr id="8195"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8196"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8197"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8198"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8199"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8200"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8201"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8202"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8203"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8204"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8205" name="Rectangle 13"/>
          <p:cNvSpPr>
            <a:spLocks noGrp="1" noChangeArrowheads="1"/>
          </p:cNvSpPr>
          <p:nvPr>
            <p:ph type="title"/>
          </p:nvPr>
        </p:nvSpPr>
        <p:spPr>
          <a:xfrm>
            <a:off x="539750" y="104775"/>
            <a:ext cx="8229600" cy="836613"/>
          </a:xfrm>
        </p:spPr>
        <p:txBody>
          <a:bodyPr/>
          <a:lstStyle/>
          <a:p>
            <a:pPr algn="r"/>
            <a:r>
              <a:rPr lang="fa-IR" sz="2600" b="1">
                <a:effectLst>
                  <a:outerShdw blurRad="38100" dist="38100" dir="2700000" algn="tl">
                    <a:srgbClr val="C0C0C0"/>
                  </a:outerShdw>
                </a:effectLst>
                <a:cs typeface="B Nazanin" pitchFamily="2" charset="-78"/>
              </a:rPr>
              <a:t>فرم ورود اطلاعات آزمون</a:t>
            </a:r>
            <a:endParaRPr lang="en-US" sz="2600" b="1">
              <a:effectLst>
                <a:outerShdw blurRad="38100" dist="38100" dir="2700000" algn="tl">
                  <a:srgbClr val="C0C0C0"/>
                </a:outerShdw>
              </a:effectLst>
              <a:cs typeface="B Nazanin" pitchFamily="2" charset="-78"/>
            </a:endParaRPr>
          </a:p>
        </p:txBody>
      </p:sp>
      <p:sp>
        <p:nvSpPr>
          <p:cNvPr id="8206" name="Rectangle 14"/>
          <p:cNvSpPr>
            <a:spLocks noGrp="1" noChangeArrowheads="1"/>
          </p:cNvSpPr>
          <p:nvPr>
            <p:ph type="body" idx="1"/>
          </p:nvPr>
        </p:nvSpPr>
        <p:spPr>
          <a:xfrm>
            <a:off x="2051050" y="5491163"/>
            <a:ext cx="4537075" cy="1106487"/>
          </a:xfrm>
        </p:spPr>
        <p:txBody>
          <a:bodyPr/>
          <a:lstStyle/>
          <a:p>
            <a:pPr marL="0" indent="0" algn="just">
              <a:lnSpc>
                <a:spcPct val="140000"/>
              </a:lnSpc>
              <a:buFontTx/>
              <a:buNone/>
            </a:pPr>
            <a:r>
              <a:rPr lang="fa-IR" sz="1800">
                <a:cs typeface="B Nazanin" pitchFamily="2" charset="-78"/>
              </a:rPr>
              <a:t>ایجاد آزمون با مشخصه های عنوان، تاريخ برگزاري، کمترین نمره قبولی ، تعداد گزينه، طراح، نوع آزمون، کلید سئوالات و  ...</a:t>
            </a:r>
            <a:endParaRPr lang="en-US" sz="1800">
              <a:cs typeface="B Nazanin" pitchFamily="2" charset="-78"/>
            </a:endParaRPr>
          </a:p>
        </p:txBody>
      </p:sp>
      <p:grpSp>
        <p:nvGrpSpPr>
          <p:cNvPr id="8211" name="Group 19"/>
          <p:cNvGrpSpPr>
            <a:grpSpLocks/>
          </p:cNvGrpSpPr>
          <p:nvPr/>
        </p:nvGrpSpPr>
        <p:grpSpPr bwMode="auto">
          <a:xfrm>
            <a:off x="2354263" y="936625"/>
            <a:ext cx="6034087" cy="4437063"/>
            <a:chOff x="1483" y="590"/>
            <a:chExt cx="3801" cy="2795"/>
          </a:xfrm>
        </p:grpSpPr>
        <p:pic>
          <p:nvPicPr>
            <p:cNvPr id="820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590"/>
              <a:ext cx="3175" cy="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 y="1570"/>
              <a:ext cx="1624" cy="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43364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p:cTn id="7" dur="500" fill="hold"/>
                                        <p:tgtEl>
                                          <p:spTgt spid="8205"/>
                                        </p:tgtEl>
                                        <p:attrNameLst>
                                          <p:attrName>ppt_w</p:attrName>
                                        </p:attrNameLst>
                                      </p:cBhvr>
                                      <p:tavLst>
                                        <p:tav tm="0">
                                          <p:val>
                                            <p:fltVal val="0"/>
                                          </p:val>
                                        </p:tav>
                                        <p:tav tm="100000">
                                          <p:val>
                                            <p:strVal val="#ppt_w"/>
                                          </p:val>
                                        </p:tav>
                                      </p:tavLst>
                                    </p:anim>
                                    <p:anim calcmode="lin" valueType="num">
                                      <p:cBhvr>
                                        <p:cTn id="8" dur="500" fill="hold"/>
                                        <p:tgtEl>
                                          <p:spTgt spid="8205"/>
                                        </p:tgtEl>
                                        <p:attrNameLst>
                                          <p:attrName>ppt_h</p:attrName>
                                        </p:attrNameLst>
                                      </p:cBhvr>
                                      <p:tavLst>
                                        <p:tav tm="0">
                                          <p:val>
                                            <p:fltVal val="0"/>
                                          </p:val>
                                        </p:tav>
                                        <p:tav tm="100000">
                                          <p:val>
                                            <p:strVal val="#ppt_h"/>
                                          </p:val>
                                        </p:tav>
                                      </p:tavLst>
                                    </p:anim>
                                    <p:animEffect transition="in" filter="fade">
                                      <p:cBhvr>
                                        <p:cTn id="9" dur="500"/>
                                        <p:tgtEl>
                                          <p:spTgt spid="82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206">
                                            <p:txEl>
                                              <p:pRg st="0" end="0"/>
                                            </p:txEl>
                                          </p:spTgt>
                                        </p:tgtEl>
                                        <p:attrNameLst>
                                          <p:attrName>style.visibility</p:attrName>
                                        </p:attrNameLst>
                                      </p:cBhvr>
                                      <p:to>
                                        <p:strVal val="visible"/>
                                      </p:to>
                                    </p:set>
                                    <p:animEffect transition="in" filter="fade">
                                      <p:cBhvr>
                                        <p:cTn id="14" dur="1000">
                                          <p:stCondLst>
                                            <p:cond delay="0"/>
                                          </p:stCondLst>
                                        </p:cTn>
                                        <p:tgtEl>
                                          <p:spTgt spid="82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P spid="8206"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80975" y="-1588"/>
            <a:ext cx="9324975" cy="6886576"/>
            <a:chOff x="-114" y="-1"/>
            <a:chExt cx="5874" cy="4338"/>
          </a:xfrm>
        </p:grpSpPr>
        <p:sp>
          <p:nvSpPr>
            <p:cNvPr id="10243"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0244"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0245"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0246"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0247"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0248"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0249"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0250"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0251"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0252"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0253" name="Rectangle 13"/>
          <p:cNvSpPr>
            <a:spLocks noGrp="1" noChangeArrowheads="1"/>
          </p:cNvSpPr>
          <p:nvPr>
            <p:ph type="title"/>
          </p:nvPr>
        </p:nvSpPr>
        <p:spPr>
          <a:xfrm>
            <a:off x="468313" y="44450"/>
            <a:ext cx="8229600" cy="836613"/>
          </a:xfrm>
        </p:spPr>
        <p:txBody>
          <a:bodyPr/>
          <a:lstStyle/>
          <a:p>
            <a:pPr algn="r"/>
            <a:r>
              <a:rPr lang="fa-IR" sz="2800" b="1">
                <a:solidFill>
                  <a:schemeClr val="tx1"/>
                </a:solidFill>
                <a:effectLst>
                  <a:outerShdw blurRad="38100" dist="38100" dir="2700000" algn="tl">
                    <a:srgbClr val="C0C0C0"/>
                  </a:outerShdw>
                </a:effectLst>
                <a:cs typeface="B Nazanin" pitchFamily="2" charset="-78"/>
              </a:rPr>
              <a:t>تحلیل آزمون</a:t>
            </a:r>
            <a:endParaRPr lang="en-US" sz="2800" b="1">
              <a:solidFill>
                <a:schemeClr val="tx1"/>
              </a:solidFill>
              <a:effectLst>
                <a:outerShdw blurRad="38100" dist="38100" dir="2700000" algn="tl">
                  <a:srgbClr val="C0C0C0"/>
                </a:outerShdw>
              </a:effectLst>
              <a:cs typeface="B Nazanin" pitchFamily="2" charset="-78"/>
            </a:endParaRPr>
          </a:p>
        </p:txBody>
      </p:sp>
      <p:sp>
        <p:nvSpPr>
          <p:cNvPr id="10254" name="Rectangle 14"/>
          <p:cNvSpPr>
            <a:spLocks noGrp="1" noChangeArrowheads="1"/>
          </p:cNvSpPr>
          <p:nvPr>
            <p:ph type="body" idx="1"/>
          </p:nvPr>
        </p:nvSpPr>
        <p:spPr>
          <a:xfrm>
            <a:off x="1335088" y="5157788"/>
            <a:ext cx="5602287" cy="1079500"/>
          </a:xfrm>
        </p:spPr>
        <p:txBody>
          <a:bodyPr/>
          <a:lstStyle/>
          <a:p>
            <a:pPr marL="0" indent="0">
              <a:lnSpc>
                <a:spcPct val="120000"/>
              </a:lnSpc>
            </a:pPr>
            <a:r>
              <a:rPr lang="fa-IR" sz="1800">
                <a:cs typeface="B Nazanin" pitchFamily="2" charset="-78"/>
              </a:rPr>
              <a:t> تحلیل سئوالات با محاسبه ضریب دشواری، افتراق، تعداد گزینه و ...</a:t>
            </a:r>
          </a:p>
          <a:p>
            <a:pPr marL="0" indent="0">
              <a:lnSpc>
                <a:spcPct val="120000"/>
              </a:lnSpc>
            </a:pPr>
            <a:r>
              <a:rPr lang="fa-IR" sz="1800">
                <a:cs typeface="B Nazanin" pitchFamily="2" charset="-78"/>
              </a:rPr>
              <a:t> تحلیل جداگانه آزمون ها و سئوالات طراحی شده توسط یک طراح ...</a:t>
            </a:r>
            <a:endParaRPr lang="en-US" sz="1800">
              <a:cs typeface="B Nazanin" pitchFamily="2" charset="-78"/>
            </a:endParaRPr>
          </a:p>
          <a:p>
            <a:pPr marL="0" indent="0">
              <a:lnSpc>
                <a:spcPct val="120000"/>
              </a:lnSpc>
            </a:pPr>
            <a:r>
              <a:rPr lang="fa-IR" sz="1800">
                <a:cs typeface="B Nazanin" pitchFamily="2" charset="-78"/>
              </a:rPr>
              <a:t> </a:t>
            </a:r>
            <a:r>
              <a:rPr lang="ar-SA" sz="1800">
                <a:cs typeface="B Nazanin" pitchFamily="2" charset="-78"/>
              </a:rPr>
              <a:t>خروجی</a:t>
            </a:r>
            <a:r>
              <a:rPr lang="fa-IR" sz="1800">
                <a:cs typeface="B Nazanin" pitchFamily="2" charset="-78"/>
              </a:rPr>
              <a:t> آن</a:t>
            </a:r>
            <a:r>
              <a:rPr lang="ar-SA" sz="1800">
                <a:cs typeface="B Nazanin" pitchFamily="2" charset="-78"/>
              </a:rPr>
              <a:t> </a:t>
            </a:r>
            <a:r>
              <a:rPr lang="fa-IR" sz="1800">
                <a:cs typeface="B Nazanin" pitchFamily="2" charset="-78"/>
              </a:rPr>
              <a:t>در فرم و قالب  دلخواه</a:t>
            </a:r>
            <a:r>
              <a:rPr lang="ar-SA" sz="1800">
                <a:cs typeface="B Nazanin" pitchFamily="2" charset="-78"/>
              </a:rPr>
              <a:t> </a:t>
            </a:r>
            <a:r>
              <a:rPr lang="en-US" sz="1800">
                <a:cs typeface="B Nazanin" pitchFamily="2" charset="-78"/>
              </a:rPr>
              <a:t>Word </a:t>
            </a:r>
            <a:r>
              <a:rPr lang="fa-IR" sz="1800">
                <a:cs typeface="B Nazanin" pitchFamily="2" charset="-78"/>
              </a:rPr>
              <a:t> </a:t>
            </a:r>
            <a:r>
              <a:rPr lang="en-US" sz="1800">
                <a:cs typeface="B Nazanin" pitchFamily="2" charset="-78"/>
              </a:rPr>
              <a:t>…</a:t>
            </a:r>
          </a:p>
        </p:txBody>
      </p:sp>
      <p:pic>
        <p:nvPicPr>
          <p:cNvPr id="1025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836613"/>
            <a:ext cx="6048375"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52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53"/>
                                        </p:tgtEl>
                                        <p:attrNameLst>
                                          <p:attrName>style.visibility</p:attrName>
                                        </p:attrNameLst>
                                      </p:cBhvr>
                                      <p:to>
                                        <p:strVal val="visible"/>
                                      </p:to>
                                    </p:set>
                                    <p:anim calcmode="lin" valueType="num">
                                      <p:cBhvr>
                                        <p:cTn id="7" dur="500" fill="hold"/>
                                        <p:tgtEl>
                                          <p:spTgt spid="10253"/>
                                        </p:tgtEl>
                                        <p:attrNameLst>
                                          <p:attrName>ppt_w</p:attrName>
                                        </p:attrNameLst>
                                      </p:cBhvr>
                                      <p:tavLst>
                                        <p:tav tm="0">
                                          <p:val>
                                            <p:fltVal val="0"/>
                                          </p:val>
                                        </p:tav>
                                        <p:tav tm="100000">
                                          <p:val>
                                            <p:strVal val="#ppt_w"/>
                                          </p:val>
                                        </p:tav>
                                      </p:tavLst>
                                    </p:anim>
                                    <p:anim calcmode="lin" valueType="num">
                                      <p:cBhvr>
                                        <p:cTn id="8" dur="500" fill="hold"/>
                                        <p:tgtEl>
                                          <p:spTgt spid="10253"/>
                                        </p:tgtEl>
                                        <p:attrNameLst>
                                          <p:attrName>ppt_h</p:attrName>
                                        </p:attrNameLst>
                                      </p:cBhvr>
                                      <p:tavLst>
                                        <p:tav tm="0">
                                          <p:val>
                                            <p:fltVal val="0"/>
                                          </p:val>
                                        </p:tav>
                                        <p:tav tm="100000">
                                          <p:val>
                                            <p:strVal val="#ppt_h"/>
                                          </p:val>
                                        </p:tav>
                                      </p:tavLst>
                                    </p:anim>
                                    <p:animEffect transition="in" filter="fade">
                                      <p:cBhvr>
                                        <p:cTn id="9" dur="500"/>
                                        <p:tgtEl>
                                          <p:spTgt spid="102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54">
                                            <p:txEl>
                                              <p:pRg st="0" end="0"/>
                                            </p:txEl>
                                          </p:spTgt>
                                        </p:tgtEl>
                                        <p:attrNameLst>
                                          <p:attrName>style.visibility</p:attrName>
                                        </p:attrNameLst>
                                      </p:cBhvr>
                                      <p:to>
                                        <p:strVal val="visible"/>
                                      </p:to>
                                    </p:set>
                                    <p:animEffect transition="in" filter="fade">
                                      <p:cBhvr>
                                        <p:cTn id="14" dur="1000">
                                          <p:stCondLst>
                                            <p:cond delay="0"/>
                                          </p:stCondLst>
                                        </p:cTn>
                                        <p:tgtEl>
                                          <p:spTgt spid="1025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54">
                                            <p:txEl>
                                              <p:pRg st="1" end="1"/>
                                            </p:txEl>
                                          </p:spTgt>
                                        </p:tgtEl>
                                        <p:attrNameLst>
                                          <p:attrName>style.visibility</p:attrName>
                                        </p:attrNameLst>
                                      </p:cBhvr>
                                      <p:to>
                                        <p:strVal val="visible"/>
                                      </p:to>
                                    </p:set>
                                    <p:animEffect transition="in" filter="fade">
                                      <p:cBhvr>
                                        <p:cTn id="19" dur="1000">
                                          <p:stCondLst>
                                            <p:cond delay="0"/>
                                          </p:stCondLst>
                                        </p:cTn>
                                        <p:tgtEl>
                                          <p:spTgt spid="1025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254">
                                            <p:txEl>
                                              <p:pRg st="2" end="2"/>
                                            </p:txEl>
                                          </p:spTgt>
                                        </p:tgtEl>
                                        <p:attrNameLst>
                                          <p:attrName>style.visibility</p:attrName>
                                        </p:attrNameLst>
                                      </p:cBhvr>
                                      <p:to>
                                        <p:strVal val="visible"/>
                                      </p:to>
                                    </p:set>
                                    <p:animEffect transition="in" filter="fade">
                                      <p:cBhvr>
                                        <p:cTn id="24" dur="1000">
                                          <p:stCondLst>
                                            <p:cond delay="0"/>
                                          </p:stCondLst>
                                        </p:cTn>
                                        <p:tgtEl>
                                          <p:spTgt spid="10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80975" y="-1588"/>
            <a:ext cx="9324975" cy="6886576"/>
            <a:chOff x="-114" y="-1"/>
            <a:chExt cx="5874" cy="4338"/>
          </a:xfrm>
        </p:grpSpPr>
        <p:sp>
          <p:nvSpPr>
            <p:cNvPr id="11267"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1268"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1269"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1270"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1271"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1272"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1273"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1274"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1275"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1276"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1277" name="Rectangle 13"/>
          <p:cNvSpPr>
            <a:spLocks noGrp="1" noChangeArrowheads="1"/>
          </p:cNvSpPr>
          <p:nvPr>
            <p:ph type="title"/>
          </p:nvPr>
        </p:nvSpPr>
        <p:spPr>
          <a:xfrm>
            <a:off x="1979613" y="130175"/>
            <a:ext cx="6707187" cy="850900"/>
          </a:xfrm>
        </p:spPr>
        <p:txBody>
          <a:bodyPr/>
          <a:lstStyle/>
          <a:p>
            <a:pPr algn="r"/>
            <a:r>
              <a:rPr lang="fa-IR" sz="2800" b="1">
                <a:effectLst>
                  <a:outerShdw blurRad="38100" dist="38100" dir="2700000" algn="tl">
                    <a:srgbClr val="C0C0C0"/>
                  </a:outerShdw>
                </a:effectLst>
                <a:cs typeface="B Nazanin" pitchFamily="2" charset="-78"/>
              </a:rPr>
              <a:t>پاسخنامه</a:t>
            </a:r>
            <a:r>
              <a:rPr lang="fa-IR" sz="4000"/>
              <a:t> </a:t>
            </a:r>
            <a:endParaRPr lang="en-US" sz="4000"/>
          </a:p>
        </p:txBody>
      </p:sp>
      <p:sp>
        <p:nvSpPr>
          <p:cNvPr id="11278" name="Rectangle 14"/>
          <p:cNvSpPr>
            <a:spLocks noGrp="1" noChangeArrowheads="1"/>
          </p:cNvSpPr>
          <p:nvPr>
            <p:ph type="body" idx="1"/>
          </p:nvPr>
        </p:nvSpPr>
        <p:spPr>
          <a:xfrm>
            <a:off x="1547813" y="5618163"/>
            <a:ext cx="4975225" cy="1049337"/>
          </a:xfrm>
        </p:spPr>
        <p:txBody>
          <a:bodyPr/>
          <a:lstStyle/>
          <a:p>
            <a:pPr marL="0" indent="0" algn="just">
              <a:lnSpc>
                <a:spcPct val="70000"/>
              </a:lnSpc>
              <a:buFontTx/>
              <a:buNone/>
            </a:pPr>
            <a:r>
              <a:rPr lang="fa-IR" sz="2200">
                <a:cs typeface="B Nazanin" pitchFamily="2" charset="-78"/>
              </a:rPr>
              <a:t>چاپ اطلاعات سربرگ پاسخنامه </a:t>
            </a:r>
          </a:p>
          <a:p>
            <a:pPr marL="0" indent="0" algn="just">
              <a:lnSpc>
                <a:spcPct val="70000"/>
              </a:lnSpc>
              <a:buFontTx/>
              <a:buNone/>
            </a:pPr>
            <a:r>
              <a:rPr lang="fa-IR" sz="2200">
                <a:cs typeface="B Nazanin" pitchFamily="2" charset="-78"/>
              </a:rPr>
              <a:t>امکان مشاهده کلید سئوالات به صورت تصویری</a:t>
            </a:r>
            <a:r>
              <a:rPr lang="en-US"/>
              <a:t> </a:t>
            </a:r>
          </a:p>
        </p:txBody>
      </p:sp>
      <p:pic>
        <p:nvPicPr>
          <p:cNvPr id="1128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357563"/>
            <a:ext cx="6192838" cy="2073275"/>
          </a:xfrm>
          <a:prstGeom prst="rect">
            <a:avLst/>
          </a:prstGeom>
          <a:noFill/>
          <a:extLst>
            <a:ext uri="{909E8E84-426E-40DD-AFC4-6F175D3DCCD1}">
              <a14:hiddenFill xmlns:a14="http://schemas.microsoft.com/office/drawing/2010/main">
                <a:solidFill>
                  <a:srgbClr val="FFFFFF"/>
                </a:solidFill>
              </a14:hiddenFill>
            </a:ext>
          </a:extLst>
        </p:spPr>
      </p:pic>
      <p:pic>
        <p:nvPicPr>
          <p:cNvPr id="1128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925513"/>
            <a:ext cx="6192838"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341438"/>
            <a:ext cx="2160588"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203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7"/>
                                        </p:tgtEl>
                                        <p:attrNameLst>
                                          <p:attrName>style.visibility</p:attrName>
                                        </p:attrNameLst>
                                      </p:cBhvr>
                                      <p:to>
                                        <p:strVal val="visible"/>
                                      </p:to>
                                    </p:set>
                                    <p:anim calcmode="lin" valueType="num">
                                      <p:cBhvr>
                                        <p:cTn id="7" dur="500" fill="hold"/>
                                        <p:tgtEl>
                                          <p:spTgt spid="11277"/>
                                        </p:tgtEl>
                                        <p:attrNameLst>
                                          <p:attrName>ppt_w</p:attrName>
                                        </p:attrNameLst>
                                      </p:cBhvr>
                                      <p:tavLst>
                                        <p:tav tm="0">
                                          <p:val>
                                            <p:fltVal val="0"/>
                                          </p:val>
                                        </p:tav>
                                        <p:tav tm="100000">
                                          <p:val>
                                            <p:strVal val="#ppt_w"/>
                                          </p:val>
                                        </p:tav>
                                      </p:tavLst>
                                    </p:anim>
                                    <p:anim calcmode="lin" valueType="num">
                                      <p:cBhvr>
                                        <p:cTn id="8" dur="500" fill="hold"/>
                                        <p:tgtEl>
                                          <p:spTgt spid="11277"/>
                                        </p:tgtEl>
                                        <p:attrNameLst>
                                          <p:attrName>ppt_h</p:attrName>
                                        </p:attrNameLst>
                                      </p:cBhvr>
                                      <p:tavLst>
                                        <p:tav tm="0">
                                          <p:val>
                                            <p:fltVal val="0"/>
                                          </p:val>
                                        </p:tav>
                                        <p:tav tm="100000">
                                          <p:val>
                                            <p:strVal val="#ppt_h"/>
                                          </p:val>
                                        </p:tav>
                                      </p:tavLst>
                                    </p:anim>
                                    <p:animEffect transition="in" filter="fade">
                                      <p:cBhvr>
                                        <p:cTn id="9" dur="500"/>
                                        <p:tgtEl>
                                          <p:spTgt spid="112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78">
                                            <p:txEl>
                                              <p:pRg st="0" end="0"/>
                                            </p:txEl>
                                          </p:spTgt>
                                        </p:tgtEl>
                                        <p:attrNameLst>
                                          <p:attrName>style.visibility</p:attrName>
                                        </p:attrNameLst>
                                      </p:cBhvr>
                                      <p:to>
                                        <p:strVal val="visible"/>
                                      </p:to>
                                    </p:set>
                                    <p:animEffect transition="in" filter="fade">
                                      <p:cBhvr>
                                        <p:cTn id="14" dur="1000">
                                          <p:stCondLst>
                                            <p:cond delay="0"/>
                                          </p:stCondLst>
                                        </p:cTn>
                                        <p:tgtEl>
                                          <p:spTgt spid="1127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78">
                                            <p:txEl>
                                              <p:pRg st="1" end="1"/>
                                            </p:txEl>
                                          </p:spTgt>
                                        </p:tgtEl>
                                        <p:attrNameLst>
                                          <p:attrName>style.visibility</p:attrName>
                                        </p:attrNameLst>
                                      </p:cBhvr>
                                      <p:to>
                                        <p:strVal val="visible"/>
                                      </p:to>
                                    </p:set>
                                    <p:animEffect transition="in" filter="fade">
                                      <p:cBhvr>
                                        <p:cTn id="19" dur="1000">
                                          <p:stCondLst>
                                            <p:cond delay="0"/>
                                          </p:stCondLst>
                                        </p:cTn>
                                        <p:tgtEl>
                                          <p:spTgt spid="112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80975" y="-1588"/>
            <a:ext cx="9324975" cy="6886576"/>
            <a:chOff x="-114" y="-1"/>
            <a:chExt cx="5874" cy="4338"/>
          </a:xfrm>
        </p:grpSpPr>
        <p:sp>
          <p:nvSpPr>
            <p:cNvPr id="12291"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2292"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2293"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2294"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2295"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2296"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2297"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2298"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2299"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2300"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2301" name="Rectangle 13"/>
          <p:cNvSpPr>
            <a:spLocks noGrp="1" noChangeArrowheads="1"/>
          </p:cNvSpPr>
          <p:nvPr>
            <p:ph type="title"/>
          </p:nvPr>
        </p:nvSpPr>
        <p:spPr>
          <a:xfrm>
            <a:off x="4356100" y="144463"/>
            <a:ext cx="4341813" cy="649287"/>
          </a:xfrm>
        </p:spPr>
        <p:txBody>
          <a:bodyPr/>
          <a:lstStyle/>
          <a:p>
            <a:pPr algn="r"/>
            <a:r>
              <a:rPr lang="fa-IR" sz="3000" b="1">
                <a:effectLst>
                  <a:outerShdw blurRad="38100" dist="38100" dir="2700000" algn="tl">
                    <a:srgbClr val="C0C0C0"/>
                  </a:outerShdw>
                </a:effectLst>
                <a:cs typeface="B Nazanin" pitchFamily="2" charset="-78"/>
              </a:rPr>
              <a:t>تحلیل سئوالات</a:t>
            </a:r>
            <a:r>
              <a:rPr lang="fa-IR"/>
              <a:t> </a:t>
            </a:r>
            <a:endParaRPr lang="en-US"/>
          </a:p>
        </p:txBody>
      </p:sp>
      <p:sp>
        <p:nvSpPr>
          <p:cNvPr id="12302" name="Rectangle 14"/>
          <p:cNvSpPr>
            <a:spLocks noGrp="1" noChangeArrowheads="1"/>
          </p:cNvSpPr>
          <p:nvPr>
            <p:ph type="body" idx="1"/>
          </p:nvPr>
        </p:nvSpPr>
        <p:spPr>
          <a:xfrm>
            <a:off x="1908175" y="4941888"/>
            <a:ext cx="4895850" cy="1800225"/>
          </a:xfrm>
        </p:spPr>
        <p:txBody>
          <a:bodyPr/>
          <a:lstStyle/>
          <a:p>
            <a:pPr marL="179388" indent="-179388"/>
            <a:r>
              <a:rPr lang="fa-IR" sz="1800">
                <a:effectLst>
                  <a:outerShdw blurRad="38100" dist="38100" dir="2700000" algn="tl">
                    <a:srgbClr val="C0C0C0"/>
                  </a:outerShdw>
                </a:effectLst>
                <a:cs typeface="B Nazanin" pitchFamily="2" charset="-78"/>
              </a:rPr>
              <a:t>تحلیل تک تک سئوالات و پاسخ های داده شده آزمون</a:t>
            </a:r>
          </a:p>
          <a:p>
            <a:pPr marL="179388" indent="-179388"/>
            <a:r>
              <a:rPr lang="fa-IR" sz="1800">
                <a:effectLst>
                  <a:outerShdw blurRad="38100" dist="38100" dir="2700000" algn="tl">
                    <a:srgbClr val="C0C0C0"/>
                  </a:outerShdw>
                </a:effectLst>
                <a:cs typeface="B Nazanin" pitchFamily="2" charset="-78"/>
              </a:rPr>
              <a:t>ویرایش اطلاعات سئوالات( تاثیر در نمره -  ضریب و  . . . ) </a:t>
            </a:r>
          </a:p>
          <a:p>
            <a:pPr marL="179388" indent="-179388"/>
            <a:r>
              <a:rPr lang="fa-IR" sz="1800">
                <a:effectLst>
                  <a:outerShdw blurRad="38100" dist="38100" dir="2700000" algn="tl">
                    <a:srgbClr val="C0C0C0"/>
                  </a:outerShdw>
                </a:effectLst>
                <a:cs typeface="B Nazanin" pitchFamily="2" charset="-78"/>
              </a:rPr>
              <a:t>امکان اختصاص ضریب به سئوالات به صورت گروهی </a:t>
            </a:r>
          </a:p>
          <a:p>
            <a:pPr marL="179388" indent="-179388"/>
            <a:r>
              <a:rPr lang="fa-IR" sz="2400" baseline="4000">
                <a:effectLst>
                  <a:outerShdw blurRad="38100" dist="38100" dir="2700000" algn="tl">
                    <a:srgbClr val="C0C0C0"/>
                  </a:outerShdw>
                </a:effectLst>
                <a:cs typeface="B Nazanin" pitchFamily="2" charset="-78"/>
              </a:rPr>
              <a:t>امکان حذف تاثیر یک سئوال در آزمون یا اضافه کردن نمره آن به نمره همه شرکت کنندگان</a:t>
            </a:r>
          </a:p>
          <a:p>
            <a:pPr marL="179388" indent="-179388">
              <a:buFontTx/>
              <a:buNone/>
            </a:pPr>
            <a:endParaRPr lang="en-US" sz="2400" baseline="4000">
              <a:effectLst>
                <a:outerShdw blurRad="38100" dist="38100" dir="2700000" algn="tl">
                  <a:srgbClr val="C0C0C0"/>
                </a:outerShdw>
              </a:effectLst>
              <a:cs typeface="B Nazanin" pitchFamily="2" charset="-78"/>
            </a:endParaRPr>
          </a:p>
        </p:txBody>
      </p:sp>
      <p:pic>
        <p:nvPicPr>
          <p:cNvPr id="123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847725"/>
            <a:ext cx="6142037"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670175"/>
            <a:ext cx="252095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74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animEffect transition="in" filter="fade">
                                      <p:cBhvr>
                                        <p:cTn id="9" dur="500"/>
                                        <p:tgtEl>
                                          <p:spTgt spid="123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302">
                                            <p:txEl>
                                              <p:pRg st="0" end="0"/>
                                            </p:txEl>
                                          </p:spTgt>
                                        </p:tgtEl>
                                        <p:attrNameLst>
                                          <p:attrName>style.visibility</p:attrName>
                                        </p:attrNameLst>
                                      </p:cBhvr>
                                      <p:to>
                                        <p:strVal val="visible"/>
                                      </p:to>
                                    </p:set>
                                    <p:animEffect transition="in" filter="fade">
                                      <p:cBhvr>
                                        <p:cTn id="14" dur="1000">
                                          <p:stCondLst>
                                            <p:cond delay="0"/>
                                          </p:stCondLst>
                                        </p:cTn>
                                        <p:tgtEl>
                                          <p:spTgt spid="1230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302">
                                            <p:txEl>
                                              <p:pRg st="1" end="1"/>
                                            </p:txEl>
                                          </p:spTgt>
                                        </p:tgtEl>
                                        <p:attrNameLst>
                                          <p:attrName>style.visibility</p:attrName>
                                        </p:attrNameLst>
                                      </p:cBhvr>
                                      <p:to>
                                        <p:strVal val="visible"/>
                                      </p:to>
                                    </p:set>
                                    <p:animEffect transition="in" filter="fade">
                                      <p:cBhvr>
                                        <p:cTn id="19" dur="1000">
                                          <p:stCondLst>
                                            <p:cond delay="0"/>
                                          </p:stCondLst>
                                        </p:cTn>
                                        <p:tgtEl>
                                          <p:spTgt spid="1230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302">
                                            <p:txEl>
                                              <p:pRg st="2" end="2"/>
                                            </p:txEl>
                                          </p:spTgt>
                                        </p:tgtEl>
                                        <p:attrNameLst>
                                          <p:attrName>style.visibility</p:attrName>
                                        </p:attrNameLst>
                                      </p:cBhvr>
                                      <p:to>
                                        <p:strVal val="visible"/>
                                      </p:to>
                                    </p:set>
                                    <p:animEffect transition="in" filter="fade">
                                      <p:cBhvr>
                                        <p:cTn id="24" dur="1000">
                                          <p:stCondLst>
                                            <p:cond delay="0"/>
                                          </p:stCondLst>
                                        </p:cTn>
                                        <p:tgtEl>
                                          <p:spTgt spid="12302">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302">
                                            <p:txEl>
                                              <p:pRg st="3" end="3"/>
                                            </p:txEl>
                                          </p:spTgt>
                                        </p:tgtEl>
                                        <p:attrNameLst>
                                          <p:attrName>style.visibility</p:attrName>
                                        </p:attrNameLst>
                                      </p:cBhvr>
                                      <p:to>
                                        <p:strVal val="visible"/>
                                      </p:to>
                                    </p:set>
                                    <p:animEffect transition="in" filter="fade">
                                      <p:cBhvr>
                                        <p:cTn id="29" dur="1000">
                                          <p:stCondLst>
                                            <p:cond delay="0"/>
                                          </p:stCondLst>
                                        </p:cTn>
                                        <p:tgtEl>
                                          <p:spTgt spid="123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fa-IR" sz="7200" dirty="0" smtClean="0"/>
          </a:p>
          <a:p>
            <a:pPr marL="109728" indent="0">
              <a:buNone/>
            </a:pPr>
            <a:r>
              <a:rPr lang="fa-IR" sz="7200" dirty="0" smtClean="0"/>
              <a:t>آنالیز کمی و کیفی آزمون  </a:t>
            </a:r>
            <a:endParaRPr lang="fa-IR" sz="7200" dirty="0"/>
          </a:p>
        </p:txBody>
      </p:sp>
      <p:sp>
        <p:nvSpPr>
          <p:cNvPr id="3" name="Title 2"/>
          <p:cNvSpPr>
            <a:spLocks noGrp="1"/>
          </p:cNvSpPr>
          <p:nvPr>
            <p:ph type="title"/>
          </p:nvPr>
        </p:nvSpPr>
        <p:spPr>
          <a:xfrm>
            <a:off x="467544" y="260648"/>
            <a:ext cx="8229600" cy="1143000"/>
          </a:xfrm>
        </p:spPr>
        <p:txBody>
          <a:bodyPr>
            <a:normAutofit fontScale="90000"/>
          </a:bodyPr>
          <a:lstStyle/>
          <a:p>
            <a:pPr algn="r" rtl="0"/>
            <a:r>
              <a:rPr lang="fa-IR" sz="5300" dirty="0"/>
              <a:t>بخش دوم </a:t>
            </a:r>
            <a:r>
              <a:rPr lang="fa-IR" sz="5300" dirty="0" smtClean="0"/>
              <a:t>کارگاه</a:t>
            </a:r>
            <a:r>
              <a:rPr lang="fa-IR" dirty="0"/>
              <a:t/>
            </a:r>
            <a:br>
              <a:rPr lang="fa-IR" dirty="0"/>
            </a:br>
            <a:endParaRPr lang="fa-IR" dirty="0"/>
          </a:p>
        </p:txBody>
      </p:sp>
    </p:spTree>
    <p:extLst>
      <p:ext uri="{BB962C8B-B14F-4D97-AF65-F5344CB8AC3E}">
        <p14:creationId xmlns:p14="http://schemas.microsoft.com/office/powerpoint/2010/main" val="228764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80975" y="-1588"/>
            <a:ext cx="9324975" cy="6886576"/>
            <a:chOff x="-114" y="-1"/>
            <a:chExt cx="5874" cy="4338"/>
          </a:xfrm>
        </p:grpSpPr>
        <p:sp>
          <p:nvSpPr>
            <p:cNvPr id="13315"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3316"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3317"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3318"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3319"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3320"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3321"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3322"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3323"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3324"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3325" name="Rectangle 13"/>
          <p:cNvSpPr>
            <a:spLocks noGrp="1" noChangeArrowheads="1"/>
          </p:cNvSpPr>
          <p:nvPr>
            <p:ph type="title"/>
          </p:nvPr>
        </p:nvSpPr>
        <p:spPr>
          <a:xfrm>
            <a:off x="3203575" y="188913"/>
            <a:ext cx="5338763" cy="836612"/>
          </a:xfrm>
        </p:spPr>
        <p:txBody>
          <a:bodyPr/>
          <a:lstStyle/>
          <a:p>
            <a:pPr algn="r"/>
            <a:r>
              <a:rPr lang="fa-IR" sz="2800" b="1">
                <a:solidFill>
                  <a:schemeClr val="tx1"/>
                </a:solidFill>
                <a:effectLst>
                  <a:outerShdw blurRad="38100" dist="38100" dir="2700000" algn="tl">
                    <a:srgbClr val="C0C0C0"/>
                  </a:outerShdw>
                </a:effectLst>
                <a:cs typeface="B Nazanin" pitchFamily="2" charset="-78"/>
              </a:rPr>
              <a:t>پاسخ های دانشجو</a:t>
            </a:r>
            <a:endParaRPr lang="en-US" sz="2800" b="1">
              <a:solidFill>
                <a:schemeClr val="tx1"/>
              </a:solidFill>
              <a:effectLst>
                <a:outerShdw blurRad="38100" dist="38100" dir="2700000" algn="tl">
                  <a:srgbClr val="C0C0C0"/>
                </a:outerShdw>
              </a:effectLst>
              <a:cs typeface="B Nazanin" pitchFamily="2" charset="-78"/>
            </a:endParaRPr>
          </a:p>
        </p:txBody>
      </p:sp>
      <p:sp>
        <p:nvSpPr>
          <p:cNvPr id="13326" name="Rectangle 14"/>
          <p:cNvSpPr>
            <a:spLocks noGrp="1" noChangeArrowheads="1"/>
          </p:cNvSpPr>
          <p:nvPr>
            <p:ph type="body" idx="1"/>
          </p:nvPr>
        </p:nvSpPr>
        <p:spPr>
          <a:xfrm>
            <a:off x="1763713" y="5373688"/>
            <a:ext cx="5051425" cy="1008062"/>
          </a:xfrm>
        </p:spPr>
        <p:txBody>
          <a:bodyPr/>
          <a:lstStyle/>
          <a:p>
            <a:pPr marL="0" indent="0">
              <a:lnSpc>
                <a:spcPct val="130000"/>
              </a:lnSpc>
              <a:buFontTx/>
              <a:buNone/>
            </a:pPr>
            <a:r>
              <a:rPr lang="fa-IR" sz="2200">
                <a:cs typeface="B Nazanin" pitchFamily="2" charset="-78"/>
              </a:rPr>
              <a:t>امکان مشاهده الگوی پاسخ هر دانشجو به صورت تصویری</a:t>
            </a:r>
          </a:p>
          <a:p>
            <a:pPr marL="0" indent="0">
              <a:lnSpc>
                <a:spcPct val="130000"/>
              </a:lnSpc>
              <a:buFontTx/>
              <a:buNone/>
            </a:pPr>
            <a:r>
              <a:rPr lang="fa-IR" sz="2200">
                <a:cs typeface="B Nazanin" pitchFamily="2" charset="-78"/>
              </a:rPr>
              <a:t>و گزارش خروجی آن در </a:t>
            </a:r>
            <a:r>
              <a:rPr lang="en-US" sz="2200">
                <a:cs typeface="B Nazanin" pitchFamily="2" charset="-78"/>
              </a:rPr>
              <a:t>word </a:t>
            </a:r>
            <a:r>
              <a:rPr lang="fa-IR" sz="2200">
                <a:cs typeface="B Nazanin" pitchFamily="2" charset="-78"/>
              </a:rPr>
              <a:t> و </a:t>
            </a:r>
            <a:r>
              <a:rPr lang="en-US" sz="2200">
                <a:cs typeface="B Nazanin" pitchFamily="2" charset="-78"/>
              </a:rPr>
              <a:t>Excel </a:t>
            </a:r>
            <a:r>
              <a:rPr lang="fa-IR" sz="2200">
                <a:cs typeface="B Nazanin" pitchFamily="2" charset="-78"/>
              </a:rPr>
              <a:t> و . . . </a:t>
            </a:r>
            <a:endParaRPr lang="en-US" sz="2200">
              <a:cs typeface="B Nazanin" pitchFamily="2" charset="-78"/>
            </a:endParaRPr>
          </a:p>
        </p:txBody>
      </p:sp>
      <p:pic>
        <p:nvPicPr>
          <p:cNvPr id="1333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052513"/>
            <a:ext cx="5140325"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33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animEffect transition="in" filter="fade">
                                      <p:cBhvr>
                                        <p:cTn id="9" dur="500"/>
                                        <p:tgtEl>
                                          <p:spTgt spid="133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26">
                                            <p:txEl>
                                              <p:pRg st="0" end="0"/>
                                            </p:txEl>
                                          </p:spTgt>
                                        </p:tgtEl>
                                        <p:attrNameLst>
                                          <p:attrName>style.visibility</p:attrName>
                                        </p:attrNameLst>
                                      </p:cBhvr>
                                      <p:to>
                                        <p:strVal val="visible"/>
                                      </p:to>
                                    </p:set>
                                    <p:animEffect transition="in" filter="fade">
                                      <p:cBhvr>
                                        <p:cTn id="14" dur="1000">
                                          <p:stCondLst>
                                            <p:cond delay="0"/>
                                          </p:stCondLst>
                                        </p:cTn>
                                        <p:tgtEl>
                                          <p:spTgt spid="1332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26">
                                            <p:txEl>
                                              <p:pRg st="1" end="1"/>
                                            </p:txEl>
                                          </p:spTgt>
                                        </p:tgtEl>
                                        <p:attrNameLst>
                                          <p:attrName>style.visibility</p:attrName>
                                        </p:attrNameLst>
                                      </p:cBhvr>
                                      <p:to>
                                        <p:strVal val="visible"/>
                                      </p:to>
                                    </p:set>
                                    <p:animEffect transition="in" filter="fade">
                                      <p:cBhvr>
                                        <p:cTn id="19" dur="1000">
                                          <p:stCondLst>
                                            <p:cond delay="0"/>
                                          </p:stCondLst>
                                        </p:cTn>
                                        <p:tgtEl>
                                          <p:spTgt spid="133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80975" y="-1588"/>
            <a:ext cx="9324975" cy="6886576"/>
            <a:chOff x="-114" y="-1"/>
            <a:chExt cx="5874" cy="4338"/>
          </a:xfrm>
        </p:grpSpPr>
        <p:sp>
          <p:nvSpPr>
            <p:cNvPr id="14339"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4340"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4341"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4342"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4343"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4344"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4345"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4346"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4347"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4348"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4349" name="Rectangle 13"/>
          <p:cNvSpPr>
            <a:spLocks noGrp="1" noChangeArrowheads="1"/>
          </p:cNvSpPr>
          <p:nvPr>
            <p:ph type="title"/>
          </p:nvPr>
        </p:nvSpPr>
        <p:spPr>
          <a:xfrm>
            <a:off x="5219700" y="-90488"/>
            <a:ext cx="3478213" cy="1143001"/>
          </a:xfrm>
        </p:spPr>
        <p:txBody>
          <a:bodyPr/>
          <a:lstStyle/>
          <a:p>
            <a:pPr algn="r"/>
            <a:r>
              <a:rPr lang="fa-IR" sz="2800" b="1">
                <a:solidFill>
                  <a:schemeClr val="tx1"/>
                </a:solidFill>
                <a:effectLst>
                  <a:outerShdw blurRad="38100" dist="38100" dir="2700000" algn="tl">
                    <a:srgbClr val="C0C0C0"/>
                  </a:outerShdw>
                </a:effectLst>
                <a:cs typeface="B Nazanin" pitchFamily="2" charset="-78"/>
              </a:rPr>
              <a:t>دانشجویان</a:t>
            </a:r>
            <a:endParaRPr lang="en-US" sz="2800" b="1">
              <a:solidFill>
                <a:schemeClr val="tx1"/>
              </a:solidFill>
              <a:effectLst>
                <a:outerShdw blurRad="38100" dist="38100" dir="2700000" algn="tl">
                  <a:srgbClr val="C0C0C0"/>
                </a:outerShdw>
              </a:effectLst>
              <a:cs typeface="B Nazanin" pitchFamily="2" charset="-78"/>
            </a:endParaRPr>
          </a:p>
        </p:txBody>
      </p:sp>
      <p:sp>
        <p:nvSpPr>
          <p:cNvPr id="14350" name="Rectangle 14"/>
          <p:cNvSpPr>
            <a:spLocks noGrp="1" noChangeArrowheads="1"/>
          </p:cNvSpPr>
          <p:nvPr>
            <p:ph type="body" idx="1"/>
          </p:nvPr>
        </p:nvSpPr>
        <p:spPr>
          <a:xfrm>
            <a:off x="1979613" y="5214938"/>
            <a:ext cx="4762500" cy="1181100"/>
          </a:xfrm>
        </p:spPr>
        <p:txBody>
          <a:bodyPr/>
          <a:lstStyle/>
          <a:p>
            <a:pPr marL="84138" indent="0" algn="just">
              <a:lnSpc>
                <a:spcPct val="110000"/>
              </a:lnSpc>
              <a:buFontTx/>
              <a:buNone/>
            </a:pPr>
            <a:r>
              <a:rPr lang="fa-IR" sz="2000">
                <a:cs typeface="B Nazanin" pitchFamily="2" charset="-78"/>
              </a:rPr>
              <a:t>امکان تعریف دانشجو در برنامه و همچنین فراخوانی اطلاعات شناسنامه ای دانشجویان و اساتید و دروس از نرم افزار های انتخاب واحد</a:t>
            </a:r>
            <a:endParaRPr lang="en-US" sz="2000">
              <a:cs typeface="B Nazanin" pitchFamily="2" charset="-78"/>
            </a:endParaRPr>
          </a:p>
        </p:txBody>
      </p:sp>
      <p:grpSp>
        <p:nvGrpSpPr>
          <p:cNvPr id="14355" name="Group 19"/>
          <p:cNvGrpSpPr>
            <a:grpSpLocks/>
          </p:cNvGrpSpPr>
          <p:nvPr/>
        </p:nvGrpSpPr>
        <p:grpSpPr bwMode="auto">
          <a:xfrm>
            <a:off x="2268538" y="836613"/>
            <a:ext cx="6335712" cy="4248150"/>
            <a:chOff x="1429" y="527"/>
            <a:chExt cx="3991" cy="2676"/>
          </a:xfrm>
        </p:grpSpPr>
        <p:pic>
          <p:nvPicPr>
            <p:cNvPr id="1435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 y="527"/>
              <a:ext cx="3629" cy="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1636"/>
              <a:ext cx="1950" cy="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37715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p:cTn id="7" dur="500" fill="hold"/>
                                        <p:tgtEl>
                                          <p:spTgt spid="14349"/>
                                        </p:tgtEl>
                                        <p:attrNameLst>
                                          <p:attrName>ppt_w</p:attrName>
                                        </p:attrNameLst>
                                      </p:cBhvr>
                                      <p:tavLst>
                                        <p:tav tm="0">
                                          <p:val>
                                            <p:fltVal val="0"/>
                                          </p:val>
                                        </p:tav>
                                        <p:tav tm="100000">
                                          <p:val>
                                            <p:strVal val="#ppt_w"/>
                                          </p:val>
                                        </p:tav>
                                      </p:tavLst>
                                    </p:anim>
                                    <p:anim calcmode="lin" valueType="num">
                                      <p:cBhvr>
                                        <p:cTn id="8" dur="500" fill="hold"/>
                                        <p:tgtEl>
                                          <p:spTgt spid="14349"/>
                                        </p:tgtEl>
                                        <p:attrNameLst>
                                          <p:attrName>ppt_h</p:attrName>
                                        </p:attrNameLst>
                                      </p:cBhvr>
                                      <p:tavLst>
                                        <p:tav tm="0">
                                          <p:val>
                                            <p:fltVal val="0"/>
                                          </p:val>
                                        </p:tav>
                                        <p:tav tm="100000">
                                          <p:val>
                                            <p:strVal val="#ppt_h"/>
                                          </p:val>
                                        </p:tav>
                                      </p:tavLst>
                                    </p:anim>
                                    <p:animEffect transition="in" filter="fade">
                                      <p:cBhvr>
                                        <p:cTn id="9" dur="500"/>
                                        <p:tgtEl>
                                          <p:spTgt spid="143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350">
                                            <p:txEl>
                                              <p:pRg st="0" end="0"/>
                                            </p:txEl>
                                          </p:spTgt>
                                        </p:tgtEl>
                                        <p:attrNameLst>
                                          <p:attrName>style.visibility</p:attrName>
                                        </p:attrNameLst>
                                      </p:cBhvr>
                                      <p:to>
                                        <p:strVal val="visible"/>
                                      </p:to>
                                    </p:set>
                                    <p:animEffect transition="in" filter="fade">
                                      <p:cBhvr>
                                        <p:cTn id="14" dur="1000">
                                          <p:stCondLst>
                                            <p:cond delay="0"/>
                                          </p:stCondLst>
                                        </p:cTn>
                                        <p:tgtEl>
                                          <p:spTgt spid="143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0"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80975" y="-1588"/>
            <a:ext cx="9324975" cy="6886576"/>
            <a:chOff x="-114" y="-1"/>
            <a:chExt cx="5874" cy="4338"/>
          </a:xfrm>
        </p:grpSpPr>
        <p:sp>
          <p:nvSpPr>
            <p:cNvPr id="20483"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20484"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485"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20486"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487"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488"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20489"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20490"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20491"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20492"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20493" name="Rectangle 13"/>
          <p:cNvSpPr>
            <a:spLocks noGrp="1" noChangeArrowheads="1"/>
          </p:cNvSpPr>
          <p:nvPr>
            <p:ph type="title"/>
          </p:nvPr>
        </p:nvSpPr>
        <p:spPr>
          <a:xfrm>
            <a:off x="5724525" y="242888"/>
            <a:ext cx="2962275" cy="738187"/>
          </a:xfrm>
        </p:spPr>
        <p:txBody>
          <a:bodyPr/>
          <a:lstStyle/>
          <a:p>
            <a:pPr algn="r"/>
            <a:r>
              <a:rPr lang="fa-IR" sz="3200" b="1">
                <a:effectLst>
                  <a:outerShdw blurRad="38100" dist="38100" dir="2700000" algn="tl">
                    <a:srgbClr val="C0C0C0"/>
                  </a:outerShdw>
                </a:effectLst>
                <a:cs typeface="B Nazanin" pitchFamily="2" charset="-78"/>
              </a:rPr>
              <a:t>بانک سئوالات</a:t>
            </a:r>
            <a:endParaRPr lang="en-US" sz="3200" b="1">
              <a:effectLst>
                <a:outerShdw blurRad="38100" dist="38100" dir="2700000" algn="tl">
                  <a:srgbClr val="C0C0C0"/>
                </a:outerShdw>
              </a:effectLst>
              <a:cs typeface="B Nazanin" pitchFamily="2" charset="-78"/>
            </a:endParaRPr>
          </a:p>
        </p:txBody>
      </p:sp>
      <p:sp>
        <p:nvSpPr>
          <p:cNvPr id="20494" name="Rectangle 14"/>
          <p:cNvSpPr>
            <a:spLocks noGrp="1" noChangeArrowheads="1"/>
          </p:cNvSpPr>
          <p:nvPr>
            <p:ph type="body" idx="1"/>
          </p:nvPr>
        </p:nvSpPr>
        <p:spPr>
          <a:xfrm>
            <a:off x="1835150" y="4941888"/>
            <a:ext cx="5041900" cy="1574800"/>
          </a:xfrm>
        </p:spPr>
        <p:txBody>
          <a:bodyPr/>
          <a:lstStyle/>
          <a:p>
            <a:pPr marL="84138" indent="-84138">
              <a:lnSpc>
                <a:spcPct val="130000"/>
              </a:lnSpc>
            </a:pPr>
            <a:r>
              <a:rPr lang="fa-IR" sz="1600">
                <a:effectLst>
                  <a:outerShdw blurRad="38100" dist="38100" dir="2700000" algn="tl">
                    <a:srgbClr val="C0C0C0"/>
                  </a:outerShdw>
                </a:effectLst>
                <a:cs typeface="B Nazanin" pitchFamily="2" charset="-78"/>
              </a:rPr>
              <a:t>امکان تایپت متن هر سئوال برای تشکیل بانک سئوالات و خروجی سئوالات</a:t>
            </a:r>
          </a:p>
          <a:p>
            <a:pPr marL="84138" indent="-84138">
              <a:lnSpc>
                <a:spcPct val="130000"/>
              </a:lnSpc>
            </a:pPr>
            <a:r>
              <a:rPr lang="fa-IR" sz="1600">
                <a:cs typeface="B Nazanin" pitchFamily="2" charset="-78"/>
              </a:rPr>
              <a:t>امکان حذف تاثیر یک سئوال در آزمون یا اضافه کردن نمره آن به نمره همه شرکت کنندگان</a:t>
            </a:r>
            <a:r>
              <a:rPr lang="en-US" sz="1600">
                <a:cs typeface="B Nazanin" pitchFamily="2" charset="-78"/>
              </a:rPr>
              <a:t> </a:t>
            </a:r>
          </a:p>
          <a:p>
            <a:pPr marL="84138" indent="-84138">
              <a:lnSpc>
                <a:spcPct val="130000"/>
              </a:lnSpc>
            </a:pPr>
            <a:r>
              <a:rPr lang="fa-IR" sz="1600">
                <a:effectLst>
                  <a:outerShdw blurRad="38100" dist="38100" dir="2700000" algn="tl">
                    <a:srgbClr val="C0C0C0"/>
                  </a:outerShdw>
                </a:effectLst>
                <a:cs typeface="B Nazanin" pitchFamily="2" charset="-78"/>
              </a:rPr>
              <a:t>امکان پیوست نمودن متن سئوالات کل آزمون به اطلاعات آزمون سئوالات</a:t>
            </a:r>
            <a:r>
              <a:rPr lang="en-US" sz="1600">
                <a:cs typeface="B Nazanin" pitchFamily="2" charset="-78"/>
              </a:rPr>
              <a:t> </a:t>
            </a:r>
          </a:p>
        </p:txBody>
      </p:sp>
      <p:pic>
        <p:nvPicPr>
          <p:cNvPr id="204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81075"/>
            <a:ext cx="5926137"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93"/>
                                        </p:tgtEl>
                                        <p:attrNameLst>
                                          <p:attrName>style.visibility</p:attrName>
                                        </p:attrNameLst>
                                      </p:cBhvr>
                                      <p:to>
                                        <p:strVal val="visible"/>
                                      </p:to>
                                    </p:set>
                                    <p:anim calcmode="lin" valueType="num">
                                      <p:cBhvr>
                                        <p:cTn id="7" dur="500" fill="hold"/>
                                        <p:tgtEl>
                                          <p:spTgt spid="20493"/>
                                        </p:tgtEl>
                                        <p:attrNameLst>
                                          <p:attrName>ppt_w</p:attrName>
                                        </p:attrNameLst>
                                      </p:cBhvr>
                                      <p:tavLst>
                                        <p:tav tm="0">
                                          <p:val>
                                            <p:fltVal val="0"/>
                                          </p:val>
                                        </p:tav>
                                        <p:tav tm="100000">
                                          <p:val>
                                            <p:strVal val="#ppt_w"/>
                                          </p:val>
                                        </p:tav>
                                      </p:tavLst>
                                    </p:anim>
                                    <p:anim calcmode="lin" valueType="num">
                                      <p:cBhvr>
                                        <p:cTn id="8" dur="500" fill="hold"/>
                                        <p:tgtEl>
                                          <p:spTgt spid="20493"/>
                                        </p:tgtEl>
                                        <p:attrNameLst>
                                          <p:attrName>ppt_h</p:attrName>
                                        </p:attrNameLst>
                                      </p:cBhvr>
                                      <p:tavLst>
                                        <p:tav tm="0">
                                          <p:val>
                                            <p:fltVal val="0"/>
                                          </p:val>
                                        </p:tav>
                                        <p:tav tm="100000">
                                          <p:val>
                                            <p:strVal val="#ppt_h"/>
                                          </p:val>
                                        </p:tav>
                                      </p:tavLst>
                                    </p:anim>
                                    <p:animEffect transition="in" filter="fade">
                                      <p:cBhvr>
                                        <p:cTn id="9" dur="500"/>
                                        <p:tgtEl>
                                          <p:spTgt spid="204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94">
                                            <p:txEl>
                                              <p:pRg st="0" end="0"/>
                                            </p:txEl>
                                          </p:spTgt>
                                        </p:tgtEl>
                                        <p:attrNameLst>
                                          <p:attrName>style.visibility</p:attrName>
                                        </p:attrNameLst>
                                      </p:cBhvr>
                                      <p:to>
                                        <p:strVal val="visible"/>
                                      </p:to>
                                    </p:set>
                                    <p:animEffect transition="in" filter="fade">
                                      <p:cBhvr>
                                        <p:cTn id="14" dur="1000">
                                          <p:stCondLst>
                                            <p:cond delay="0"/>
                                          </p:stCondLst>
                                        </p:cTn>
                                        <p:tgtEl>
                                          <p:spTgt spid="2049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94">
                                            <p:txEl>
                                              <p:pRg st="1" end="1"/>
                                            </p:txEl>
                                          </p:spTgt>
                                        </p:tgtEl>
                                        <p:attrNameLst>
                                          <p:attrName>style.visibility</p:attrName>
                                        </p:attrNameLst>
                                      </p:cBhvr>
                                      <p:to>
                                        <p:strVal val="visible"/>
                                      </p:to>
                                    </p:set>
                                    <p:animEffect transition="in" filter="fade">
                                      <p:cBhvr>
                                        <p:cTn id="19" dur="1000">
                                          <p:stCondLst>
                                            <p:cond delay="0"/>
                                          </p:stCondLst>
                                        </p:cTn>
                                        <p:tgtEl>
                                          <p:spTgt spid="2049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94">
                                            <p:txEl>
                                              <p:pRg st="2" end="2"/>
                                            </p:txEl>
                                          </p:spTgt>
                                        </p:tgtEl>
                                        <p:attrNameLst>
                                          <p:attrName>style.visibility</p:attrName>
                                        </p:attrNameLst>
                                      </p:cBhvr>
                                      <p:to>
                                        <p:strVal val="visible"/>
                                      </p:to>
                                    </p:set>
                                    <p:animEffect transition="in" filter="fade">
                                      <p:cBhvr>
                                        <p:cTn id="24" dur="1000">
                                          <p:stCondLst>
                                            <p:cond delay="0"/>
                                          </p:stCondLst>
                                        </p:cTn>
                                        <p:tgtEl>
                                          <p:spTgt spid="204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4"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80975" y="-1588"/>
            <a:ext cx="9324975" cy="6886576"/>
            <a:chOff x="-114" y="-1"/>
            <a:chExt cx="5874" cy="4338"/>
          </a:xfrm>
        </p:grpSpPr>
        <p:sp>
          <p:nvSpPr>
            <p:cNvPr id="19459" name="AutoShape 3"/>
            <p:cNvSpPr>
              <a:spLocks noChangeArrowheads="1"/>
            </p:cNvSpPr>
            <p:nvPr/>
          </p:nvSpPr>
          <p:spPr bwMode="auto">
            <a:xfrm rot="16200000">
              <a:off x="1140" y="-301"/>
              <a:ext cx="4320" cy="4921"/>
            </a:xfrm>
            <a:prstGeom prst="wave">
              <a:avLst>
                <a:gd name="adj1" fmla="val 0"/>
                <a:gd name="adj2" fmla="val -5"/>
              </a:avLst>
            </a:prstGeom>
            <a:gradFill rotWithShape="1">
              <a:gsLst>
                <a:gs pos="0">
                  <a:schemeClr val="bg1">
                    <a:alpha val="0"/>
                  </a:schemeClr>
                </a:gs>
                <a:gs pos="100000">
                  <a:srgbClr val="B4D4E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9460" name="AutoShape 4"/>
            <p:cNvSpPr>
              <a:spLocks noChangeArrowheads="1"/>
            </p:cNvSpPr>
            <p:nvPr/>
          </p:nvSpPr>
          <p:spPr bwMode="auto">
            <a:xfrm rot="16200000">
              <a:off x="-1782" y="1774"/>
              <a:ext cx="4320" cy="771"/>
            </a:xfrm>
            <a:prstGeom prst="wave">
              <a:avLst>
                <a:gd name="adj1" fmla="val 0"/>
                <a:gd name="adj2" fmla="val -9"/>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9461" name="AutoShape 5"/>
            <p:cNvSpPr>
              <a:spLocks noChangeArrowheads="1"/>
            </p:cNvSpPr>
            <p:nvPr/>
          </p:nvSpPr>
          <p:spPr bwMode="auto">
            <a:xfrm rot="16200000">
              <a:off x="-1503" y="1389"/>
              <a:ext cx="4320" cy="1542"/>
            </a:xfrm>
            <a:prstGeom prst="wave">
              <a:avLst>
                <a:gd name="adj1" fmla="val 8366"/>
                <a:gd name="adj2" fmla="val -5"/>
              </a:avLst>
            </a:prstGeom>
            <a:gradFill rotWithShape="1">
              <a:gsLst>
                <a:gs pos="0">
                  <a:srgbClr val="0B5294">
                    <a:alpha val="7001"/>
                  </a:srgbClr>
                </a:gs>
                <a:gs pos="50000">
                  <a:srgbClr val="389BB6"/>
                </a:gs>
                <a:gs pos="100000">
                  <a:srgbClr val="0B5294">
                    <a:alpha val="7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fontAlgn="base">
                <a:spcBef>
                  <a:spcPct val="0"/>
                </a:spcBef>
                <a:spcAft>
                  <a:spcPct val="0"/>
                </a:spcAft>
              </a:pPr>
              <a:endParaRPr lang="en-US" smtClean="0">
                <a:solidFill>
                  <a:srgbClr val="000000"/>
                </a:solidFill>
              </a:endParaRPr>
            </a:p>
          </p:txBody>
        </p:sp>
        <p:sp>
          <p:nvSpPr>
            <p:cNvPr id="19462" name="AutoShape 6"/>
            <p:cNvSpPr>
              <a:spLocks noChangeArrowheads="1"/>
            </p:cNvSpPr>
            <p:nvPr/>
          </p:nvSpPr>
          <p:spPr bwMode="auto">
            <a:xfrm rot="16200000">
              <a:off x="-1514" y="1536"/>
              <a:ext cx="4320" cy="1247"/>
            </a:xfrm>
            <a:prstGeom prst="wave">
              <a:avLst>
                <a:gd name="adj1" fmla="val 8366"/>
                <a:gd name="adj2" fmla="val -9"/>
              </a:avLst>
            </a:prstGeom>
            <a:gradFill rotWithShape="1">
              <a:gsLst>
                <a:gs pos="0">
                  <a:srgbClr val="0B5294">
                    <a:alpha val="44000"/>
                  </a:srgbClr>
                </a:gs>
                <a:gs pos="50000">
                  <a:srgbClr val="389BB6"/>
                </a:gs>
                <a:gs pos="100000">
                  <a:srgbClr val="0B5294">
                    <a:alpha val="44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9463" name="AutoShape 7"/>
            <p:cNvSpPr>
              <a:spLocks noChangeArrowheads="1"/>
            </p:cNvSpPr>
            <p:nvPr/>
          </p:nvSpPr>
          <p:spPr bwMode="auto">
            <a:xfrm rot="16200000">
              <a:off x="-1582" y="1603"/>
              <a:ext cx="4320" cy="1111"/>
            </a:xfrm>
            <a:prstGeom prst="wave">
              <a:avLst>
                <a:gd name="adj1" fmla="val 8366"/>
                <a:gd name="adj2" fmla="val -9"/>
              </a:avLst>
            </a:prstGeom>
            <a:gradFill rotWithShape="1">
              <a:gsLst>
                <a:gs pos="0">
                  <a:srgbClr val="0B5294">
                    <a:alpha val="77000"/>
                  </a:srgbClr>
                </a:gs>
                <a:gs pos="50000">
                  <a:srgbClr val="389BB6"/>
                </a:gs>
                <a:gs pos="100000">
                  <a:srgbClr val="0B5294">
                    <a:alpha val="77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9464" name="AutoShape 8"/>
            <p:cNvSpPr>
              <a:spLocks noChangeArrowheads="1"/>
            </p:cNvSpPr>
            <p:nvPr/>
          </p:nvSpPr>
          <p:spPr bwMode="auto">
            <a:xfrm rot="16200000">
              <a:off x="-1661" y="1774"/>
              <a:ext cx="4320" cy="771"/>
            </a:xfrm>
            <a:prstGeom prst="wave">
              <a:avLst>
                <a:gd name="adj1" fmla="val 9079"/>
                <a:gd name="adj2" fmla="val -28"/>
              </a:avLst>
            </a:prstGeom>
            <a:gradFill rotWithShape="1">
              <a:gsLst>
                <a:gs pos="0">
                  <a:srgbClr val="0B5294">
                    <a:alpha val="92000"/>
                  </a:srgbClr>
                </a:gs>
                <a:gs pos="50000">
                  <a:srgbClr val="389BB6"/>
                </a:gs>
                <a:gs pos="100000">
                  <a:srgbClr val="0B5294">
                    <a:alpha val="92000"/>
                  </a:srgbClr>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a:lstStyle/>
            <a:p>
              <a:pPr fontAlgn="base">
                <a:spcBef>
                  <a:spcPct val="0"/>
                </a:spcBef>
                <a:spcAft>
                  <a:spcPct val="0"/>
                </a:spcAft>
              </a:pPr>
              <a:endParaRPr lang="fa-IR" baseline="-25000" smtClean="0">
                <a:solidFill>
                  <a:srgbClr val="000000"/>
                </a:solidFill>
              </a:endParaRPr>
            </a:p>
          </p:txBody>
        </p:sp>
        <p:sp>
          <p:nvSpPr>
            <p:cNvPr id="19465" name="WordArt 9"/>
            <p:cNvSpPr>
              <a:spLocks noChangeArrowheads="1" noChangeShapeType="1" noTextEdit="1"/>
            </p:cNvSpPr>
            <p:nvPr/>
          </p:nvSpPr>
          <p:spPr bwMode="auto">
            <a:xfrm rot="5400000">
              <a:off x="-590" y="958"/>
              <a:ext cx="1951" cy="181"/>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fontAlgn="base">
                <a:spcBef>
                  <a:spcPct val="0"/>
                </a:spcBef>
                <a:spcAft>
                  <a:spcPct val="0"/>
                </a:spcAft>
              </a:pPr>
              <a:r>
                <a:rPr lang="en-US" sz="3600" kern="10" baseline="-25000" smtClean="0">
                  <a:ln w="3175">
                    <a:solidFill>
                      <a:srgbClr val="FFAE5D"/>
                    </a:solidFill>
                    <a:round/>
                    <a:headEnd/>
                    <a:tailEnd/>
                  </a:ln>
                  <a:noFill/>
                  <a:latin typeface="Arial Black"/>
                </a:rPr>
                <a:t>YEGANEH SOFT CO.</a:t>
              </a:r>
              <a:endParaRPr lang="fa-IR" sz="3600" kern="10" baseline="-25000" smtClean="0">
                <a:ln w="3175">
                  <a:solidFill>
                    <a:srgbClr val="FFAE5D"/>
                  </a:solidFill>
                  <a:round/>
                  <a:headEnd/>
                  <a:tailEnd/>
                </a:ln>
                <a:noFill/>
                <a:latin typeface="Arial Black"/>
              </a:endParaRPr>
            </a:p>
          </p:txBody>
        </p:sp>
        <p:sp>
          <p:nvSpPr>
            <p:cNvPr id="19466" name="Line 10"/>
            <p:cNvSpPr>
              <a:spLocks noChangeShapeType="1"/>
            </p:cNvSpPr>
            <p:nvPr/>
          </p:nvSpPr>
          <p:spPr bwMode="auto">
            <a:xfrm>
              <a:off x="5556" y="0"/>
              <a:ext cx="0" cy="4337"/>
            </a:xfrm>
            <a:prstGeom prst="line">
              <a:avLst/>
            </a:prstGeom>
            <a:noFill/>
            <a:ln w="50800">
              <a:solidFill>
                <a:srgbClr val="FFAE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sp>
          <p:nvSpPr>
            <p:cNvPr id="19467" name="Line 11"/>
            <p:cNvSpPr>
              <a:spLocks noChangeShapeType="1"/>
            </p:cNvSpPr>
            <p:nvPr/>
          </p:nvSpPr>
          <p:spPr bwMode="auto">
            <a:xfrm>
              <a:off x="5601" y="0"/>
              <a:ext cx="0" cy="4337"/>
            </a:xfrm>
            <a:prstGeom prst="line">
              <a:avLst/>
            </a:prstGeom>
            <a:noFill/>
            <a:ln w="508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a-IR" baseline="-25000" smtClean="0">
                <a:solidFill>
                  <a:srgbClr val="000000"/>
                </a:solidFill>
              </a:endParaRPr>
            </a:p>
          </p:txBody>
        </p:sp>
        <p:pic>
          <p:nvPicPr>
            <p:cNvPr id="19468" name="Picture 12" descr="Sarbarg1"/>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l="5418"/>
            <a:stretch>
              <a:fillRect/>
            </a:stretch>
          </p:blipFill>
          <p:spPr bwMode="auto">
            <a:xfrm>
              <a:off x="1247" y="3687"/>
              <a:ext cx="4234"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19469" name="Rectangle 13"/>
          <p:cNvSpPr>
            <a:spLocks noGrp="1" noChangeArrowheads="1"/>
          </p:cNvSpPr>
          <p:nvPr>
            <p:ph type="title"/>
          </p:nvPr>
        </p:nvSpPr>
        <p:spPr>
          <a:xfrm>
            <a:off x="5724525" y="0"/>
            <a:ext cx="2962275" cy="1143000"/>
          </a:xfrm>
        </p:spPr>
        <p:txBody>
          <a:bodyPr/>
          <a:lstStyle/>
          <a:p>
            <a:pPr algn="r"/>
            <a:r>
              <a:rPr lang="fa-IR" sz="2800" b="1">
                <a:effectLst>
                  <a:outerShdw blurRad="38100" dist="38100" dir="2700000" algn="tl">
                    <a:srgbClr val="C0C0C0"/>
                  </a:outerShdw>
                </a:effectLst>
                <a:cs typeface="B Nazanin" pitchFamily="2" charset="-78"/>
              </a:rPr>
              <a:t>گزارش ها</a:t>
            </a:r>
            <a:endParaRPr lang="en-US" sz="2800" b="1">
              <a:effectLst>
                <a:outerShdw blurRad="38100" dist="38100" dir="2700000" algn="tl">
                  <a:srgbClr val="C0C0C0"/>
                </a:outerShdw>
              </a:effectLst>
              <a:cs typeface="B Nazanin" pitchFamily="2" charset="-78"/>
            </a:endParaRPr>
          </a:p>
        </p:txBody>
      </p:sp>
      <p:sp>
        <p:nvSpPr>
          <p:cNvPr id="19470" name="Rectangle 14"/>
          <p:cNvSpPr>
            <a:spLocks noGrp="1" noChangeArrowheads="1"/>
          </p:cNvSpPr>
          <p:nvPr>
            <p:ph type="body" idx="1"/>
          </p:nvPr>
        </p:nvSpPr>
        <p:spPr>
          <a:xfrm>
            <a:off x="2051050" y="5573713"/>
            <a:ext cx="4727575" cy="950912"/>
          </a:xfrm>
        </p:spPr>
        <p:txBody>
          <a:bodyPr/>
          <a:lstStyle/>
          <a:p>
            <a:pPr marL="0" indent="0" algn="just">
              <a:lnSpc>
                <a:spcPct val="120000"/>
              </a:lnSpc>
              <a:buFontTx/>
              <a:buNone/>
            </a:pPr>
            <a:r>
              <a:rPr lang="fa-IR" sz="2000">
                <a:cs typeface="B Nazanin" pitchFamily="2" charset="-78"/>
              </a:rPr>
              <a:t>امکان گزارش گیرهای پویا و مدیریتی</a:t>
            </a:r>
          </a:p>
          <a:p>
            <a:pPr marL="0" indent="0" algn="just">
              <a:lnSpc>
                <a:spcPct val="120000"/>
              </a:lnSpc>
              <a:buFontTx/>
              <a:buNone/>
            </a:pPr>
            <a:r>
              <a:rPr lang="fa-IR" sz="2000">
                <a:cs typeface="B Nazanin" pitchFamily="2" charset="-78"/>
              </a:rPr>
              <a:t>خروجی در </a:t>
            </a:r>
            <a:r>
              <a:rPr lang="en-US" sz="2000">
                <a:cs typeface="B Nazanin" pitchFamily="2" charset="-78"/>
              </a:rPr>
              <a:t>Word , Excel</a:t>
            </a:r>
            <a:r>
              <a:rPr lang="fa-IR" sz="2000">
                <a:cs typeface="B Nazanin" pitchFamily="2" charset="-78"/>
              </a:rPr>
              <a:t> در قالب های تعریفی </a:t>
            </a:r>
            <a:endParaRPr lang="en-US" sz="2000">
              <a:cs typeface="B Nazanin" pitchFamily="2" charset="-78"/>
            </a:endParaRPr>
          </a:p>
        </p:txBody>
      </p:sp>
      <p:grpSp>
        <p:nvGrpSpPr>
          <p:cNvPr id="19476" name="Group 20"/>
          <p:cNvGrpSpPr>
            <a:grpSpLocks/>
          </p:cNvGrpSpPr>
          <p:nvPr/>
        </p:nvGrpSpPr>
        <p:grpSpPr bwMode="auto">
          <a:xfrm>
            <a:off x="2124075" y="692150"/>
            <a:ext cx="6480175" cy="4941888"/>
            <a:chOff x="1338" y="436"/>
            <a:chExt cx="4082" cy="3113"/>
          </a:xfrm>
        </p:grpSpPr>
        <p:pic>
          <p:nvPicPr>
            <p:cNvPr id="19473" name="Picture 17" descr="3"/>
            <p:cNvPicPr>
              <a:picLocks noChangeAspect="1" noChangeArrowheads="1"/>
            </p:cNvPicPr>
            <p:nvPr/>
          </p:nvPicPr>
          <p:blipFill>
            <a:blip r:embed="rId3">
              <a:extLst>
                <a:ext uri="{28A0092B-C50C-407E-A947-70E740481C1C}">
                  <a14:useLocalDpi xmlns:a14="http://schemas.microsoft.com/office/drawing/2010/main" val="0"/>
                </a:ext>
              </a:extLst>
            </a:blip>
            <a:srcRect l="22534" t="7089" r="19556" b="24770"/>
            <a:stretch>
              <a:fillRect/>
            </a:stretch>
          </p:blipFill>
          <p:spPr bwMode="auto">
            <a:xfrm>
              <a:off x="3198" y="618"/>
              <a:ext cx="2222" cy="1587"/>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 y="436"/>
              <a:ext cx="1775" cy="2487"/>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4"/>
            <p:cNvPicPr>
              <a:picLocks noChangeAspect="1" noChangeArrowheads="1"/>
            </p:cNvPicPr>
            <p:nvPr/>
          </p:nvPicPr>
          <p:blipFill>
            <a:blip r:embed="rId5" cstate="print">
              <a:extLst>
                <a:ext uri="{28A0092B-C50C-407E-A947-70E740481C1C}">
                  <a14:useLocalDpi xmlns:a14="http://schemas.microsoft.com/office/drawing/2010/main" val="0"/>
                </a:ext>
              </a:extLst>
            </a:blip>
            <a:srcRect l="12361" t="7385" r="8992" b="5630"/>
            <a:stretch>
              <a:fillRect/>
            </a:stretch>
          </p:blipFill>
          <p:spPr bwMode="auto">
            <a:xfrm>
              <a:off x="2835" y="1570"/>
              <a:ext cx="2449" cy="1644"/>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 y="2341"/>
              <a:ext cx="1859"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94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 fill="hold"/>
                                        <p:tgtEl>
                                          <p:spTgt spid="19469"/>
                                        </p:tgtEl>
                                        <p:attrNameLst>
                                          <p:attrName>ppt_w</p:attrName>
                                        </p:attrNameLst>
                                      </p:cBhvr>
                                      <p:tavLst>
                                        <p:tav tm="0">
                                          <p:val>
                                            <p:fltVal val="0"/>
                                          </p:val>
                                        </p:tav>
                                        <p:tav tm="100000">
                                          <p:val>
                                            <p:strVal val="#ppt_w"/>
                                          </p:val>
                                        </p:tav>
                                      </p:tavLst>
                                    </p:anim>
                                    <p:anim calcmode="lin" valueType="num">
                                      <p:cBhvr>
                                        <p:cTn id="8" dur="500" fill="hold"/>
                                        <p:tgtEl>
                                          <p:spTgt spid="19469"/>
                                        </p:tgtEl>
                                        <p:attrNameLst>
                                          <p:attrName>ppt_h</p:attrName>
                                        </p:attrNameLst>
                                      </p:cBhvr>
                                      <p:tavLst>
                                        <p:tav tm="0">
                                          <p:val>
                                            <p:fltVal val="0"/>
                                          </p:val>
                                        </p:tav>
                                        <p:tav tm="100000">
                                          <p:val>
                                            <p:strVal val="#ppt_h"/>
                                          </p:val>
                                        </p:tav>
                                      </p:tavLst>
                                    </p:anim>
                                    <p:animEffect transition="in" filter="fade">
                                      <p:cBhvr>
                                        <p:cTn id="9" dur="500"/>
                                        <p:tgtEl>
                                          <p:spTgt spid="194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70">
                                            <p:txEl>
                                              <p:pRg st="0" end="0"/>
                                            </p:txEl>
                                          </p:spTgt>
                                        </p:tgtEl>
                                        <p:attrNameLst>
                                          <p:attrName>style.visibility</p:attrName>
                                        </p:attrNameLst>
                                      </p:cBhvr>
                                      <p:to>
                                        <p:strVal val="visible"/>
                                      </p:to>
                                    </p:set>
                                    <p:animEffect transition="in" filter="fade">
                                      <p:cBhvr>
                                        <p:cTn id="14" dur="1000">
                                          <p:stCondLst>
                                            <p:cond delay="0"/>
                                          </p:stCondLst>
                                        </p:cTn>
                                        <p:tgtEl>
                                          <p:spTgt spid="1947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470">
                                            <p:txEl>
                                              <p:pRg st="1" end="1"/>
                                            </p:txEl>
                                          </p:spTgt>
                                        </p:tgtEl>
                                        <p:attrNameLst>
                                          <p:attrName>style.visibility</p:attrName>
                                        </p:attrNameLst>
                                      </p:cBhvr>
                                      <p:to>
                                        <p:strVal val="visible"/>
                                      </p:to>
                                    </p:set>
                                    <p:animEffect transition="in" filter="fade">
                                      <p:cBhvr>
                                        <p:cTn id="19" dur="1000">
                                          <p:stCondLst>
                                            <p:cond delay="0"/>
                                          </p:stCondLst>
                                        </p:cTn>
                                        <p:tgtEl>
                                          <p:spTgt spid="194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P spid="19470"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prstClr val="black">
                    <a:tint val="75000"/>
                  </a:prstClr>
                </a:solidFill>
              </a:rPr>
              <a:t>Copyright © 2007, 2003 by Mosby, Inc., an affiliate of Elsevier Inc. 	 			</a:t>
            </a:r>
          </a:p>
        </p:txBody>
      </p:sp>
      <p:sp>
        <p:nvSpPr>
          <p:cNvPr id="6" name="Slide Number Placeholder 4"/>
          <p:cNvSpPr>
            <a:spLocks noGrp="1"/>
          </p:cNvSpPr>
          <p:nvPr>
            <p:ph type="sldNum" sz="quarter" idx="11"/>
          </p:nvPr>
        </p:nvSpPr>
        <p:spPr/>
        <p:txBody>
          <a:bodyPr/>
          <a:lstStyle/>
          <a:p>
            <a:r>
              <a:rPr lang="en-US">
                <a:solidFill>
                  <a:prstClr val="black">
                    <a:tint val="75000"/>
                  </a:prstClr>
                </a:solidFill>
              </a:rPr>
              <a:t>Slide </a:t>
            </a:r>
            <a:fld id="{EEE75C88-FC85-476E-932B-3453C392FFDA}" type="slidenum">
              <a:rPr lang="fa-IR">
                <a:solidFill>
                  <a:prstClr val="black">
                    <a:tint val="75000"/>
                  </a:prstClr>
                </a:solidFill>
              </a:rPr>
              <a:pPr/>
              <a:t>74</a:t>
            </a:fld>
            <a:endParaRPr lang="en-US">
              <a:solidFill>
                <a:prstClr val="black">
                  <a:tint val="75000"/>
                </a:prstClr>
              </a:solidFill>
            </a:endParaRPr>
          </a:p>
        </p:txBody>
      </p:sp>
      <p:sp>
        <p:nvSpPr>
          <p:cNvPr id="263170" name="Rectangle 2"/>
          <p:cNvSpPr>
            <a:spLocks noGrp="1" noChangeArrowheads="1"/>
          </p:cNvSpPr>
          <p:nvPr>
            <p:ph type="title"/>
          </p:nvPr>
        </p:nvSpPr>
        <p:spPr/>
        <p:txBody>
          <a:bodyPr/>
          <a:lstStyle/>
          <a:p>
            <a:endParaRPr lang="en-US"/>
          </a:p>
        </p:txBody>
      </p:sp>
      <p:sp>
        <p:nvSpPr>
          <p:cNvPr id="263171" name="Rectangle 3"/>
          <p:cNvSpPr>
            <a:spLocks noGrp="1" noChangeArrowheads="1"/>
          </p:cNvSpPr>
          <p:nvPr>
            <p:ph type="body" idx="1"/>
          </p:nvPr>
        </p:nvSpPr>
        <p:spPr/>
        <p:txBody>
          <a:bodyPr/>
          <a:lstStyle/>
          <a:p>
            <a:endParaRPr lang="en-US"/>
          </a:p>
        </p:txBody>
      </p:sp>
      <p:pic>
        <p:nvPicPr>
          <p:cNvPr id="263172" name="Picture 4" descr="4hdfkw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226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28CDC3D-9C72-44F3-8FCE-2056F7321940}" type="slidenum">
              <a:rPr lang="ar-SA"/>
              <a:pPr>
                <a:defRPr/>
              </a:pPr>
              <a:t>8</a:t>
            </a:fld>
            <a:endParaRPr lang="en-US"/>
          </a:p>
        </p:txBody>
      </p:sp>
      <p:sp>
        <p:nvSpPr>
          <p:cNvPr id="203778" name="Rectangle 2"/>
          <p:cNvSpPr>
            <a:spLocks noGrp="1" noChangeArrowheads="1"/>
          </p:cNvSpPr>
          <p:nvPr>
            <p:ph type="title"/>
          </p:nvPr>
        </p:nvSpPr>
        <p:spPr>
          <a:xfrm>
            <a:off x="457200" y="115888"/>
            <a:ext cx="8229600" cy="1371600"/>
          </a:xfrm>
        </p:spPr>
        <p:txBody>
          <a:bodyPr>
            <a:normAutofit/>
          </a:bodyPr>
          <a:lstStyle/>
          <a:p>
            <a:pPr rtl="1" eaLnBrk="1" hangingPunct="1">
              <a:defRPr/>
            </a:pPr>
            <a:r>
              <a:rPr lang="fa-IR" sz="2800" dirty="0" smtClean="0">
                <a:solidFill>
                  <a:schemeClr val="tx1"/>
                </a:solidFill>
                <a:cs typeface="B Nazanin" pitchFamily="2" charset="-78"/>
              </a:rPr>
              <a:t>طبقه بندی و تحلیل هدف های صریح آموزشی در حیطه یادگیری </a:t>
            </a:r>
            <a:endParaRPr lang="en-US" sz="2800" dirty="0" smtClean="0">
              <a:solidFill>
                <a:schemeClr val="tx1"/>
              </a:solidFill>
              <a:cs typeface="B Nazanin" pitchFamily="2" charset="-78"/>
            </a:endParaRPr>
          </a:p>
        </p:txBody>
      </p:sp>
      <p:sp>
        <p:nvSpPr>
          <p:cNvPr id="203779" name="Rectangle 3"/>
          <p:cNvSpPr>
            <a:spLocks noGrp="1" noChangeArrowheads="1"/>
          </p:cNvSpPr>
          <p:nvPr>
            <p:ph type="body" idx="1"/>
          </p:nvPr>
        </p:nvSpPr>
        <p:spPr>
          <a:xfrm>
            <a:off x="179388" y="1700213"/>
            <a:ext cx="8785225" cy="4681537"/>
          </a:xfrm>
        </p:spPr>
        <p:txBody>
          <a:bodyPr/>
          <a:lstStyle/>
          <a:p>
            <a:pPr marL="609600" indent="-609600" algn="just">
              <a:defRPr/>
            </a:pPr>
            <a:r>
              <a:rPr lang="fa-IR" sz="3600" b="1" dirty="0" smtClean="0">
                <a:cs typeface="B Nazanin" pitchFamily="2" charset="-78"/>
              </a:rPr>
              <a:t>طبقه بندی های مختلفی از هدف های آموزشی ارائه شده است که معروف ترین آنها طبقه بندی بنیامین بلوم و همکاران اوست . در این طبقه بندی هدف های آموزشي در سه حیطه قرار می گیرند .</a:t>
            </a:r>
          </a:p>
          <a:p>
            <a:pPr marL="609600" indent="-609600" algn="just">
              <a:defRPr/>
            </a:pPr>
            <a:endParaRPr lang="fa-IR" sz="3600" b="1" dirty="0" smtClean="0">
              <a:cs typeface="+mj-cs"/>
            </a:endParaRPr>
          </a:p>
          <a:p>
            <a:pPr marL="609600" indent="-609600">
              <a:buClr>
                <a:schemeClr val="tx1"/>
              </a:buClr>
              <a:defRPr/>
            </a:pPr>
            <a:r>
              <a:rPr lang="en-US" b="1" dirty="0" smtClean="0">
                <a:cs typeface="+mj-cs"/>
              </a:rPr>
              <a:t>Cognitive </a:t>
            </a:r>
            <a:r>
              <a:rPr lang="en-US" b="1" dirty="0" err="1" smtClean="0">
                <a:cs typeface="+mj-cs"/>
              </a:rPr>
              <a:t>domine</a:t>
            </a:r>
            <a:r>
              <a:rPr lang="en-US" b="1" dirty="0" smtClean="0">
                <a:cs typeface="+mj-cs"/>
              </a:rPr>
              <a:t> </a:t>
            </a:r>
            <a:r>
              <a:rPr lang="fa-IR" b="1" dirty="0" smtClean="0">
                <a:cs typeface="+mj-cs"/>
              </a:rPr>
              <a:t>                            حیطۀ شناختی</a:t>
            </a:r>
            <a:endParaRPr lang="en-US" b="1" dirty="0" smtClean="0">
              <a:cs typeface="+mj-cs"/>
            </a:endParaRPr>
          </a:p>
          <a:p>
            <a:pPr marL="609600" indent="-609600">
              <a:buClr>
                <a:schemeClr val="tx1"/>
              </a:buClr>
              <a:defRPr/>
            </a:pPr>
            <a:r>
              <a:rPr lang="en-US" b="1" dirty="0" smtClean="0">
                <a:cs typeface="+mj-cs"/>
              </a:rPr>
              <a:t>                           Affective </a:t>
            </a:r>
            <a:r>
              <a:rPr lang="en-US" b="1" dirty="0" err="1" smtClean="0">
                <a:cs typeface="+mj-cs"/>
              </a:rPr>
              <a:t>domine</a:t>
            </a:r>
            <a:r>
              <a:rPr lang="fa-IR" b="1" dirty="0" smtClean="0">
                <a:cs typeface="+mj-cs"/>
              </a:rPr>
              <a:t>حیطۀ عاطفی                       </a:t>
            </a:r>
            <a:endParaRPr lang="en-US" b="1" dirty="0" smtClean="0">
              <a:cs typeface="+mj-cs"/>
            </a:endParaRPr>
          </a:p>
          <a:p>
            <a:pPr marL="609600" indent="-609600">
              <a:buClr>
                <a:schemeClr val="tx1"/>
              </a:buClr>
              <a:defRPr/>
            </a:pPr>
            <a:r>
              <a:rPr lang="en-US" b="1" dirty="0" smtClean="0">
                <a:cs typeface="+mj-cs"/>
              </a:rPr>
              <a:t>Psychomotor </a:t>
            </a:r>
            <a:r>
              <a:rPr lang="en-US" b="1" dirty="0" err="1" smtClean="0">
                <a:cs typeface="+mj-cs"/>
              </a:rPr>
              <a:t>domine</a:t>
            </a:r>
            <a:r>
              <a:rPr lang="fa-IR" b="1" dirty="0" smtClean="0">
                <a:cs typeface="+mj-cs"/>
              </a:rPr>
              <a:t>                    حیطۀ روانی حرکتی          </a:t>
            </a:r>
            <a:endParaRPr lang="en-US" b="1" dirty="0" smtClean="0">
              <a:cs typeface="+mj-cs"/>
            </a:endParaRPr>
          </a:p>
          <a:p>
            <a:pPr marL="609600" indent="-609600" algn="justLow">
              <a:defRPr/>
            </a:pPr>
            <a:endParaRPr lang="fa-IR" sz="3600" dirty="0" smtClean="0">
              <a:solidFill>
                <a:srgbClr val="00FFFF"/>
              </a:solidFill>
              <a:cs typeface="B Nazanin" pitchFamily="2" charset="-78"/>
            </a:endParaRPr>
          </a:p>
          <a:p>
            <a:pPr marL="609600" indent="-609600" algn="justLow">
              <a:defRPr/>
            </a:pPr>
            <a:endParaRPr lang="en-US" sz="3600" dirty="0" smtClean="0">
              <a:solidFill>
                <a:srgbClr val="00FFFF"/>
              </a:solidFill>
              <a:cs typeface="B Nazanin" pitchFamily="2" charset="-78"/>
            </a:endParaRPr>
          </a:p>
        </p:txBody>
      </p:sp>
    </p:spTree>
    <p:extLst>
      <p:ext uri="{BB962C8B-B14F-4D97-AF65-F5344CB8AC3E}">
        <p14:creationId xmlns:p14="http://schemas.microsoft.com/office/powerpoint/2010/main" val="131897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heel(4)">
                                      <p:cBhvr>
                                        <p:cTn id="7" dur="1000"/>
                                        <p:tgtEl>
                                          <p:spTgt spid="203778"/>
                                        </p:tgtEl>
                                      </p:cBhvr>
                                    </p:animEffect>
                                  </p:childTnLst>
                                </p:cTn>
                              </p:par>
                            </p:childTnLst>
                          </p:cTn>
                        </p:par>
                        <p:par>
                          <p:cTn id="8" fill="hold" nodeType="afterGroup">
                            <p:stCondLst>
                              <p:cond delay="1000"/>
                            </p:stCondLst>
                            <p:childTnLst>
                              <p:par>
                                <p:cTn id="9" presetID="2" presetClass="entr" presetSubtype="12" fill="hold" nodeType="afterEffect">
                                  <p:stCondLst>
                                    <p:cond delay="0"/>
                                  </p:stCondLst>
                                  <p:childTnLst>
                                    <p:set>
                                      <p:cBhvr>
                                        <p:cTn id="10" dur="1" fill="hold">
                                          <p:stCondLst>
                                            <p:cond delay="0"/>
                                          </p:stCondLst>
                                        </p:cTn>
                                        <p:tgtEl>
                                          <p:spTgt spid="203779">
                                            <p:txEl>
                                              <p:pRg st="0" end="0"/>
                                            </p:txEl>
                                          </p:spTgt>
                                        </p:tgtEl>
                                        <p:attrNameLst>
                                          <p:attrName>style.visibility</p:attrName>
                                        </p:attrNameLst>
                                      </p:cBhvr>
                                      <p:to>
                                        <p:strVal val="visible"/>
                                      </p:to>
                                    </p:set>
                                    <p:anim calcmode="lin" valueType="num">
                                      <p:cBhvr additive="base">
                                        <p:cTn id="11" dur="1000" fill="hold"/>
                                        <p:tgtEl>
                                          <p:spTgt spid="20377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12" fill="hold" nodeType="afterEffect">
                                  <p:stCondLst>
                                    <p:cond delay="0"/>
                                  </p:stCondLst>
                                  <p:childTnLst>
                                    <p:set>
                                      <p:cBhvr>
                                        <p:cTn id="15" dur="1" fill="hold">
                                          <p:stCondLst>
                                            <p:cond delay="0"/>
                                          </p:stCondLst>
                                        </p:cTn>
                                        <p:tgtEl>
                                          <p:spTgt spid="203779">
                                            <p:txEl>
                                              <p:pRg st="2" end="2"/>
                                            </p:txEl>
                                          </p:spTgt>
                                        </p:tgtEl>
                                        <p:attrNameLst>
                                          <p:attrName>style.visibility</p:attrName>
                                        </p:attrNameLst>
                                      </p:cBhvr>
                                      <p:to>
                                        <p:strVal val="visible"/>
                                      </p:to>
                                    </p:set>
                                    <p:anim calcmode="lin" valueType="num">
                                      <p:cBhvr additive="base">
                                        <p:cTn id="16" dur="1000" fill="hold"/>
                                        <p:tgtEl>
                                          <p:spTgt spid="203779">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3000"/>
                            </p:stCondLst>
                            <p:childTnLst>
                              <p:par>
                                <p:cTn id="19" presetID="2" presetClass="entr" presetSubtype="12" fill="hold" nodeType="afterEffect">
                                  <p:stCondLst>
                                    <p:cond delay="0"/>
                                  </p:stCondLst>
                                  <p:childTnLst>
                                    <p:set>
                                      <p:cBhvr>
                                        <p:cTn id="20" dur="1" fill="hold">
                                          <p:stCondLst>
                                            <p:cond delay="0"/>
                                          </p:stCondLst>
                                        </p:cTn>
                                        <p:tgtEl>
                                          <p:spTgt spid="203779">
                                            <p:txEl>
                                              <p:pRg st="3" end="3"/>
                                            </p:txEl>
                                          </p:spTgt>
                                        </p:tgtEl>
                                        <p:attrNameLst>
                                          <p:attrName>style.visibility</p:attrName>
                                        </p:attrNameLst>
                                      </p:cBhvr>
                                      <p:to>
                                        <p:strVal val="visible"/>
                                      </p:to>
                                    </p:set>
                                    <p:anim calcmode="lin" valueType="num">
                                      <p:cBhvr additive="base">
                                        <p:cTn id="21" dur="1000" fill="hold"/>
                                        <p:tgtEl>
                                          <p:spTgt spid="203779">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4000"/>
                            </p:stCondLst>
                            <p:childTnLst>
                              <p:par>
                                <p:cTn id="24" presetID="2" presetClass="entr" presetSubtype="12" fill="hold" nodeType="afterEffect">
                                  <p:stCondLst>
                                    <p:cond delay="0"/>
                                  </p:stCondLst>
                                  <p:childTnLst>
                                    <p:set>
                                      <p:cBhvr>
                                        <p:cTn id="25" dur="1" fill="hold">
                                          <p:stCondLst>
                                            <p:cond delay="0"/>
                                          </p:stCondLst>
                                        </p:cTn>
                                        <p:tgtEl>
                                          <p:spTgt spid="203779">
                                            <p:txEl>
                                              <p:pRg st="4" end="4"/>
                                            </p:txEl>
                                          </p:spTgt>
                                        </p:tgtEl>
                                        <p:attrNameLst>
                                          <p:attrName>style.visibility</p:attrName>
                                        </p:attrNameLst>
                                      </p:cBhvr>
                                      <p:to>
                                        <p:strVal val="visible"/>
                                      </p:to>
                                    </p:set>
                                    <p:anim calcmode="lin" valueType="num">
                                      <p:cBhvr additive="base">
                                        <p:cTn id="26" dur="1000" fill="hold"/>
                                        <p:tgtEl>
                                          <p:spTgt spid="203779">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03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AFA51207-6A32-42E8-BC26-3C9F6A83C403}" type="slidenum">
              <a:rPr lang="ar-SA">
                <a:solidFill>
                  <a:prstClr val="black"/>
                </a:solidFill>
              </a:rPr>
              <a:pPr>
                <a:defRPr/>
              </a:pPr>
              <a:t>9</a:t>
            </a:fld>
            <a:endParaRPr lang="en-US">
              <a:solidFill>
                <a:prstClr val="black"/>
              </a:solidFill>
            </a:endParaRPr>
          </a:p>
        </p:txBody>
      </p:sp>
      <p:pic>
        <p:nvPicPr>
          <p:cNvPr id="6147" name="Picture 5" descr="bl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52425"/>
            <a:ext cx="7272338"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86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1_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12">
      <a:dk1>
        <a:srgbClr val="660000"/>
      </a:dk1>
      <a:lt1>
        <a:srgbClr val="FFFFFF"/>
      </a:lt1>
      <a:dk2>
        <a:srgbClr val="6A0000"/>
      </a:dk2>
      <a:lt2>
        <a:srgbClr val="FFFFCC"/>
      </a:lt2>
      <a:accent1>
        <a:srgbClr val="BE7960"/>
      </a:accent1>
      <a:accent2>
        <a:srgbClr val="CC6600"/>
      </a:accent2>
      <a:accent3>
        <a:srgbClr val="B9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FF99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a-IR" sz="3200" b="0" i="0" u="none" strike="noStrike" cap="none" normalizeH="0" baseline="0" smtClean="0">
            <a:ln>
              <a:noFill/>
            </a:ln>
            <a:solidFill>
              <a:srgbClr val="FFFF00"/>
            </a:solidFill>
            <a:effectLst>
              <a:outerShdw blurRad="38100" dist="38100" dir="2700000" algn="tl">
                <a:srgbClr val="000000">
                  <a:alpha val="43137"/>
                </a:srgbClr>
              </a:outerShdw>
            </a:effectLst>
            <a:latin typeface="Tahoma" pitchFamily="34" charset="0"/>
            <a:cs typeface="B Nazanin" pitchFamily="2" charset="-78"/>
          </a:defRPr>
        </a:defPPr>
      </a:lstStyle>
    </a:spDef>
    <a:lnDef>
      <a:spPr bwMode="auto">
        <a:xfrm>
          <a:off x="0" y="0"/>
          <a:ext cx="1" cy="1"/>
        </a:xfrm>
        <a:custGeom>
          <a:avLst/>
          <a:gdLst/>
          <a:ahLst/>
          <a:cxnLst/>
          <a:rect l="0" t="0" r="0" b="0"/>
          <a:pathLst/>
        </a:custGeom>
        <a:solidFill>
          <a:schemeClr val="accent1"/>
        </a:solidFill>
        <a:ln w="76200" cap="flat" cmpd="sng" algn="ctr">
          <a:solidFill>
            <a:srgbClr val="FF99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a-IR" sz="3200" b="0" i="0" u="none" strike="noStrike" cap="none" normalizeH="0" baseline="0" smtClean="0">
            <a:ln>
              <a:noFill/>
            </a:ln>
            <a:solidFill>
              <a:srgbClr val="FFFF00"/>
            </a:solidFill>
            <a:effectLst>
              <a:outerShdw blurRad="38100" dist="38100" dir="2700000" algn="tl">
                <a:srgbClr val="000000">
                  <a:alpha val="43137"/>
                </a:srgbClr>
              </a:outerShdw>
            </a:effectLst>
            <a:latin typeface="Tahoma" pitchFamily="34" charset="0"/>
            <a:cs typeface="B Nazanin" pitchFamily="2" charset="-78"/>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0000"/>
        </a:dk1>
        <a:lt1>
          <a:srgbClr val="FF0000"/>
        </a:lt1>
        <a:dk2>
          <a:srgbClr val="7B9CB5"/>
        </a:dk2>
        <a:lt2>
          <a:srgbClr val="969696"/>
        </a:lt2>
        <a:accent1>
          <a:srgbClr val="FFFFFF"/>
        </a:accent1>
        <a:accent2>
          <a:srgbClr val="00BAB6"/>
        </a:accent2>
        <a:accent3>
          <a:srgbClr val="FFAAAA"/>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10">
        <a:dk1>
          <a:srgbClr val="660000"/>
        </a:dk1>
        <a:lt1>
          <a:srgbClr val="FFFFFF"/>
        </a:lt1>
        <a:dk2>
          <a:srgbClr val="9966FF"/>
        </a:dk2>
        <a:lt2>
          <a:srgbClr val="FFFFCC"/>
        </a:lt2>
        <a:accent1>
          <a:srgbClr val="BE7960"/>
        </a:accent1>
        <a:accent2>
          <a:srgbClr val="CC6600"/>
        </a:accent2>
        <a:accent3>
          <a:srgbClr val="CAB8FF"/>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11">
        <a:dk1>
          <a:srgbClr val="660000"/>
        </a:dk1>
        <a:lt1>
          <a:srgbClr val="FFFFFF"/>
        </a:lt1>
        <a:dk2>
          <a:srgbClr val="FF3300"/>
        </a:dk2>
        <a:lt2>
          <a:srgbClr val="FFFFCC"/>
        </a:lt2>
        <a:accent1>
          <a:srgbClr val="BE7960"/>
        </a:accent1>
        <a:accent2>
          <a:srgbClr val="CC6600"/>
        </a:accent2>
        <a:accent3>
          <a:srgbClr val="FFAD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12">
        <a:dk1>
          <a:srgbClr val="660000"/>
        </a:dk1>
        <a:lt1>
          <a:srgbClr val="FFFFFF"/>
        </a:lt1>
        <a:dk2>
          <a:srgbClr val="6A0000"/>
        </a:dk2>
        <a:lt2>
          <a:srgbClr val="FFFFCC"/>
        </a:lt2>
        <a:accent1>
          <a:srgbClr val="BE7960"/>
        </a:accent1>
        <a:accent2>
          <a:srgbClr val="CC6600"/>
        </a:accent2>
        <a:accent3>
          <a:srgbClr val="B9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2500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2500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546</TotalTime>
  <Words>3936</Words>
  <Application>Microsoft Office PowerPoint</Application>
  <PresentationFormat>On-screen Show (4:3)</PresentationFormat>
  <Paragraphs>544</Paragraphs>
  <Slides>74</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74</vt:i4>
      </vt:variant>
    </vt:vector>
  </HeadingPairs>
  <TitlesOfParts>
    <vt:vector size="80" baseType="lpstr">
      <vt:lpstr>Concourse</vt:lpstr>
      <vt:lpstr>1_Blue Diagonal</vt:lpstr>
      <vt:lpstr>Textured</vt:lpstr>
      <vt:lpstr>Default Design</vt:lpstr>
      <vt:lpstr>Office Theme</vt:lpstr>
      <vt:lpstr>Equation</vt:lpstr>
      <vt:lpstr>PowerPoint Presentation</vt:lpstr>
      <vt:lpstr>طراحی آزمون درآموزش علوم پزشکی</vt:lpstr>
      <vt:lpstr>انواع آزمون ها</vt:lpstr>
      <vt:lpstr>PowerPoint Presentation</vt:lpstr>
      <vt:lpstr>از چه قسمتی از مطالب  مطرح شده باید امتحان گرفت؟</vt:lpstr>
      <vt:lpstr>هر سئوال چند گزینه ای از قسمت هایی به شرح زیر تشکیل شده است </vt:lpstr>
      <vt:lpstr>بخش دوم کارگاه </vt:lpstr>
      <vt:lpstr>طبقه بندی و تحلیل هدف های صریح آموزشی در حیطه یادگیری </vt:lpstr>
      <vt:lpstr>PowerPoint Presentation</vt:lpstr>
      <vt:lpstr>PowerPoint Presentation</vt:lpstr>
      <vt:lpstr>سطوح یادگیری در حیطه شناختی </vt:lpstr>
      <vt:lpstr>PowerPoint Presentation</vt:lpstr>
      <vt:lpstr>افعال رفتاري مربوط به اين سطح عبارتند :</vt:lpstr>
      <vt:lpstr>:مثال </vt:lpstr>
      <vt:lpstr>PowerPoint Presentation</vt:lpstr>
      <vt:lpstr>PowerPoint Presentation</vt:lpstr>
      <vt:lpstr>افعال رفتاري مربوط به اين سطح عبارتند :</vt:lpstr>
      <vt:lpstr>مثال</vt:lpstr>
      <vt:lpstr>PowerPoint Presentation</vt:lpstr>
      <vt:lpstr>افعال رفتاري مربوط به اين سطح عبارتند از :  </vt:lpstr>
      <vt:lpstr>مثال</vt:lpstr>
      <vt:lpstr>PowerPoint Presentation</vt:lpstr>
      <vt:lpstr>افعال رفتاري مربوط به اين سطح :  </vt:lpstr>
      <vt:lpstr>مثال</vt:lpstr>
      <vt:lpstr>PowerPoint Presentation</vt:lpstr>
      <vt:lpstr>افعال رفتاري مربوط به اين سطح :  </vt:lpstr>
      <vt:lpstr>مثال</vt:lpstr>
      <vt:lpstr>PowerPoint Presentation</vt:lpstr>
      <vt:lpstr>افعال رفتاري مربوط به اين سطح :</vt:lpstr>
      <vt:lpstr>مثال</vt:lpstr>
      <vt:lpstr>PowerPoint Presentation</vt:lpstr>
      <vt:lpstr>PowerPoint Presentation</vt:lpstr>
      <vt:lpstr>PowerPoint Presentation</vt:lpstr>
      <vt:lpstr>PowerPoint Presentation</vt:lpstr>
      <vt:lpstr>سطوح ارزشیابی دانشجو در حیطه شناختی    ( Taxonomy) یا رده بندی(به راحتی با MCQ قابل اندازه گیری است)</vt:lpstr>
      <vt:lpstr>PowerPoint Presentation</vt:lpstr>
      <vt:lpstr>توکسونومی یک ( محفوظات )</vt:lpstr>
      <vt:lpstr>PowerPoint Presentation</vt:lpstr>
      <vt:lpstr>توکسونومی دو ( تشخیص و تفسیر )</vt:lpstr>
      <vt:lpstr>توکسونومی 3 (تصمیم گیری )</vt:lpstr>
      <vt:lpstr>یاداوری مهم</vt:lpstr>
      <vt:lpstr>یاد اوری مهم</vt:lpstr>
      <vt:lpstr>یاد اوری مهم</vt:lpstr>
      <vt:lpstr> کار عملی اول</vt:lpstr>
      <vt:lpstr>قسمت سوم : آنایز کمی آزمون اعتبار آزمون و ضریب های دشواری و تمییز </vt:lpstr>
      <vt:lpstr>PowerPoint Presentation</vt:lpstr>
      <vt:lpstr>تحليل سوال Item Analysis </vt:lpstr>
      <vt:lpstr> ضریب دشواري يا سهولت سوال Item Facility عبارت از نسبت افرادي است كه در یک ازمون به يك سوال پاسخ صحيح داده اند. </vt:lpstr>
      <vt:lpstr>PowerPoint Presentation</vt:lpstr>
      <vt:lpstr>   ضریب دشواری Difficulty Index</vt:lpstr>
      <vt:lpstr>PowerPoint Presentation</vt:lpstr>
      <vt:lpstr>PowerPoint Presentation</vt:lpstr>
      <vt:lpstr>ضريب تميز سوال </vt:lpstr>
      <vt:lpstr>فرمول محاسبه ضریب تمیز             </vt:lpstr>
      <vt:lpstr>دامنه  ضریب تمیز</vt:lpstr>
      <vt:lpstr> تفسیر ضریب تمیز</vt:lpstr>
      <vt:lpstr>انواع گزینه ها</vt:lpstr>
      <vt:lpstr>PowerPoint Presentation</vt:lpstr>
      <vt:lpstr>مثال ديگر : </vt:lpstr>
      <vt:lpstr>یاد آوری مهم</vt:lpstr>
      <vt:lpstr>  کار عملی دوم </vt:lpstr>
      <vt:lpstr>Validity               روایی آزمون</vt:lpstr>
      <vt:lpstr> پایایی آزمون                    Reliability  </vt:lpstr>
      <vt:lpstr>نرم افزار   آناليز آزمون وتصحيح اوراق   </vt:lpstr>
      <vt:lpstr>تحليل و آناليز آزمون</vt:lpstr>
      <vt:lpstr>فرم ورود اطلاعات آزمون</vt:lpstr>
      <vt:lpstr>تحلیل آزمون</vt:lpstr>
      <vt:lpstr>پاسخنامه </vt:lpstr>
      <vt:lpstr>تحلیل سئوالات </vt:lpstr>
      <vt:lpstr>پاسخ های دانشجو</vt:lpstr>
      <vt:lpstr>دانشجویان</vt:lpstr>
      <vt:lpstr>بانک سئوالات</vt:lpstr>
      <vt:lpstr>گزارش ها</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آزمون</dc:title>
  <dc:creator>ilia</dc:creator>
  <cp:lastModifiedBy>ilia</cp:lastModifiedBy>
  <cp:revision>86</cp:revision>
  <dcterms:created xsi:type="dcterms:W3CDTF">2004-04-10T17:03:41Z</dcterms:created>
  <dcterms:modified xsi:type="dcterms:W3CDTF">2004-04-14T20:01:29Z</dcterms:modified>
</cp:coreProperties>
</file>