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2" r:id="rId1"/>
    <p:sldMasterId id="2147483707" r:id="rId2"/>
  </p:sldMasterIdLst>
  <p:notesMasterIdLst>
    <p:notesMasterId r:id="rId44"/>
  </p:notesMasterIdLst>
  <p:sldIdLst>
    <p:sldId id="256" r:id="rId3"/>
    <p:sldId id="359" r:id="rId4"/>
    <p:sldId id="361" r:id="rId5"/>
    <p:sldId id="284" r:id="rId6"/>
    <p:sldId id="285" r:id="rId7"/>
    <p:sldId id="360" r:id="rId8"/>
    <p:sldId id="286" r:id="rId9"/>
    <p:sldId id="346" r:id="rId10"/>
    <p:sldId id="330" r:id="rId11"/>
    <p:sldId id="287" r:id="rId12"/>
    <p:sldId id="288" r:id="rId13"/>
    <p:sldId id="349" r:id="rId14"/>
    <p:sldId id="350" r:id="rId15"/>
    <p:sldId id="332" r:id="rId16"/>
    <p:sldId id="362" r:id="rId17"/>
    <p:sldId id="292" r:id="rId18"/>
    <p:sldId id="262" r:id="rId19"/>
    <p:sldId id="293" r:id="rId20"/>
    <p:sldId id="333" r:id="rId21"/>
    <p:sldId id="372" r:id="rId22"/>
    <p:sldId id="373" r:id="rId23"/>
    <p:sldId id="374" r:id="rId24"/>
    <p:sldId id="375" r:id="rId25"/>
    <p:sldId id="377" r:id="rId26"/>
    <p:sldId id="380" r:id="rId27"/>
    <p:sldId id="381" r:id="rId28"/>
    <p:sldId id="383" r:id="rId29"/>
    <p:sldId id="386" r:id="rId30"/>
    <p:sldId id="387" r:id="rId31"/>
    <p:sldId id="388" r:id="rId32"/>
    <p:sldId id="391" r:id="rId33"/>
    <p:sldId id="394" r:id="rId34"/>
    <p:sldId id="364" r:id="rId35"/>
    <p:sldId id="367" r:id="rId36"/>
    <p:sldId id="369" r:id="rId37"/>
    <p:sldId id="263" r:id="rId38"/>
    <p:sldId id="295" r:id="rId39"/>
    <p:sldId id="395" r:id="rId40"/>
    <p:sldId id="396" r:id="rId41"/>
    <p:sldId id="399" r:id="rId42"/>
    <p:sldId id="400" r:id="rId43"/>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100000" saltData="Z9Bjpye9evd3XrJcrwBS3w==" hashData="UhN7J2JaAvgc87fyooVy5ouqdKQ="/>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728"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267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85C54958-C5DB-467E-9DFB-125731F92D9F}" type="datetimeFigureOut">
              <a:rPr lang="fa-IR"/>
              <a:pPr>
                <a:defRPr/>
              </a:pPr>
              <a:t>1425/03/03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6B23E57-8FAB-42AF-8A7C-58D899CB0E6C}" type="slidenum">
              <a:rPr lang="fa-IR"/>
              <a:pPr>
                <a:defRPr/>
              </a:pPr>
              <a:t>‹#›</a:t>
            </a:fld>
            <a:endParaRPr lang="fa-IR"/>
          </a:p>
        </p:txBody>
      </p:sp>
    </p:spTree>
    <p:extLst>
      <p:ext uri="{BB962C8B-B14F-4D97-AF65-F5344CB8AC3E}">
        <p14:creationId xmlns:p14="http://schemas.microsoft.com/office/powerpoint/2010/main" val="183873366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BEF4B2-64AD-4821-B90A-F2638F33B00F}" type="slidenum">
              <a:rPr lang="en-US" smtClean="0">
                <a:cs typeface="Arial" pitchFamily="34" charset="0"/>
              </a:rPr>
              <a:pPr fontAlgn="base">
                <a:spcBef>
                  <a:spcPct val="0"/>
                </a:spcBef>
                <a:spcAft>
                  <a:spcPct val="0"/>
                </a:spcAft>
                <a:defRPr/>
              </a:pPr>
              <a:t>4</a:t>
            </a:fld>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751C9B-0CA8-44B8-A598-2D7F3D4E33C4}" type="slidenum">
              <a:rPr lang="en-US" smtClean="0">
                <a:solidFill>
                  <a:prstClr val="black"/>
                </a:solidFill>
              </a:rPr>
              <a:pPr>
                <a:defRPr/>
              </a:pPr>
              <a:t>24</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A24EE33-10F4-49C9-91F1-7BF065D9C4BB}" type="slidenum">
              <a:rPr lang="en-US" smtClean="0">
                <a:solidFill>
                  <a:srgbClr val="000000"/>
                </a:solidFill>
              </a:rPr>
              <a:pPr>
                <a:defRPr/>
              </a:pPr>
              <a:t>26</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ED2DD9-4AF4-42E8-97B9-FAEBC360A77B}" type="slidenum">
              <a:rPr lang="en-US" smtClean="0">
                <a:solidFill>
                  <a:srgbClr val="000000"/>
                </a:solidFill>
              </a:rPr>
              <a:pPr>
                <a:defRPr/>
              </a:pPr>
              <a:t>27</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8597D85-602C-48D4-9BAF-56FBBC18E1D8}" type="slidenum">
              <a:rPr lang="en-US" smtClean="0">
                <a:solidFill>
                  <a:srgbClr val="000000"/>
                </a:solidFill>
              </a:rPr>
              <a:pPr>
                <a:defRPr/>
              </a:pPr>
              <a:t>30</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A163537-0CCA-4C66-AB25-05BD1C8AE188}" type="slidenum">
              <a:rPr lang="en-US" smtClean="0">
                <a:solidFill>
                  <a:srgbClr val="000000"/>
                </a:solidFill>
              </a:rPr>
              <a:pPr>
                <a:defRPr/>
              </a:pPr>
              <a:t>31</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ECAB12-4C56-48EE-B897-A2293141FF06}" type="slidenum">
              <a:rPr lang="en-US" smtClean="0">
                <a:solidFill>
                  <a:srgbClr val="000000"/>
                </a:solidFill>
              </a:rPr>
              <a:pPr>
                <a:defRPr/>
              </a:pPr>
              <a:t>32</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152D4D-35F2-48D8-B222-BF18A946113E}" type="slidenum">
              <a:rPr lang="en-US" smtClean="0">
                <a:solidFill>
                  <a:prstClr val="black"/>
                </a:solidFill>
              </a:rPr>
              <a:pPr>
                <a:defRPr/>
              </a:pPr>
              <a:t>35</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B0BD3E-5BEB-446F-861B-7BA6E35217C1}" type="slidenum">
              <a:rPr lang="en-US" smtClean="0">
                <a:cs typeface="Arial" pitchFamily="34" charset="0"/>
              </a:rPr>
              <a:pPr fontAlgn="base">
                <a:spcBef>
                  <a:spcPct val="0"/>
                </a:spcBef>
                <a:spcAft>
                  <a:spcPct val="0"/>
                </a:spcAft>
                <a:defRPr/>
              </a:pPr>
              <a:t>37</a:t>
            </a:fld>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82644-6BAD-449D-920D-615775D9CF58}" type="slidenum">
              <a:rPr lang="en-US" smtClean="0">
                <a:cs typeface="Arial" pitchFamily="34" charset="0"/>
              </a:rPr>
              <a:pPr fontAlgn="base">
                <a:spcBef>
                  <a:spcPct val="0"/>
                </a:spcBef>
                <a:spcAft>
                  <a:spcPct val="0"/>
                </a:spcAft>
                <a:defRPr/>
              </a:pPr>
              <a:t>5</a:t>
            </a:fld>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864E6-3840-4FB3-A6B6-3397F4602C99}" type="slidenum">
              <a:rPr lang="en-US" smtClean="0">
                <a:cs typeface="Arial" pitchFamily="34" charset="0"/>
              </a:rPr>
              <a:pPr fontAlgn="base">
                <a:spcBef>
                  <a:spcPct val="0"/>
                </a:spcBef>
                <a:spcAft>
                  <a:spcPct val="0"/>
                </a:spcAft>
                <a:defRPr/>
              </a:pPr>
              <a:t>7</a:t>
            </a:fld>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521B66-891E-431E-B3A3-B8BC9158FD2B}" type="slidenum">
              <a:rPr lang="en-US" smtClean="0">
                <a:cs typeface="Arial" pitchFamily="34" charset="0"/>
              </a:rPr>
              <a:pPr fontAlgn="base">
                <a:spcBef>
                  <a:spcPct val="0"/>
                </a:spcBef>
                <a:spcAft>
                  <a:spcPct val="0"/>
                </a:spcAft>
                <a:defRPr/>
              </a:pPr>
              <a:t>10</a:t>
            </a:fld>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7DF4CA-6EEB-427C-8489-5FC24F1F86B8}" type="slidenum">
              <a:rPr lang="en-US" smtClean="0">
                <a:cs typeface="Arial" pitchFamily="34" charset="0"/>
              </a:rPr>
              <a:pPr fontAlgn="base">
                <a:spcBef>
                  <a:spcPct val="0"/>
                </a:spcBef>
                <a:spcAft>
                  <a:spcPct val="0"/>
                </a:spcAft>
                <a:defRPr/>
              </a:pPr>
              <a:t>11</a:t>
            </a:fld>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C460F-DD90-4884-9523-295BA00CA62F}" type="slidenum">
              <a:rPr lang="en-US" smtClean="0">
                <a:cs typeface="Arial" pitchFamily="34" charset="0"/>
              </a:rPr>
              <a:pPr fontAlgn="base">
                <a:spcBef>
                  <a:spcPct val="0"/>
                </a:spcBef>
                <a:spcAft>
                  <a:spcPct val="0"/>
                </a:spcAft>
                <a:defRPr/>
              </a:pPr>
              <a:t>16</a:t>
            </a:fld>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910922-CE78-4B7A-BD67-4669BDF658F5}" type="slidenum">
              <a:rPr lang="en-US" smtClean="0">
                <a:cs typeface="Arial" pitchFamily="34" charset="0"/>
              </a:rPr>
              <a:pPr fontAlgn="base">
                <a:spcBef>
                  <a:spcPct val="0"/>
                </a:spcBef>
                <a:spcAft>
                  <a:spcPct val="0"/>
                </a:spcAft>
                <a:defRPr/>
              </a:pPr>
              <a:t>18</a:t>
            </a:fld>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52C236-AED3-4C82-B503-0363B0563811}" type="slidenum">
              <a:rPr lang="en-US" smtClean="0">
                <a:solidFill>
                  <a:srgbClr val="000000"/>
                </a:solidFill>
              </a:rPr>
              <a:pPr>
                <a:defRPr/>
              </a:pPr>
              <a:t>20</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297409-99B5-4CF2-A13E-C52BEBEAE017}" type="slidenum">
              <a:rPr lang="en-US" smtClean="0">
                <a:solidFill>
                  <a:srgbClr val="000000"/>
                </a:solidFill>
              </a:rPr>
              <a:pPr>
                <a:defRPr/>
              </a:pPr>
              <a:t>23</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C81C56C0-B5A2-4C30-BE56-3C390D47EECB}" type="datetime8">
              <a:rPr lang="fa-IR" smtClean="0"/>
              <a:pPr>
                <a:defRPr/>
              </a:pPr>
              <a:t>04/آوريل/22</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By: Dr K . Mirzae</a:t>
            </a:r>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FC6F46B2-717D-4348-97AC-BD9B552D7893}" type="slidenum">
              <a:rPr lang="fa-IR" smtClean="0"/>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C90101B-0200-4995-AB13-BDE65782081A}" type="datetime8">
              <a:rPr lang="fa-IR" smtClean="0"/>
              <a:pPr>
                <a:defRPr/>
              </a:pPr>
              <a:t>04/آوريل/22</a:t>
            </a:fld>
            <a:endParaRPr lang="fa-IR"/>
          </a:p>
        </p:txBody>
      </p:sp>
      <p:sp>
        <p:nvSpPr>
          <p:cNvPr id="5" name="Footer Placeholder 4"/>
          <p:cNvSpPr>
            <a:spLocks noGrp="1"/>
          </p:cNvSpPr>
          <p:nvPr>
            <p:ph type="ftr" sz="quarter" idx="11"/>
          </p:nvPr>
        </p:nvSpPr>
        <p:spPr/>
        <p:txBody>
          <a:bodyPr/>
          <a:lstStyle>
            <a:extLst/>
          </a:lstStyle>
          <a:p>
            <a:pPr>
              <a:defRPr/>
            </a:pPr>
            <a:r>
              <a:rPr lang="en-US" smtClean="0"/>
              <a:t>By: Dr K . Mirzae</a:t>
            </a:r>
            <a:endParaRPr lang="fa-IR"/>
          </a:p>
        </p:txBody>
      </p:sp>
      <p:sp>
        <p:nvSpPr>
          <p:cNvPr id="6" name="Slide Number Placeholder 5"/>
          <p:cNvSpPr>
            <a:spLocks noGrp="1"/>
          </p:cNvSpPr>
          <p:nvPr>
            <p:ph type="sldNum" sz="quarter" idx="12"/>
          </p:nvPr>
        </p:nvSpPr>
        <p:spPr/>
        <p:txBody>
          <a:bodyPr/>
          <a:lstStyle>
            <a:extLst/>
          </a:lstStyle>
          <a:p>
            <a:pPr>
              <a:defRPr/>
            </a:pPr>
            <a:fld id="{27F11BB8-AA1E-4700-B98B-46857DC9D210}" type="slidenum">
              <a:rPr lang="fa-IR" smtClean="0"/>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62BA0EF-9FB5-4D73-90B9-418F48A3E8F7}" type="datetime8">
              <a:rPr lang="fa-IR" smtClean="0"/>
              <a:pPr>
                <a:defRPr/>
              </a:pPr>
              <a:t>04/آوريل/22</a:t>
            </a:fld>
            <a:endParaRPr lang="fa-IR"/>
          </a:p>
        </p:txBody>
      </p:sp>
      <p:sp>
        <p:nvSpPr>
          <p:cNvPr id="5" name="Footer Placeholder 4"/>
          <p:cNvSpPr>
            <a:spLocks noGrp="1"/>
          </p:cNvSpPr>
          <p:nvPr>
            <p:ph type="ftr" sz="quarter" idx="11"/>
          </p:nvPr>
        </p:nvSpPr>
        <p:spPr/>
        <p:txBody>
          <a:bodyPr/>
          <a:lstStyle>
            <a:extLst/>
          </a:lstStyle>
          <a:p>
            <a:pPr>
              <a:defRPr/>
            </a:pPr>
            <a:r>
              <a:rPr lang="en-US" smtClean="0"/>
              <a:t>By: Dr K . Mirzae</a:t>
            </a:r>
            <a:endParaRPr lang="fa-IR"/>
          </a:p>
        </p:txBody>
      </p:sp>
      <p:sp>
        <p:nvSpPr>
          <p:cNvPr id="6" name="Slide Number Placeholder 5"/>
          <p:cNvSpPr>
            <a:spLocks noGrp="1"/>
          </p:cNvSpPr>
          <p:nvPr>
            <p:ph type="sldNum" sz="quarter" idx="12"/>
          </p:nvPr>
        </p:nvSpPr>
        <p:spPr/>
        <p:txBody>
          <a:bodyPr/>
          <a:lstStyle>
            <a:extLst/>
          </a:lstStyle>
          <a:p>
            <a:pPr>
              <a:defRPr/>
            </a:pPr>
            <a:fld id="{4E7E8F04-4240-4CB7-A683-5B59AD54BD5D}" type="slidenum">
              <a:rPr lang="fa-IR" smtClean="0"/>
              <a:pPr>
                <a:defRPr/>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1"/>
            <a:ext cx="8229600" cy="4302125"/>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6DCF9A9D-8422-4219-8476-E97BBFB117DF}" type="datetime8">
              <a:rPr lang="fa-IR" smtClean="0"/>
              <a:pPr>
                <a:defRPr/>
              </a:pPr>
              <a:t>04/آوريل/22</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By: Dr K . Mirzae</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F8AD59-15AA-4283-8601-A01C9B642D22}"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C81C56C0-B5A2-4C30-BE56-3C390D47EECB}" type="datetime8">
              <a:rPr lang="fa-IR" smtClean="0"/>
              <a:pPr>
                <a:defRPr/>
              </a:pPr>
              <a:t>04/آوريل/22</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solidFill>
                  <a:srgbClr val="2DA2BF">
                    <a:tint val="20000"/>
                  </a:srgbClr>
                </a:solidFill>
              </a:rPr>
              <a:t>By: Dr K . Mirzae</a:t>
            </a:r>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FC6F46B2-717D-4348-97AC-BD9B552D7893}" type="slidenum">
              <a:rPr lang="fa-IR" smtClean="0"/>
              <a:pPr>
                <a:defRPr/>
              </a:pPr>
              <a:t>‹#›</a:t>
            </a:fld>
            <a:endParaRPr lang="fa-IR"/>
          </a:p>
        </p:txBody>
      </p:sp>
    </p:spTree>
    <p:extLst>
      <p:ext uri="{BB962C8B-B14F-4D97-AF65-F5344CB8AC3E}">
        <p14:creationId xmlns:p14="http://schemas.microsoft.com/office/powerpoint/2010/main" val="127674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902EA36-8CFA-4A62-930C-923A6CEDFF41}" type="datetime8">
              <a:rPr lang="fa-IR" smtClean="0">
                <a:solidFill>
                  <a:prstClr val="black"/>
                </a:solidFill>
              </a:rPr>
              <a:pPr>
                <a:defRPr/>
              </a:pPr>
              <a:t>04/آوريل/22</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pPr>
              <a:defRPr/>
            </a:pPr>
            <a:r>
              <a:rPr lang="en-US" smtClean="0">
                <a:solidFill>
                  <a:prstClr val="black"/>
                </a:solidFill>
              </a:rPr>
              <a:t>By: Dr K . Mirzae</a:t>
            </a:r>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4D44C213-1395-4D9A-82F0-25F6B2E78982}" type="slidenum">
              <a:rPr lang="fa-IR" smtClean="0">
                <a:solidFill>
                  <a:prstClr val="black"/>
                </a:solidFill>
              </a:rPr>
              <a:pPr>
                <a:defRPr/>
              </a:pPr>
              <a:t>‹#›</a:t>
            </a:fld>
            <a:endParaRPr lang="fa-IR">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5561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C1130D4-6241-4D3D-9145-98B6CBB15D20}" type="datetime8">
              <a:rPr lang="fa-IR" smtClean="0">
                <a:solidFill>
                  <a:prstClr val="white"/>
                </a:solidFill>
              </a:rPr>
              <a:pPr>
                <a:defRPr/>
              </a:pPr>
              <a:t>04/آوريل/22</a:t>
            </a:fld>
            <a:endParaRPr lang="fa-IR">
              <a:solidFill>
                <a:prstClr val="white"/>
              </a:solidFill>
            </a:endParaRPr>
          </a:p>
        </p:txBody>
      </p:sp>
      <p:sp>
        <p:nvSpPr>
          <p:cNvPr id="5" name="Footer Placeholder 4"/>
          <p:cNvSpPr>
            <a:spLocks noGrp="1"/>
          </p:cNvSpPr>
          <p:nvPr>
            <p:ph type="ftr" sz="quarter" idx="11"/>
          </p:nvPr>
        </p:nvSpPr>
        <p:spPr/>
        <p:txBody>
          <a:bodyPr/>
          <a:lstStyle>
            <a:extLst/>
          </a:lstStyle>
          <a:p>
            <a:pPr>
              <a:defRPr/>
            </a:pPr>
            <a:r>
              <a:rPr lang="en-US" smtClean="0">
                <a:solidFill>
                  <a:prstClr val="white"/>
                </a:solidFill>
              </a:rPr>
              <a:t>By: Dr K . Mirzae</a:t>
            </a:r>
            <a:endParaRPr lang="fa-IR">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4A23F4D2-D142-4448-866A-989DA66A28C6}" type="slidenum">
              <a:rPr lang="fa-IR" smtClean="0">
                <a:solidFill>
                  <a:prstClr val="white"/>
                </a:solidFill>
              </a:rPr>
              <a:pPr>
                <a:defRPr/>
              </a:pPr>
              <a:t>‹#›</a:t>
            </a:fld>
            <a:endParaRPr lang="fa-IR">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69979315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330C623C-E1EE-4503-92B8-BA81CD0805CE}" type="datetime8">
              <a:rPr lang="fa-IR" smtClean="0">
                <a:solidFill>
                  <a:prstClr val="white"/>
                </a:solidFill>
              </a:rPr>
              <a:pPr>
                <a:defRPr/>
              </a:pPr>
              <a:t>04/آوريل/22</a:t>
            </a:fld>
            <a:endParaRPr lang="fa-IR">
              <a:solidFill>
                <a:prstClr val="white"/>
              </a:solidFill>
            </a:endParaRPr>
          </a:p>
        </p:txBody>
      </p:sp>
      <p:sp>
        <p:nvSpPr>
          <p:cNvPr id="6" name="Footer Placeholder 5"/>
          <p:cNvSpPr>
            <a:spLocks noGrp="1"/>
          </p:cNvSpPr>
          <p:nvPr>
            <p:ph type="ftr" sz="quarter" idx="11"/>
          </p:nvPr>
        </p:nvSpPr>
        <p:spPr/>
        <p:txBody>
          <a:bodyPr/>
          <a:lstStyle>
            <a:extLst/>
          </a:lstStyle>
          <a:p>
            <a:pPr>
              <a:defRPr/>
            </a:pPr>
            <a:r>
              <a:rPr lang="en-US" smtClean="0">
                <a:solidFill>
                  <a:prstClr val="white"/>
                </a:solidFill>
              </a:rPr>
              <a:t>By: Dr K . Mirzae</a:t>
            </a:r>
            <a:endParaRPr lang="fa-IR">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A04D3AD8-AD2A-4A72-9B24-F8D587E007B0}" type="slidenum">
              <a:rPr lang="fa-IR" smtClean="0">
                <a:solidFill>
                  <a:prstClr val="white"/>
                </a:solidFill>
              </a:rPr>
              <a:pPr>
                <a:defRPr/>
              </a:pPr>
              <a:t>‹#›</a:t>
            </a:fld>
            <a:endParaRPr lang="fa-IR">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0237909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240CC4B-A0DD-474D-9D36-D2B6913545C1}" type="datetime8">
              <a:rPr lang="fa-IR" smtClean="0">
                <a:solidFill>
                  <a:prstClr val="black"/>
                </a:solidFill>
              </a:rPr>
              <a:pPr>
                <a:defRPr/>
              </a:pPr>
              <a:t>04/آوريل/22</a:t>
            </a:fld>
            <a:endParaRPr lang="fa-IR">
              <a:solidFill>
                <a:prstClr val="black"/>
              </a:solidFill>
            </a:endParaRPr>
          </a:p>
        </p:txBody>
      </p:sp>
      <p:sp>
        <p:nvSpPr>
          <p:cNvPr id="8" name="Footer Placeholder 7"/>
          <p:cNvSpPr>
            <a:spLocks noGrp="1"/>
          </p:cNvSpPr>
          <p:nvPr>
            <p:ph type="ftr" sz="quarter" idx="11"/>
          </p:nvPr>
        </p:nvSpPr>
        <p:spPr/>
        <p:txBody>
          <a:bodyPr/>
          <a:lstStyle>
            <a:extLst/>
          </a:lstStyle>
          <a:p>
            <a:pPr>
              <a:defRPr/>
            </a:pPr>
            <a:r>
              <a:rPr lang="en-US" smtClean="0">
                <a:solidFill>
                  <a:prstClr val="black"/>
                </a:solidFill>
              </a:rPr>
              <a:t>By: Dr K . Mirzae</a:t>
            </a:r>
            <a:endParaRPr lang="fa-IR">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1983C093-7449-4877-99B5-083F6BB971FE}"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53481470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D3DB72E5-2BD4-4281-BA18-3A8B73C52077}" type="datetime8">
              <a:rPr lang="fa-IR" smtClean="0">
                <a:solidFill>
                  <a:prstClr val="white"/>
                </a:solidFill>
              </a:rPr>
              <a:pPr>
                <a:defRPr/>
              </a:pPr>
              <a:t>04/آوريل/22</a:t>
            </a:fld>
            <a:endParaRPr lang="fa-IR">
              <a:solidFill>
                <a:prstClr val="white"/>
              </a:solidFill>
            </a:endParaRPr>
          </a:p>
        </p:txBody>
      </p:sp>
      <p:sp>
        <p:nvSpPr>
          <p:cNvPr id="4" name="Footer Placeholder 3"/>
          <p:cNvSpPr>
            <a:spLocks noGrp="1"/>
          </p:cNvSpPr>
          <p:nvPr>
            <p:ph type="ftr" sz="quarter" idx="11"/>
          </p:nvPr>
        </p:nvSpPr>
        <p:spPr/>
        <p:txBody>
          <a:bodyPr/>
          <a:lstStyle>
            <a:extLst/>
          </a:lstStyle>
          <a:p>
            <a:pPr>
              <a:defRPr/>
            </a:pPr>
            <a:r>
              <a:rPr lang="en-US" smtClean="0">
                <a:solidFill>
                  <a:prstClr val="white"/>
                </a:solidFill>
              </a:rPr>
              <a:t>By: Dr K . Mirzae</a:t>
            </a:r>
            <a:endParaRPr lang="fa-IR">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9C02C3A8-B2A0-4A81-906B-505844AB60A1}" type="slidenum">
              <a:rPr lang="fa-IR" smtClean="0">
                <a:solidFill>
                  <a:prstClr val="white"/>
                </a:solidFill>
              </a:rPr>
              <a:pPr>
                <a:defRPr/>
              </a:pPr>
              <a:t>‹#›</a:t>
            </a:fld>
            <a:endParaRPr lang="fa-IR">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7870257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8E5989BF-60A3-4D8E-99ED-70B3377F594D}" type="datetime8">
              <a:rPr lang="fa-IR" smtClean="0">
                <a:solidFill>
                  <a:prstClr val="black"/>
                </a:solidFill>
              </a:rPr>
              <a:pPr>
                <a:defRPr/>
              </a:pPr>
              <a:t>04/آوريل/22</a:t>
            </a:fld>
            <a:endParaRPr lang="fa-IR">
              <a:solidFill>
                <a:prstClr val="black"/>
              </a:solidFill>
            </a:endParaRPr>
          </a:p>
        </p:txBody>
      </p:sp>
      <p:sp>
        <p:nvSpPr>
          <p:cNvPr id="3" name="Footer Placeholder 2"/>
          <p:cNvSpPr>
            <a:spLocks noGrp="1"/>
          </p:cNvSpPr>
          <p:nvPr>
            <p:ph type="ftr" sz="quarter" idx="11"/>
          </p:nvPr>
        </p:nvSpPr>
        <p:spPr/>
        <p:txBody>
          <a:bodyPr/>
          <a:lstStyle>
            <a:extLst/>
          </a:lstStyle>
          <a:p>
            <a:pPr>
              <a:defRPr/>
            </a:pPr>
            <a:r>
              <a:rPr lang="en-US" smtClean="0">
                <a:solidFill>
                  <a:prstClr val="black"/>
                </a:solidFill>
              </a:rPr>
              <a:t>By: Dr K . Mirzae</a:t>
            </a:r>
            <a:endParaRPr lang="fa-IR">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B89BADCF-000C-49E3-B71B-8115CC8DEF51}"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4220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902EA36-8CFA-4A62-930C-923A6CEDFF41}" type="datetime8">
              <a:rPr lang="fa-IR" smtClean="0"/>
              <a:pPr>
                <a:defRPr/>
              </a:pPr>
              <a:t>04/آوريل/22</a:t>
            </a:fld>
            <a:endParaRPr lang="fa-IR"/>
          </a:p>
        </p:txBody>
      </p:sp>
      <p:sp>
        <p:nvSpPr>
          <p:cNvPr id="5" name="Footer Placeholder 4"/>
          <p:cNvSpPr>
            <a:spLocks noGrp="1"/>
          </p:cNvSpPr>
          <p:nvPr>
            <p:ph type="ftr" sz="quarter" idx="11"/>
          </p:nvPr>
        </p:nvSpPr>
        <p:spPr/>
        <p:txBody>
          <a:bodyPr/>
          <a:lstStyle>
            <a:extLst/>
          </a:lstStyle>
          <a:p>
            <a:pPr>
              <a:defRPr/>
            </a:pPr>
            <a:r>
              <a:rPr lang="en-US" smtClean="0"/>
              <a:t>By: Dr K . Mirzae</a:t>
            </a:r>
            <a:endParaRPr lang="fa-IR"/>
          </a:p>
        </p:txBody>
      </p:sp>
      <p:sp>
        <p:nvSpPr>
          <p:cNvPr id="6" name="Slide Number Placeholder 5"/>
          <p:cNvSpPr>
            <a:spLocks noGrp="1"/>
          </p:cNvSpPr>
          <p:nvPr>
            <p:ph type="sldNum" sz="quarter" idx="12"/>
          </p:nvPr>
        </p:nvSpPr>
        <p:spPr/>
        <p:txBody>
          <a:bodyPr/>
          <a:lstStyle>
            <a:extLst/>
          </a:lstStyle>
          <a:p>
            <a:pPr>
              <a:defRPr/>
            </a:pPr>
            <a:fld id="{4D44C213-1395-4D9A-82F0-25F6B2E78982}" type="slidenum">
              <a:rPr lang="fa-IR" smtClean="0"/>
              <a:pPr>
                <a:defRPr/>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4E126C5C-6FA9-4CAA-A9DF-6467D9E7B33B}" type="datetime8">
              <a:rPr lang="fa-IR" smtClean="0">
                <a:solidFill>
                  <a:prstClr val="black"/>
                </a:solidFill>
              </a:rPr>
              <a:pPr>
                <a:defRPr/>
              </a:pPr>
              <a:t>04/آوريل/22</a:t>
            </a:fld>
            <a:endParaRPr lang="fa-IR">
              <a:solidFill>
                <a:prstClr val="black"/>
              </a:solidFill>
            </a:endParaRPr>
          </a:p>
        </p:txBody>
      </p:sp>
      <p:sp>
        <p:nvSpPr>
          <p:cNvPr id="6" name="Footer Placeholder 5"/>
          <p:cNvSpPr>
            <a:spLocks noGrp="1"/>
          </p:cNvSpPr>
          <p:nvPr>
            <p:ph type="ftr" sz="quarter" idx="11"/>
          </p:nvPr>
        </p:nvSpPr>
        <p:spPr/>
        <p:txBody>
          <a:bodyPr/>
          <a:lstStyle>
            <a:extLst/>
          </a:lstStyle>
          <a:p>
            <a:pPr>
              <a:defRPr/>
            </a:pPr>
            <a:r>
              <a:rPr lang="en-US" smtClean="0">
                <a:solidFill>
                  <a:prstClr val="black"/>
                </a:solidFill>
              </a:rPr>
              <a:t>By: Dr K . Mirzae</a:t>
            </a:r>
            <a:endParaRPr lang="fa-IR">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89E36849-D8E1-4C14-99ED-FB7702136DF6}"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1864919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9830C919-79C6-4DB8-9810-6BCAD4D2A9A9}" type="datetime8">
              <a:rPr lang="fa-IR" smtClean="0">
                <a:solidFill>
                  <a:prstClr val="white"/>
                </a:solidFill>
              </a:rPr>
              <a:pPr>
                <a:defRPr/>
              </a:pPr>
              <a:t>04/آوريل/22</a:t>
            </a:fld>
            <a:endParaRPr lang="fa-IR">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solidFill>
                  <a:prstClr val="white"/>
                </a:solidFill>
              </a:rPr>
              <a:t>By: Dr K . Mirzae</a:t>
            </a:r>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22D6D44-7D32-4A9C-B3D6-010171440321}" type="slidenum">
              <a:rPr lang="fa-IR" smtClean="0">
                <a:solidFill>
                  <a:prstClr val="white"/>
                </a:solidFill>
              </a:rPr>
              <a:pPr>
                <a:defRPr/>
              </a:pPr>
              <a:t>‹#›</a:t>
            </a:fld>
            <a:endParaRPr lang="fa-IR">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420184889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C90101B-0200-4995-AB13-BDE65782081A}" type="datetime8">
              <a:rPr lang="fa-IR" smtClean="0">
                <a:solidFill>
                  <a:prstClr val="black"/>
                </a:solidFill>
              </a:rPr>
              <a:pPr>
                <a:defRPr/>
              </a:pPr>
              <a:t>04/آوريل/22</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pPr>
              <a:defRPr/>
            </a:pPr>
            <a:r>
              <a:rPr lang="en-US" smtClean="0">
                <a:solidFill>
                  <a:prstClr val="black"/>
                </a:solidFill>
              </a:rPr>
              <a:t>By: Dr K . Mirzae</a:t>
            </a:r>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27F11BB8-AA1E-4700-B98B-46857DC9D210}"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730809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62BA0EF-9FB5-4D73-90B9-418F48A3E8F7}" type="datetime8">
              <a:rPr lang="fa-IR" smtClean="0">
                <a:solidFill>
                  <a:prstClr val="black"/>
                </a:solidFill>
              </a:rPr>
              <a:pPr>
                <a:defRPr/>
              </a:pPr>
              <a:t>04/آوريل/22</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pPr>
              <a:defRPr/>
            </a:pPr>
            <a:r>
              <a:rPr lang="en-US" smtClean="0">
                <a:solidFill>
                  <a:prstClr val="black"/>
                </a:solidFill>
              </a:rPr>
              <a:t>By: Dr K . Mirzae</a:t>
            </a:r>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4E7E8F04-4240-4CB7-A683-5B59AD54BD5D}"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798438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1"/>
            <a:ext cx="8229600" cy="4302125"/>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6DCF9A9D-8422-4219-8476-E97BBFB117DF}" type="datetime8">
              <a:rPr lang="fa-IR" smtClean="0">
                <a:solidFill>
                  <a:prstClr val="black"/>
                </a:solidFill>
              </a:rPr>
              <a:pPr>
                <a:defRPr/>
              </a:pPr>
              <a:t>04/آوريل/22</a:t>
            </a:fld>
            <a:endParaRPr lang="en-US">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prstClr val="black"/>
                </a:solidFill>
              </a:rPr>
              <a:t>By: Dr K . Mirzae</a:t>
            </a:r>
            <a:endParaRPr lang="en-US">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1F8AD59-15AA-4283-8601-A01C9B642D22}"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3433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143240" y="1071549"/>
            <a:ext cx="2857520" cy="4143404"/>
          </a:xfrm>
        </p:spPr>
        <p:txBody>
          <a:bodyPr rtlCol="0">
            <a:normAutofit/>
          </a:bodyPr>
          <a:lstStyle/>
          <a:p>
            <a:pPr lvl="0"/>
            <a:r>
              <a:rPr lang="en-US" altLang="zh-CN" noProof="0" smtClean="0"/>
              <a:t>Click icon to add picture</a:t>
            </a:r>
            <a:endParaRPr lang="zh-CN" altLang="en-US" noProof="0"/>
          </a:p>
        </p:txBody>
      </p:sp>
      <p:sp>
        <p:nvSpPr>
          <p:cNvPr id="12" name="图片占位符 8"/>
          <p:cNvSpPr>
            <a:spLocks noGrp="1"/>
          </p:cNvSpPr>
          <p:nvPr>
            <p:ph type="pic" sz="quarter" idx="12"/>
          </p:nvPr>
        </p:nvSpPr>
        <p:spPr>
          <a:xfrm>
            <a:off x="357158" y="1571615"/>
            <a:ext cx="2643206" cy="3143272"/>
          </a:xfrm>
        </p:spPr>
        <p:txBody>
          <a:bodyPr rtlCol="0">
            <a:normAutofit/>
          </a:bodyPr>
          <a:lstStyle/>
          <a:p>
            <a:pPr lvl="0"/>
            <a:r>
              <a:rPr lang="en-US" altLang="zh-CN" noProof="0" smtClean="0"/>
              <a:t>Click icon to add picture</a:t>
            </a:r>
            <a:endParaRPr lang="zh-CN" altLang="en-US" noProof="0"/>
          </a:p>
        </p:txBody>
      </p:sp>
      <p:sp>
        <p:nvSpPr>
          <p:cNvPr id="6" name="图片占位符 8"/>
          <p:cNvSpPr>
            <a:spLocks noGrp="1"/>
          </p:cNvSpPr>
          <p:nvPr>
            <p:ph type="pic" sz="quarter" idx="13"/>
          </p:nvPr>
        </p:nvSpPr>
        <p:spPr>
          <a:xfrm>
            <a:off x="6143636" y="1571615"/>
            <a:ext cx="2643206" cy="3143272"/>
          </a:xfrm>
        </p:spPr>
        <p:txBody>
          <a:bodyPr rtlCol="0">
            <a:normAutofit/>
          </a:bodyPr>
          <a:lstStyle/>
          <a:p>
            <a:pPr lvl="0"/>
            <a:r>
              <a:rPr lang="en-US" altLang="zh-CN" noProof="0" smtClean="0"/>
              <a:t>Click icon to add picture</a:t>
            </a:r>
            <a:endParaRPr lang="zh-CN" altLang="en-US" noProof="0"/>
          </a:p>
        </p:txBody>
      </p:sp>
    </p:spTree>
    <p:extLst>
      <p:ext uri="{BB962C8B-B14F-4D97-AF65-F5344CB8AC3E}">
        <p14:creationId xmlns:p14="http://schemas.microsoft.com/office/powerpoint/2010/main" val="982833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F50CC7B-2EDC-43E5-A2BC-CE304115BEF6}" type="slidenum">
              <a:rPr lang="ar-SA"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58279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C1130D4-6241-4D3D-9145-98B6CBB15D20}" type="datetime8">
              <a:rPr lang="fa-IR" smtClean="0"/>
              <a:pPr>
                <a:defRPr/>
              </a:pPr>
              <a:t>04/آوريل/22</a:t>
            </a:fld>
            <a:endParaRPr lang="fa-IR"/>
          </a:p>
        </p:txBody>
      </p:sp>
      <p:sp>
        <p:nvSpPr>
          <p:cNvPr id="5" name="Footer Placeholder 4"/>
          <p:cNvSpPr>
            <a:spLocks noGrp="1"/>
          </p:cNvSpPr>
          <p:nvPr>
            <p:ph type="ftr" sz="quarter" idx="11"/>
          </p:nvPr>
        </p:nvSpPr>
        <p:spPr/>
        <p:txBody>
          <a:bodyPr/>
          <a:lstStyle>
            <a:extLst/>
          </a:lstStyle>
          <a:p>
            <a:pPr>
              <a:defRPr/>
            </a:pPr>
            <a:r>
              <a:rPr lang="en-US" smtClean="0"/>
              <a:t>By: Dr K . Mirzae</a:t>
            </a:r>
            <a:endParaRPr lang="fa-IR"/>
          </a:p>
        </p:txBody>
      </p:sp>
      <p:sp>
        <p:nvSpPr>
          <p:cNvPr id="6" name="Slide Number Placeholder 5"/>
          <p:cNvSpPr>
            <a:spLocks noGrp="1"/>
          </p:cNvSpPr>
          <p:nvPr>
            <p:ph type="sldNum" sz="quarter" idx="12"/>
          </p:nvPr>
        </p:nvSpPr>
        <p:spPr/>
        <p:txBody>
          <a:bodyPr/>
          <a:lstStyle>
            <a:extLst/>
          </a:lstStyle>
          <a:p>
            <a:pPr>
              <a:defRPr/>
            </a:pPr>
            <a:fld id="{4A23F4D2-D142-4448-866A-989DA66A28C6}" type="slidenum">
              <a:rPr lang="fa-IR" smtClean="0"/>
              <a:pPr>
                <a:defRPr/>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330C623C-E1EE-4503-92B8-BA81CD0805CE}" type="datetime8">
              <a:rPr lang="fa-IR" smtClean="0"/>
              <a:pPr>
                <a:defRPr/>
              </a:pPr>
              <a:t>04/آوريل/22</a:t>
            </a:fld>
            <a:endParaRPr lang="fa-IR"/>
          </a:p>
        </p:txBody>
      </p:sp>
      <p:sp>
        <p:nvSpPr>
          <p:cNvPr id="6" name="Footer Placeholder 5"/>
          <p:cNvSpPr>
            <a:spLocks noGrp="1"/>
          </p:cNvSpPr>
          <p:nvPr>
            <p:ph type="ftr" sz="quarter" idx="11"/>
          </p:nvPr>
        </p:nvSpPr>
        <p:spPr/>
        <p:txBody>
          <a:bodyPr/>
          <a:lstStyle>
            <a:extLst/>
          </a:lstStyle>
          <a:p>
            <a:pPr>
              <a:defRPr/>
            </a:pPr>
            <a:r>
              <a:rPr lang="en-US" smtClean="0"/>
              <a:t>By: Dr K . Mirzae</a:t>
            </a:r>
            <a:endParaRPr lang="fa-IR"/>
          </a:p>
        </p:txBody>
      </p:sp>
      <p:sp>
        <p:nvSpPr>
          <p:cNvPr id="7" name="Slide Number Placeholder 6"/>
          <p:cNvSpPr>
            <a:spLocks noGrp="1"/>
          </p:cNvSpPr>
          <p:nvPr>
            <p:ph type="sldNum" sz="quarter" idx="12"/>
          </p:nvPr>
        </p:nvSpPr>
        <p:spPr/>
        <p:txBody>
          <a:bodyPr/>
          <a:lstStyle>
            <a:extLst/>
          </a:lstStyle>
          <a:p>
            <a:pPr>
              <a:defRPr/>
            </a:pPr>
            <a:fld id="{A04D3AD8-AD2A-4A72-9B24-F8D587E007B0}" type="slidenum">
              <a:rPr lang="fa-IR" smtClean="0"/>
              <a:pPr>
                <a:defRPr/>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240CC4B-A0DD-474D-9D36-D2B6913545C1}" type="datetime8">
              <a:rPr lang="fa-IR" smtClean="0"/>
              <a:pPr>
                <a:defRPr/>
              </a:pPr>
              <a:t>04/آوريل/22</a:t>
            </a:fld>
            <a:endParaRPr lang="fa-IR"/>
          </a:p>
        </p:txBody>
      </p:sp>
      <p:sp>
        <p:nvSpPr>
          <p:cNvPr id="8" name="Footer Placeholder 7"/>
          <p:cNvSpPr>
            <a:spLocks noGrp="1"/>
          </p:cNvSpPr>
          <p:nvPr>
            <p:ph type="ftr" sz="quarter" idx="11"/>
          </p:nvPr>
        </p:nvSpPr>
        <p:spPr/>
        <p:txBody>
          <a:bodyPr/>
          <a:lstStyle>
            <a:extLst/>
          </a:lstStyle>
          <a:p>
            <a:pPr>
              <a:defRPr/>
            </a:pPr>
            <a:r>
              <a:rPr lang="en-US" smtClean="0"/>
              <a:t>By: Dr K . Mirzae</a:t>
            </a:r>
            <a:endParaRPr lang="fa-IR"/>
          </a:p>
        </p:txBody>
      </p:sp>
      <p:sp>
        <p:nvSpPr>
          <p:cNvPr id="9" name="Slide Number Placeholder 8"/>
          <p:cNvSpPr>
            <a:spLocks noGrp="1"/>
          </p:cNvSpPr>
          <p:nvPr>
            <p:ph type="sldNum" sz="quarter" idx="12"/>
          </p:nvPr>
        </p:nvSpPr>
        <p:spPr/>
        <p:txBody>
          <a:bodyPr/>
          <a:lstStyle>
            <a:extLst/>
          </a:lstStyle>
          <a:p>
            <a:pPr>
              <a:defRPr/>
            </a:pPr>
            <a:fld id="{1983C093-7449-4877-99B5-083F6BB971FE}"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D3DB72E5-2BD4-4281-BA18-3A8B73C52077}" type="datetime8">
              <a:rPr lang="fa-IR" smtClean="0"/>
              <a:pPr>
                <a:defRPr/>
              </a:pPr>
              <a:t>04/آوريل/22</a:t>
            </a:fld>
            <a:endParaRPr lang="fa-IR"/>
          </a:p>
        </p:txBody>
      </p:sp>
      <p:sp>
        <p:nvSpPr>
          <p:cNvPr id="4" name="Footer Placeholder 3"/>
          <p:cNvSpPr>
            <a:spLocks noGrp="1"/>
          </p:cNvSpPr>
          <p:nvPr>
            <p:ph type="ftr" sz="quarter" idx="11"/>
          </p:nvPr>
        </p:nvSpPr>
        <p:spPr/>
        <p:txBody>
          <a:bodyPr/>
          <a:lstStyle>
            <a:extLst/>
          </a:lstStyle>
          <a:p>
            <a:pPr>
              <a:defRPr/>
            </a:pPr>
            <a:r>
              <a:rPr lang="en-US" smtClean="0"/>
              <a:t>By: Dr K . Mirzae</a:t>
            </a:r>
            <a:endParaRPr lang="fa-IR"/>
          </a:p>
        </p:txBody>
      </p:sp>
      <p:sp>
        <p:nvSpPr>
          <p:cNvPr id="5" name="Slide Number Placeholder 4"/>
          <p:cNvSpPr>
            <a:spLocks noGrp="1"/>
          </p:cNvSpPr>
          <p:nvPr>
            <p:ph type="sldNum" sz="quarter" idx="12"/>
          </p:nvPr>
        </p:nvSpPr>
        <p:spPr/>
        <p:txBody>
          <a:bodyPr/>
          <a:lstStyle>
            <a:extLst/>
          </a:lstStyle>
          <a:p>
            <a:pPr>
              <a:defRPr/>
            </a:pPr>
            <a:fld id="{9C02C3A8-B2A0-4A81-906B-505844AB60A1}" type="slidenum">
              <a:rPr lang="fa-IR" smtClean="0"/>
              <a:pPr>
                <a:defRPr/>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8E5989BF-60A3-4D8E-99ED-70B3377F594D}" type="datetime8">
              <a:rPr lang="fa-IR" smtClean="0"/>
              <a:pPr>
                <a:defRPr/>
              </a:pPr>
              <a:t>04/آوريل/22</a:t>
            </a:fld>
            <a:endParaRPr lang="fa-IR"/>
          </a:p>
        </p:txBody>
      </p:sp>
      <p:sp>
        <p:nvSpPr>
          <p:cNvPr id="3" name="Footer Placeholder 2"/>
          <p:cNvSpPr>
            <a:spLocks noGrp="1"/>
          </p:cNvSpPr>
          <p:nvPr>
            <p:ph type="ftr" sz="quarter" idx="11"/>
          </p:nvPr>
        </p:nvSpPr>
        <p:spPr/>
        <p:txBody>
          <a:bodyPr/>
          <a:lstStyle>
            <a:extLst/>
          </a:lstStyle>
          <a:p>
            <a:pPr>
              <a:defRPr/>
            </a:pPr>
            <a:r>
              <a:rPr lang="en-US" smtClean="0"/>
              <a:t>By: Dr K . Mirzae</a:t>
            </a:r>
            <a:endParaRPr lang="fa-IR"/>
          </a:p>
        </p:txBody>
      </p:sp>
      <p:sp>
        <p:nvSpPr>
          <p:cNvPr id="4" name="Slide Number Placeholder 3"/>
          <p:cNvSpPr>
            <a:spLocks noGrp="1"/>
          </p:cNvSpPr>
          <p:nvPr>
            <p:ph type="sldNum" sz="quarter" idx="12"/>
          </p:nvPr>
        </p:nvSpPr>
        <p:spPr/>
        <p:txBody>
          <a:bodyPr/>
          <a:lstStyle>
            <a:extLst/>
          </a:lstStyle>
          <a:p>
            <a:pPr>
              <a:defRPr/>
            </a:pPr>
            <a:fld id="{B89BADCF-000C-49E3-B71B-8115CC8DEF51}" type="slidenum">
              <a:rPr lang="fa-IR" smtClean="0"/>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4E126C5C-6FA9-4CAA-A9DF-6467D9E7B33B}" type="datetime8">
              <a:rPr lang="fa-IR" smtClean="0"/>
              <a:pPr>
                <a:defRPr/>
              </a:pPr>
              <a:t>04/آوريل/22</a:t>
            </a:fld>
            <a:endParaRPr lang="fa-IR"/>
          </a:p>
        </p:txBody>
      </p:sp>
      <p:sp>
        <p:nvSpPr>
          <p:cNvPr id="6" name="Footer Placeholder 5"/>
          <p:cNvSpPr>
            <a:spLocks noGrp="1"/>
          </p:cNvSpPr>
          <p:nvPr>
            <p:ph type="ftr" sz="quarter" idx="11"/>
          </p:nvPr>
        </p:nvSpPr>
        <p:spPr/>
        <p:txBody>
          <a:bodyPr/>
          <a:lstStyle>
            <a:extLst/>
          </a:lstStyle>
          <a:p>
            <a:pPr>
              <a:defRPr/>
            </a:pPr>
            <a:r>
              <a:rPr lang="en-US" smtClean="0"/>
              <a:t>By: Dr K . Mirzae</a:t>
            </a:r>
            <a:endParaRPr lang="fa-IR"/>
          </a:p>
        </p:txBody>
      </p:sp>
      <p:sp>
        <p:nvSpPr>
          <p:cNvPr id="7" name="Slide Number Placeholder 6"/>
          <p:cNvSpPr>
            <a:spLocks noGrp="1"/>
          </p:cNvSpPr>
          <p:nvPr>
            <p:ph type="sldNum" sz="quarter" idx="12"/>
          </p:nvPr>
        </p:nvSpPr>
        <p:spPr/>
        <p:txBody>
          <a:bodyPr/>
          <a:lstStyle>
            <a:extLst/>
          </a:lstStyle>
          <a:p>
            <a:pPr>
              <a:defRPr/>
            </a:pPr>
            <a:fld id="{89E36849-D8E1-4C14-99ED-FB7702136DF6}"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9830C919-79C6-4DB8-9810-6BCAD4D2A9A9}" type="datetime8">
              <a:rPr lang="fa-IR" smtClean="0"/>
              <a:pPr>
                <a:defRPr/>
              </a:pPr>
              <a:t>04/آوريل/22</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By: Dr K . Mirzae</a:t>
            </a:r>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22D6D44-7D32-4A9C-B3D6-010171440321}" type="slidenum">
              <a:rPr lang="fa-IR" smtClean="0"/>
              <a:pPr>
                <a:defRPr/>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1FD94113-F8FB-458D-A191-B6069C6CB2D8}" type="datetime8">
              <a:rPr lang="fa-IR" smtClean="0"/>
              <a:pPr>
                <a:defRPr/>
              </a:pPr>
              <a:t>04/آوريل/22</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By: Dr K . Mirzae</a:t>
            </a:r>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49E080-260A-4A15-B3FF-B00D919DDA92}" type="slidenum">
              <a:rPr lang="fa-IR" smtClean="0"/>
              <a:pPr>
                <a:defRPr/>
              </a:pPr>
              <a:t>‹#›</a:t>
            </a:fld>
            <a:endParaRPr lang="fa-I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1FD94113-F8FB-458D-A191-B6069C6CB2D8}" type="datetime8">
              <a:rPr lang="fa-IR" smtClean="0">
                <a:solidFill>
                  <a:prstClr val="black"/>
                </a:solidFill>
              </a:rPr>
              <a:pPr>
                <a:defRPr/>
              </a:pPr>
              <a:t>04/آوريل/22</a:t>
            </a:fld>
            <a:endParaRPr lang="fa-IR">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solidFill>
                  <a:prstClr val="black"/>
                </a:solidFill>
              </a:rPr>
              <a:t>By: Dr K . Mirzae</a:t>
            </a:r>
            <a:endParaRPr lang="fa-IR">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49E080-260A-4A15-B3FF-B00D919DDA92}"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164169060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752601"/>
            <a:ext cx="7772400" cy="2105027"/>
          </a:xfrm>
        </p:spPr>
        <p:txBody>
          <a:bodyPr>
            <a:normAutofit fontScale="90000"/>
          </a:bodyPr>
          <a:lstStyle/>
          <a:p>
            <a:pPr algn="ctr"/>
            <a:r>
              <a:rPr lang="fa-IR" sz="6600" dirty="0" smtClean="0">
                <a:solidFill>
                  <a:srgbClr val="C00000"/>
                </a:solidFill>
                <a:effectLst>
                  <a:outerShdw blurRad="38100" dist="38100" dir="2700000" algn="tl">
                    <a:srgbClr val="000000">
                      <a:alpha val="43137"/>
                    </a:srgbClr>
                  </a:outerShdw>
                </a:effectLst>
                <a:ea typeface="2  Homa"/>
                <a:cs typeface="B Nazanin" pitchFamily="2" charset="-78"/>
              </a:rPr>
              <a:t>ایجاد بانک سوال هاي آزمون چند گزينه ای </a:t>
            </a:r>
            <a:r>
              <a:rPr lang="en-US" sz="6600" b="1" dirty="0" smtClean="0">
                <a:latin typeface="2  Homa"/>
                <a:ea typeface="2  Homa"/>
                <a:cs typeface="B Nazanin" pitchFamily="2" charset="-78"/>
              </a:rPr>
              <a:t/>
            </a:r>
            <a:br>
              <a:rPr lang="en-US" sz="6600" b="1" dirty="0" smtClean="0">
                <a:latin typeface="2  Homa"/>
                <a:ea typeface="2  Homa"/>
                <a:cs typeface="B Nazanin" pitchFamily="2" charset="-78"/>
              </a:rPr>
            </a:br>
            <a:endParaRPr lang="en-US" sz="6600" b="1" dirty="0" smtClean="0">
              <a:latin typeface="2  Homa"/>
              <a:ea typeface="2  Homa"/>
              <a:cs typeface="B Nazanin" pitchFamily="2" charset="-78"/>
            </a:endParaRPr>
          </a:p>
        </p:txBody>
      </p:sp>
      <p:sp>
        <p:nvSpPr>
          <p:cNvPr id="6147" name="Subtitle 2"/>
          <p:cNvSpPr>
            <a:spLocks noGrp="1"/>
          </p:cNvSpPr>
          <p:nvPr>
            <p:ph type="subTitle" idx="1"/>
          </p:nvPr>
        </p:nvSpPr>
        <p:spPr>
          <a:xfrm>
            <a:off x="1475656" y="4071938"/>
            <a:ext cx="6192688" cy="1214437"/>
          </a:xfrm>
        </p:spPr>
        <p:txBody>
          <a:bodyPr>
            <a:normAutofit fontScale="70000" lnSpcReduction="20000"/>
          </a:bodyPr>
          <a:lstStyle/>
          <a:p>
            <a:pPr algn="ctr" eaLnBrk="1" hangingPunct="1"/>
            <a:r>
              <a:rPr lang="fa-IR" sz="4800" b="1" dirty="0" smtClean="0">
                <a:solidFill>
                  <a:schemeClr val="tx1"/>
                </a:solidFill>
                <a:latin typeface="Rage Italic" pitchFamily="66" charset="0"/>
              </a:rPr>
              <a:t>تهیه: رضا پورمیرزا کلهری ، عضو هیات علمی دانشگاه علوم پزشکی کرمانشاه</a:t>
            </a:r>
            <a:endParaRPr lang="en-US" sz="4800" b="1" dirty="0" smtClean="0">
              <a:solidFill>
                <a:schemeClr val="tx1"/>
              </a:solidFill>
              <a:latin typeface="Rage Italic" pitchFamily="66" charset="0"/>
            </a:endParaRPr>
          </a:p>
        </p:txBody>
      </p:sp>
      <p:sp>
        <p:nvSpPr>
          <p:cNvPr id="8" name="Oval 7"/>
          <p:cNvSpPr/>
          <p:nvPr/>
        </p:nvSpPr>
        <p:spPr>
          <a:xfrm>
            <a:off x="3429000" y="285750"/>
            <a:ext cx="2357438" cy="1071563"/>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fa-IR" dirty="0">
                <a:cs typeface="B Nazanin" pitchFamily="2" charset="-78"/>
              </a:rPr>
              <a:t>بسمه تعالی</a:t>
            </a:r>
          </a:p>
        </p:txBody>
      </p:sp>
      <p:sp>
        <p:nvSpPr>
          <p:cNvPr id="5" name="Slide Number Placeholder 4"/>
          <p:cNvSpPr>
            <a:spLocks noGrp="1"/>
          </p:cNvSpPr>
          <p:nvPr>
            <p:ph type="sldNum" sz="quarter" idx="12"/>
          </p:nvPr>
        </p:nvSpPr>
        <p:spPr/>
        <p:txBody>
          <a:bodyPr/>
          <a:lstStyle/>
          <a:p>
            <a:pPr>
              <a:defRPr/>
            </a:pPr>
            <a:fld id="{FC6F46B2-717D-4348-97AC-BD9B552D7893}" type="slidenum">
              <a:rPr lang="fa-IR" smtClean="0"/>
              <a:pPr>
                <a:defRPr/>
              </a:pPr>
              <a:t>1</a:t>
            </a:fld>
            <a:endParaRPr lang="fa-IR"/>
          </a:p>
        </p:txBody>
      </p:sp>
      <p:sp>
        <p:nvSpPr>
          <p:cNvPr id="6" name="Footer Placeholder 5"/>
          <p:cNvSpPr>
            <a:spLocks noGrp="1"/>
          </p:cNvSpPr>
          <p:nvPr>
            <p:ph type="ftr" sz="quarter" idx="11"/>
          </p:nvPr>
        </p:nvSpPr>
        <p:spPr>
          <a:xfrm>
            <a:off x="3635896" y="6474544"/>
            <a:ext cx="3456384" cy="365125"/>
          </a:xfrm>
        </p:spPr>
        <p:txBody>
          <a:bodyPr/>
          <a:lstStyle/>
          <a:p>
            <a:pPr>
              <a:defRPr/>
            </a:pPr>
            <a:r>
              <a:rPr lang="en-US" sz="1400" b="1" dirty="0" smtClean="0">
                <a:solidFill>
                  <a:schemeClr val="tx1"/>
                </a:solidFill>
              </a:rPr>
              <a:t>Reza </a:t>
            </a:r>
            <a:r>
              <a:rPr lang="en-US" sz="1400" b="1" dirty="0" err="1" smtClean="0">
                <a:solidFill>
                  <a:schemeClr val="tx1"/>
                </a:solidFill>
              </a:rPr>
              <a:t>pourmirza</a:t>
            </a:r>
            <a:r>
              <a:rPr lang="en-US" sz="1400" b="1" dirty="0" smtClean="0">
                <a:solidFill>
                  <a:schemeClr val="tx1"/>
                </a:solidFill>
              </a:rPr>
              <a:t> </a:t>
            </a:r>
            <a:r>
              <a:rPr lang="en-US" sz="1400" b="1" dirty="0" err="1" smtClean="0">
                <a:solidFill>
                  <a:schemeClr val="tx1"/>
                </a:solidFill>
              </a:rPr>
              <a:t>kalhori</a:t>
            </a:r>
            <a:r>
              <a:rPr lang="en-US" sz="1400" b="1" dirty="0" smtClean="0">
                <a:solidFill>
                  <a:schemeClr val="tx1"/>
                </a:solidFill>
              </a:rPr>
              <a:t>. MSN.CCRN</a:t>
            </a:r>
            <a:endParaRPr lang="fa-IR" sz="1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67544" y="1484784"/>
            <a:ext cx="8229600" cy="4456112"/>
          </a:xfrm>
        </p:spPr>
        <p:txBody>
          <a:bodyPr>
            <a:normAutofit/>
          </a:bodyPr>
          <a:lstStyle/>
          <a:p>
            <a:pPr marL="0" indent="0" eaLnBrk="1" hangingPunct="1">
              <a:buClr>
                <a:srgbClr val="FF3300"/>
              </a:buClr>
              <a:buFontTx/>
              <a:buNone/>
            </a:pPr>
            <a:r>
              <a:rPr lang="fa-IR" sz="5400" dirty="0" smtClean="0">
                <a:latin typeface="Arial" pitchFamily="34" charset="0"/>
                <a:cs typeface="Arial" pitchFamily="34" charset="0"/>
              </a:rPr>
              <a:t>تعریف</a:t>
            </a:r>
          </a:p>
          <a:p>
            <a:pPr marL="0" indent="0">
              <a:lnSpc>
                <a:spcPct val="150000"/>
              </a:lnSpc>
              <a:buClr>
                <a:srgbClr val="66CCFF"/>
              </a:buClr>
              <a:buNone/>
            </a:pPr>
            <a:r>
              <a:rPr lang="fa-IR" sz="2400" b="1" dirty="0" smtClean="0">
                <a:solidFill>
                  <a:srgbClr val="C00000"/>
                </a:solidFill>
                <a:latin typeface="Arial" pitchFamily="34" charset="0"/>
                <a:cs typeface="Arial" pitchFamily="34" charset="0"/>
              </a:rPr>
              <a:t>ضریب تمیز : </a:t>
            </a:r>
            <a:r>
              <a:rPr lang="fa-IR" sz="2400" b="1" dirty="0" smtClean="0">
                <a:solidFill>
                  <a:srgbClr val="000000"/>
                </a:solidFill>
                <a:latin typeface="Arial" pitchFamily="34" charset="0"/>
                <a:cs typeface="Arial" pitchFamily="34" charset="0"/>
              </a:rPr>
              <a:t>قدرت سئوال را در</a:t>
            </a:r>
            <a:r>
              <a:rPr lang="fa-IR" sz="2400" b="1" dirty="0" smtClean="0">
                <a:solidFill>
                  <a:srgbClr val="C00000"/>
                </a:solidFill>
                <a:latin typeface="Arial" pitchFamily="34" charset="0"/>
                <a:cs typeface="Arial" pitchFamily="34" charset="0"/>
              </a:rPr>
              <a:t>تشخیص بین گروه قوی وگروه ضعیف</a:t>
            </a:r>
            <a:r>
              <a:rPr lang="fa-IR" sz="2400" b="1" dirty="0" smtClean="0">
                <a:solidFill>
                  <a:srgbClr val="000000"/>
                </a:solidFill>
                <a:latin typeface="Arial" pitchFamily="34" charset="0"/>
                <a:cs typeface="Arial" pitchFamily="34" charset="0"/>
              </a:rPr>
              <a:t> آزمون شوندگان مشخص می کند یعنی معلوم می نماید که سئوال تاچه اندازه می تواند گروه قوی راازگروه ضعیف تشخیص </a:t>
            </a:r>
            <a:r>
              <a:rPr lang="fa-IR" sz="2400" b="1" dirty="0">
                <a:solidFill>
                  <a:srgbClr val="000000"/>
                </a:solidFill>
                <a:latin typeface="Arial" pitchFamily="34" charset="0"/>
                <a:cs typeface="Arial" pitchFamily="34" charset="0"/>
              </a:rPr>
              <a:t>دهد. </a:t>
            </a:r>
            <a:endParaRPr lang="fa-IR" sz="2400" b="1" dirty="0" smtClean="0">
              <a:solidFill>
                <a:srgbClr val="000000"/>
              </a:solidFill>
              <a:latin typeface="Arial" pitchFamily="34" charset="0"/>
              <a:cs typeface="Arial" pitchFamily="34" charset="0"/>
            </a:endParaRPr>
          </a:p>
        </p:txBody>
      </p:sp>
      <p:sp>
        <p:nvSpPr>
          <p:cNvPr id="149506" name="Rectangle 2"/>
          <p:cNvSpPr>
            <a:spLocks noGrp="1" noChangeArrowheads="1"/>
          </p:cNvSpPr>
          <p:nvPr>
            <p:ph type="title"/>
          </p:nvPr>
        </p:nvSpPr>
        <p:spPr>
          <a:xfrm>
            <a:off x="468313" y="406400"/>
            <a:ext cx="8243887" cy="1314450"/>
          </a:xfrm>
        </p:spPr>
        <p:txBody>
          <a:bodyPr rtlCol="0">
            <a:normAutofit fontScale="90000"/>
          </a:bodyPr>
          <a:lstStyle/>
          <a:p>
            <a:pPr algn="ctr">
              <a:defRPr/>
            </a:pPr>
            <a:r>
              <a:rPr lang="fa-IR" sz="4000" b="1" dirty="0" smtClean="0">
                <a:solidFill>
                  <a:srgbClr val="C00000"/>
                </a:solidFill>
                <a:cs typeface="2  Homa" pitchFamily="2" charset="-78"/>
              </a:rPr>
              <a:t/>
            </a:r>
            <a:br>
              <a:rPr lang="fa-IR" sz="4000" b="1" dirty="0" smtClean="0">
                <a:solidFill>
                  <a:srgbClr val="C00000"/>
                </a:solidFill>
                <a:cs typeface="2  Homa" pitchFamily="2" charset="-78"/>
              </a:rPr>
            </a:br>
            <a:r>
              <a:rPr lang="fa-IR" sz="4000" dirty="0" smtClean="0">
                <a:solidFill>
                  <a:srgbClr val="C00000"/>
                </a:solidFill>
                <a:cs typeface="2  Homa" pitchFamily="2" charset="-78"/>
              </a:rPr>
              <a:t> </a:t>
            </a:r>
            <a:r>
              <a:rPr lang="fa-IR" sz="4000" dirty="0" smtClean="0">
                <a:solidFill>
                  <a:srgbClr val="C00000"/>
                </a:solidFill>
                <a:cs typeface="+mn-cs"/>
              </a:rPr>
              <a:t>ضريب تميز </a:t>
            </a:r>
            <a:r>
              <a:rPr lang="fa-IR" sz="4000" b="1" dirty="0" smtClean="0">
                <a:solidFill>
                  <a:srgbClr val="C00000"/>
                </a:solidFill>
                <a:cs typeface="2  Homa" pitchFamily="2" charset="-78"/>
              </a:rPr>
              <a:t/>
            </a:r>
            <a:br>
              <a:rPr lang="fa-IR" sz="4000" b="1" dirty="0" smtClean="0">
                <a:solidFill>
                  <a:srgbClr val="C00000"/>
                </a:solidFill>
                <a:cs typeface="2  Homa" pitchFamily="2" charset="-78"/>
              </a:rPr>
            </a:br>
            <a:r>
              <a:rPr lang="en-US" sz="4000" b="1" dirty="0" smtClean="0">
                <a:solidFill>
                  <a:srgbClr val="C00000"/>
                </a:solidFill>
                <a:cs typeface="2  Homa" pitchFamily="2" charset="-78"/>
              </a:rPr>
              <a:t>Discrimination Index</a:t>
            </a:r>
            <a:r>
              <a:rPr lang="fa-IR" sz="4000" b="1" dirty="0" smtClean="0">
                <a:solidFill>
                  <a:srgbClr val="C00000"/>
                </a:solidFill>
                <a:cs typeface="2  Homa" pitchFamily="2" charset="-78"/>
              </a:rPr>
              <a:t/>
            </a:r>
            <a:br>
              <a:rPr lang="fa-IR" sz="4000" b="1" dirty="0" smtClean="0">
                <a:solidFill>
                  <a:srgbClr val="C00000"/>
                </a:solidFill>
                <a:cs typeface="2  Homa" pitchFamily="2" charset="-78"/>
              </a:rPr>
            </a:br>
            <a:endParaRPr lang="en-US" sz="5300" b="1" dirty="0" smtClean="0">
              <a:solidFill>
                <a:srgbClr val="C00000"/>
              </a:solidFill>
              <a:cs typeface="2  Homa" pitchFamily="2" charset="-78"/>
            </a:endParaRPr>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10</a:t>
            </a:fld>
            <a:endParaRPr lang="fa-IR"/>
          </a:p>
        </p:txBody>
      </p:sp>
      <p:sp>
        <p:nvSpPr>
          <p:cNvPr id="5" name="Footer Placeholder 4"/>
          <p:cNvSpPr>
            <a:spLocks noGrp="1"/>
          </p:cNvSpPr>
          <p:nvPr>
            <p:ph type="ftr" sz="quarter" idx="11"/>
          </p:nvPr>
        </p:nvSpPr>
        <p:spPr>
          <a:xfrm>
            <a:off x="3491880" y="6309320"/>
            <a:ext cx="3765303"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a:p>
            <a:pPr>
              <a:defRPr/>
            </a:pPr>
            <a:endParaRPr lang="fa-I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3246438"/>
            <a:ext cx="32131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71438" y="3071813"/>
            <a:ext cx="1439863" cy="646112"/>
          </a:xfrm>
          <a:prstGeom prst="rect">
            <a:avLst/>
          </a:prstGeom>
          <a:noFill/>
          <a:ln w="9525">
            <a:noFill/>
            <a:miter lim="800000"/>
            <a:headEnd/>
            <a:tailEnd/>
          </a:ln>
        </p:spPr>
        <p:txBody>
          <a:bodyPr>
            <a:spAutoFit/>
          </a:bodyPr>
          <a:lstStyle/>
          <a:p>
            <a:pPr>
              <a:spcBef>
                <a:spcPct val="50000"/>
              </a:spcBef>
            </a:pPr>
            <a:r>
              <a:rPr lang="en-US" sz="3600" b="1" dirty="0">
                <a:latin typeface="Calibri" pitchFamily="34" charset="0"/>
              </a:rPr>
              <a:t>D=</a:t>
            </a:r>
          </a:p>
        </p:txBody>
      </p:sp>
      <p:sp>
        <p:nvSpPr>
          <p:cNvPr id="17411" name="Line 5"/>
          <p:cNvSpPr>
            <a:spLocks noChangeShapeType="1"/>
          </p:cNvSpPr>
          <p:nvPr/>
        </p:nvSpPr>
        <p:spPr bwMode="auto">
          <a:xfrm>
            <a:off x="1403350" y="3429000"/>
            <a:ext cx="6985000" cy="0"/>
          </a:xfrm>
          <a:prstGeom prst="line">
            <a:avLst/>
          </a:prstGeom>
          <a:noFill/>
          <a:ln w="76200">
            <a:solidFill>
              <a:schemeClr val="tx1"/>
            </a:solidFill>
            <a:round/>
            <a:headEnd/>
            <a:tailEnd/>
          </a:ln>
        </p:spPr>
        <p:txBody>
          <a:bodyPr/>
          <a:lstStyle/>
          <a:p>
            <a:endParaRPr lang="fa-IR"/>
          </a:p>
        </p:txBody>
      </p:sp>
      <p:sp>
        <p:nvSpPr>
          <p:cNvPr id="17412" name="Text Box 7"/>
          <p:cNvSpPr txBox="1">
            <a:spLocks noChangeArrowheads="1"/>
          </p:cNvSpPr>
          <p:nvPr/>
        </p:nvSpPr>
        <p:spPr bwMode="auto">
          <a:xfrm>
            <a:off x="714375" y="2616200"/>
            <a:ext cx="7559675" cy="460375"/>
          </a:xfrm>
          <a:prstGeom prst="rect">
            <a:avLst/>
          </a:prstGeom>
          <a:noFill/>
          <a:ln w="9525">
            <a:noFill/>
            <a:miter lim="800000"/>
            <a:headEnd/>
            <a:tailEnd/>
          </a:ln>
        </p:spPr>
        <p:txBody>
          <a:bodyPr>
            <a:spAutoFit/>
          </a:bodyPr>
          <a:lstStyle/>
          <a:p>
            <a:pPr>
              <a:spcBef>
                <a:spcPct val="50000"/>
              </a:spcBef>
            </a:pPr>
            <a:r>
              <a:rPr lang="fa-IR" sz="2400" b="1" dirty="0"/>
              <a:t>انتخاب های درست گروه پائین </a:t>
            </a:r>
            <a:r>
              <a:rPr lang="ar-SA" sz="2400" b="1" dirty="0"/>
              <a:t>–</a:t>
            </a:r>
            <a:r>
              <a:rPr lang="fa-IR" sz="2400" b="1" dirty="0"/>
              <a:t> انتخاب های درست گروه بالا</a:t>
            </a:r>
            <a:r>
              <a:rPr lang="fa-IR" sz="2000" b="1" dirty="0"/>
              <a:t>            </a:t>
            </a:r>
            <a:endParaRPr lang="en-US" sz="2000" b="1" dirty="0"/>
          </a:p>
        </p:txBody>
      </p:sp>
      <p:sp>
        <p:nvSpPr>
          <p:cNvPr id="17413" name="Text Box 8"/>
          <p:cNvSpPr txBox="1">
            <a:spLocks noChangeArrowheads="1"/>
          </p:cNvSpPr>
          <p:nvPr/>
        </p:nvSpPr>
        <p:spPr bwMode="auto">
          <a:xfrm>
            <a:off x="1571625" y="3644900"/>
            <a:ext cx="6048375" cy="584200"/>
          </a:xfrm>
          <a:prstGeom prst="rect">
            <a:avLst/>
          </a:prstGeom>
          <a:noFill/>
          <a:ln w="9525">
            <a:noFill/>
            <a:miter lim="800000"/>
            <a:headEnd/>
            <a:tailEnd/>
          </a:ln>
        </p:spPr>
        <p:txBody>
          <a:bodyPr>
            <a:spAutoFit/>
          </a:bodyPr>
          <a:lstStyle/>
          <a:p>
            <a:pPr>
              <a:spcBef>
                <a:spcPct val="50000"/>
              </a:spcBef>
            </a:pPr>
            <a:r>
              <a:rPr lang="fa-IR" sz="3200" b="1" dirty="0"/>
              <a:t>تعداد افراد یک گروه (بالا </a:t>
            </a:r>
            <a:r>
              <a:rPr lang="fa-IR" sz="3200" b="1" dirty="0" smtClean="0"/>
              <a:t>یا پائین</a:t>
            </a:r>
            <a:r>
              <a:rPr lang="fa-IR" sz="3200" b="1" dirty="0"/>
              <a:t>)</a:t>
            </a:r>
            <a:endParaRPr lang="en-US" sz="3200" b="1" dirty="0"/>
          </a:p>
        </p:txBody>
      </p:sp>
      <p:sp>
        <p:nvSpPr>
          <p:cNvPr id="6" name="Slide Number Placeholder 5"/>
          <p:cNvSpPr>
            <a:spLocks noGrp="1"/>
          </p:cNvSpPr>
          <p:nvPr>
            <p:ph type="sldNum" sz="quarter" idx="12"/>
          </p:nvPr>
        </p:nvSpPr>
        <p:spPr/>
        <p:txBody>
          <a:bodyPr/>
          <a:lstStyle/>
          <a:p>
            <a:pPr>
              <a:defRPr/>
            </a:pPr>
            <a:fld id="{B89BADCF-000C-49E3-B71B-8115CC8DEF51}" type="slidenum">
              <a:rPr lang="fa-IR" smtClean="0"/>
              <a:pPr>
                <a:defRPr/>
              </a:pPr>
              <a:t>11</a:t>
            </a:fld>
            <a:endParaRPr lang="fa-IR"/>
          </a:p>
        </p:txBody>
      </p:sp>
      <p:sp>
        <p:nvSpPr>
          <p:cNvPr id="7" name="Footer Placeholder 6"/>
          <p:cNvSpPr>
            <a:spLocks noGrp="1"/>
          </p:cNvSpPr>
          <p:nvPr>
            <p:ph type="ftr" sz="quarter" idx="11"/>
          </p:nvPr>
        </p:nvSpPr>
        <p:spPr>
          <a:xfrm>
            <a:off x="3491880" y="6407944"/>
            <a:ext cx="3238873"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95288" y="322263"/>
            <a:ext cx="8229600" cy="6130925"/>
          </a:xfrm>
          <a:solidFill>
            <a:srgbClr val="CCFFCC">
              <a:alpha val="69019"/>
            </a:srgbClr>
          </a:solidFill>
          <a:ln w="82550">
            <a:solidFill>
              <a:srgbClr val="00F0EA"/>
            </a:solidFill>
          </a:ln>
        </p:spPr>
        <p:txBody>
          <a:bodyPr/>
          <a:lstStyle/>
          <a:p>
            <a:pPr marL="400050" indent="-400050" eaLnBrk="1" hangingPunct="1">
              <a:lnSpc>
                <a:spcPct val="80000"/>
              </a:lnSpc>
              <a:buFont typeface="Wingdings" pitchFamily="2" charset="2"/>
              <a:buAutoNum type="arabicPeriod"/>
            </a:pPr>
            <a:r>
              <a:rPr lang="en-US" sz="1900" b="1" smtClean="0"/>
              <a:t>A	1	19</a:t>
            </a:r>
          </a:p>
          <a:p>
            <a:pPr marL="400050" indent="-400050" eaLnBrk="1" hangingPunct="1">
              <a:lnSpc>
                <a:spcPct val="80000"/>
              </a:lnSpc>
              <a:buFont typeface="Wingdings" pitchFamily="2" charset="2"/>
              <a:buAutoNum type="arabicPeriod"/>
            </a:pPr>
            <a:r>
              <a:rPr lang="en-US" sz="1900" b="1" smtClean="0"/>
              <a:t>B	1	18	</a:t>
            </a:r>
          </a:p>
          <a:p>
            <a:pPr marL="400050" indent="-400050" eaLnBrk="1" hangingPunct="1">
              <a:lnSpc>
                <a:spcPct val="80000"/>
              </a:lnSpc>
              <a:buFont typeface="Wingdings" pitchFamily="2" charset="2"/>
              <a:buAutoNum type="arabicPeriod"/>
            </a:pPr>
            <a:r>
              <a:rPr lang="en-US" sz="1900" b="1" smtClean="0"/>
              <a:t>C	0	 17</a:t>
            </a:r>
          </a:p>
          <a:p>
            <a:pPr marL="400050" indent="-400050" eaLnBrk="1" hangingPunct="1">
              <a:lnSpc>
                <a:spcPct val="80000"/>
              </a:lnSpc>
              <a:buFont typeface="Wingdings" pitchFamily="2" charset="2"/>
              <a:buAutoNum type="arabicPeriod"/>
            </a:pPr>
            <a:r>
              <a:rPr lang="en-US" sz="1900" b="1" smtClean="0"/>
              <a:t>D	1	 17</a:t>
            </a:r>
          </a:p>
          <a:p>
            <a:pPr marL="400050" indent="-400050" eaLnBrk="1" hangingPunct="1">
              <a:lnSpc>
                <a:spcPct val="80000"/>
              </a:lnSpc>
              <a:buFont typeface="Wingdings" pitchFamily="2" charset="2"/>
              <a:buAutoNum type="arabicPeriod"/>
            </a:pPr>
            <a:r>
              <a:rPr lang="en-US" sz="1900" b="1" smtClean="0"/>
              <a:t>E	0	16</a:t>
            </a:r>
          </a:p>
          <a:p>
            <a:pPr marL="400050" indent="-400050" eaLnBrk="1" hangingPunct="1">
              <a:lnSpc>
                <a:spcPct val="80000"/>
              </a:lnSpc>
              <a:buFont typeface="Wingdings" pitchFamily="2" charset="2"/>
              <a:buAutoNum type="arabicPeriod"/>
            </a:pPr>
            <a:r>
              <a:rPr lang="en-US" sz="1900" b="1" smtClean="0"/>
              <a:t>F	1	16</a:t>
            </a:r>
          </a:p>
          <a:p>
            <a:pPr marL="400050" indent="-400050" eaLnBrk="1" hangingPunct="1">
              <a:lnSpc>
                <a:spcPct val="80000"/>
              </a:lnSpc>
              <a:buFont typeface="Wingdings" pitchFamily="2" charset="2"/>
              <a:buAutoNum type="arabicPeriod"/>
            </a:pPr>
            <a:r>
              <a:rPr lang="en-US" sz="1900" b="1" smtClean="0"/>
              <a:t>G	1	16	</a:t>
            </a:r>
          </a:p>
          <a:p>
            <a:pPr marL="400050" indent="-400050" eaLnBrk="1" hangingPunct="1">
              <a:lnSpc>
                <a:spcPct val="80000"/>
              </a:lnSpc>
              <a:buFont typeface="Wingdings" pitchFamily="2" charset="2"/>
              <a:buAutoNum type="arabicPeriod"/>
            </a:pPr>
            <a:r>
              <a:rPr lang="en-US" sz="1900" b="1" smtClean="0"/>
              <a:t>H	1	15</a:t>
            </a:r>
          </a:p>
          <a:p>
            <a:pPr marL="400050" indent="-400050" eaLnBrk="1" hangingPunct="1">
              <a:lnSpc>
                <a:spcPct val="80000"/>
              </a:lnSpc>
              <a:buFont typeface="Wingdings" pitchFamily="2" charset="2"/>
              <a:buAutoNum type="arabicPeriod"/>
            </a:pPr>
            <a:r>
              <a:rPr lang="en-US" sz="1900" b="1" smtClean="0"/>
              <a:t>I	0	15</a:t>
            </a:r>
          </a:p>
          <a:p>
            <a:pPr marL="400050" indent="-400050" eaLnBrk="1" hangingPunct="1">
              <a:lnSpc>
                <a:spcPct val="80000"/>
              </a:lnSpc>
              <a:buFont typeface="Wingdings" pitchFamily="2" charset="2"/>
              <a:buAutoNum type="arabicPeriod"/>
            </a:pPr>
            <a:r>
              <a:rPr lang="en-US" sz="1900" b="1" smtClean="0"/>
              <a:t>J	1	15</a:t>
            </a:r>
          </a:p>
          <a:p>
            <a:pPr marL="400050" indent="-400050" eaLnBrk="1" hangingPunct="1">
              <a:lnSpc>
                <a:spcPct val="80000"/>
              </a:lnSpc>
              <a:buFont typeface="Wingdings" pitchFamily="2" charset="2"/>
              <a:buAutoNum type="arabicPeriod"/>
            </a:pPr>
            <a:r>
              <a:rPr lang="en-US" sz="1900" b="1" smtClean="0"/>
              <a:t>K	0	14</a:t>
            </a:r>
          </a:p>
          <a:p>
            <a:pPr marL="400050" indent="-400050" eaLnBrk="1" hangingPunct="1">
              <a:lnSpc>
                <a:spcPct val="80000"/>
              </a:lnSpc>
              <a:buFont typeface="Wingdings" pitchFamily="2" charset="2"/>
              <a:buAutoNum type="arabicPeriod"/>
            </a:pPr>
            <a:r>
              <a:rPr lang="en-US" sz="1900" b="1" smtClean="0"/>
              <a:t>L	1	14</a:t>
            </a:r>
          </a:p>
          <a:p>
            <a:pPr marL="400050" indent="-400050" eaLnBrk="1" hangingPunct="1">
              <a:lnSpc>
                <a:spcPct val="80000"/>
              </a:lnSpc>
              <a:buFont typeface="Wingdings" pitchFamily="2" charset="2"/>
              <a:buAutoNum type="arabicPeriod"/>
            </a:pPr>
            <a:r>
              <a:rPr lang="en-US" sz="1900" b="1" smtClean="0"/>
              <a:t>M	1	14</a:t>
            </a:r>
          </a:p>
          <a:p>
            <a:pPr marL="400050" indent="-400050" eaLnBrk="1" hangingPunct="1">
              <a:lnSpc>
                <a:spcPct val="80000"/>
              </a:lnSpc>
              <a:buFont typeface="Wingdings" pitchFamily="2" charset="2"/>
              <a:buAutoNum type="arabicPeriod"/>
            </a:pPr>
            <a:r>
              <a:rPr lang="en-US" sz="1900" b="1" smtClean="0"/>
              <a:t>N	0	13</a:t>
            </a:r>
          </a:p>
          <a:p>
            <a:pPr marL="400050" indent="-400050" eaLnBrk="1" hangingPunct="1">
              <a:lnSpc>
                <a:spcPct val="80000"/>
              </a:lnSpc>
              <a:buFont typeface="Wingdings" pitchFamily="2" charset="2"/>
              <a:buAutoNum type="arabicPeriod"/>
            </a:pPr>
            <a:r>
              <a:rPr lang="en-US" sz="1900" b="1" smtClean="0"/>
              <a:t>O	0	12</a:t>
            </a:r>
          </a:p>
          <a:p>
            <a:pPr marL="400050" indent="-400050" eaLnBrk="1" hangingPunct="1">
              <a:lnSpc>
                <a:spcPct val="80000"/>
              </a:lnSpc>
              <a:buFont typeface="Wingdings" pitchFamily="2" charset="2"/>
              <a:buAutoNum type="arabicPeriod"/>
            </a:pPr>
            <a:r>
              <a:rPr lang="en-US" sz="1900" b="1" smtClean="0"/>
              <a:t>P	0	12</a:t>
            </a:r>
          </a:p>
          <a:p>
            <a:pPr marL="400050" indent="-400050" eaLnBrk="1" hangingPunct="1">
              <a:lnSpc>
                <a:spcPct val="80000"/>
              </a:lnSpc>
              <a:buFont typeface="Wingdings" pitchFamily="2" charset="2"/>
              <a:buAutoNum type="arabicPeriod"/>
            </a:pPr>
            <a:r>
              <a:rPr lang="en-US" sz="1900" b="1" smtClean="0"/>
              <a:t>Q	1	11</a:t>
            </a:r>
          </a:p>
          <a:p>
            <a:pPr marL="400050" indent="-400050" eaLnBrk="1" hangingPunct="1">
              <a:lnSpc>
                <a:spcPct val="80000"/>
              </a:lnSpc>
              <a:buFont typeface="Wingdings" pitchFamily="2" charset="2"/>
              <a:buAutoNum type="arabicPeriod"/>
            </a:pPr>
            <a:r>
              <a:rPr lang="en-US" sz="1900" b="1" smtClean="0"/>
              <a:t>R	1	10</a:t>
            </a:r>
          </a:p>
          <a:p>
            <a:pPr marL="400050" indent="-400050" eaLnBrk="1" hangingPunct="1">
              <a:lnSpc>
                <a:spcPct val="80000"/>
              </a:lnSpc>
              <a:buFont typeface="Wingdings" pitchFamily="2" charset="2"/>
              <a:buAutoNum type="arabicPeriod"/>
            </a:pPr>
            <a:r>
              <a:rPr lang="en-US" sz="1900" b="1" smtClean="0"/>
              <a:t>S	0	9</a:t>
            </a:r>
          </a:p>
          <a:p>
            <a:pPr marL="400050" indent="-400050" eaLnBrk="1" hangingPunct="1">
              <a:lnSpc>
                <a:spcPct val="80000"/>
              </a:lnSpc>
              <a:buFont typeface="Wingdings" pitchFamily="2" charset="2"/>
              <a:buAutoNum type="arabicPeriod"/>
            </a:pPr>
            <a:r>
              <a:rPr lang="en-US" sz="1900" b="1" smtClean="0"/>
              <a:t>T	0	9</a:t>
            </a:r>
          </a:p>
        </p:txBody>
      </p:sp>
      <p:sp>
        <p:nvSpPr>
          <p:cNvPr id="30723" name="AutoShape 3"/>
          <p:cNvSpPr>
            <a:spLocks/>
          </p:cNvSpPr>
          <p:nvPr/>
        </p:nvSpPr>
        <p:spPr bwMode="auto">
          <a:xfrm>
            <a:off x="5867400" y="298450"/>
            <a:ext cx="431800" cy="2735263"/>
          </a:xfrm>
          <a:prstGeom prst="leftBrace">
            <a:avLst>
              <a:gd name="adj1" fmla="val 52788"/>
              <a:gd name="adj2" fmla="val 50000"/>
            </a:avLst>
          </a:prstGeom>
          <a:solidFill>
            <a:srgbClr val="CCFFCC">
              <a:alpha val="69019"/>
            </a:srgbClr>
          </a:solidFill>
          <a:ln w="38100">
            <a:solidFill>
              <a:srgbClr val="0000FF"/>
            </a:solidFill>
            <a:round/>
            <a:headEnd/>
            <a:tailEnd/>
          </a:ln>
        </p:spPr>
        <p:txBody>
          <a:bodyPr wrap="none" anchor="ctr"/>
          <a:lstStyle/>
          <a:p>
            <a:endParaRPr lang="fa-IR"/>
          </a:p>
        </p:txBody>
      </p:sp>
      <p:sp>
        <p:nvSpPr>
          <p:cNvPr id="30724" name="AutoShape 4"/>
          <p:cNvSpPr>
            <a:spLocks/>
          </p:cNvSpPr>
          <p:nvPr/>
        </p:nvSpPr>
        <p:spPr bwMode="auto">
          <a:xfrm>
            <a:off x="5867400" y="3170238"/>
            <a:ext cx="431800" cy="2735262"/>
          </a:xfrm>
          <a:prstGeom prst="leftBrace">
            <a:avLst>
              <a:gd name="adj1" fmla="val 52788"/>
              <a:gd name="adj2" fmla="val 50000"/>
            </a:avLst>
          </a:prstGeom>
          <a:solidFill>
            <a:srgbClr val="CCFFCC">
              <a:alpha val="69019"/>
            </a:srgbClr>
          </a:solidFill>
          <a:ln w="38100">
            <a:solidFill>
              <a:srgbClr val="FF0000"/>
            </a:solidFill>
            <a:round/>
            <a:headEnd/>
            <a:tailEnd/>
          </a:ln>
        </p:spPr>
        <p:txBody>
          <a:bodyPr wrap="none" anchor="ctr"/>
          <a:lstStyle/>
          <a:p>
            <a:endParaRPr lang="fa-IR"/>
          </a:p>
        </p:txBody>
      </p:sp>
      <p:sp>
        <p:nvSpPr>
          <p:cNvPr id="30725" name="Text Box 5"/>
          <p:cNvSpPr txBox="1">
            <a:spLocks noChangeArrowheads="1"/>
          </p:cNvSpPr>
          <p:nvPr/>
        </p:nvSpPr>
        <p:spPr bwMode="auto">
          <a:xfrm>
            <a:off x="4283075" y="1362075"/>
            <a:ext cx="1582738" cy="519113"/>
          </a:xfrm>
          <a:prstGeom prst="rect">
            <a:avLst/>
          </a:prstGeom>
          <a:solidFill>
            <a:srgbClr val="CCFFCC">
              <a:alpha val="69019"/>
            </a:srgbClr>
          </a:solidFill>
          <a:ln w="9525">
            <a:noFill/>
            <a:miter lim="800000"/>
            <a:headEnd/>
            <a:tailEnd/>
          </a:ln>
        </p:spPr>
        <p:txBody>
          <a:bodyPr>
            <a:spAutoFit/>
          </a:bodyPr>
          <a:lstStyle/>
          <a:p>
            <a:pPr>
              <a:spcBef>
                <a:spcPct val="50000"/>
              </a:spcBef>
            </a:pPr>
            <a:r>
              <a:rPr lang="fa-IR" sz="2800" b="1"/>
              <a:t>گروه بالا</a:t>
            </a:r>
            <a:endParaRPr lang="en-US" sz="2800" b="1"/>
          </a:p>
        </p:txBody>
      </p:sp>
      <p:sp>
        <p:nvSpPr>
          <p:cNvPr id="30726" name="Text Box 6"/>
          <p:cNvSpPr txBox="1">
            <a:spLocks noChangeArrowheads="1"/>
          </p:cNvSpPr>
          <p:nvPr/>
        </p:nvSpPr>
        <p:spPr bwMode="auto">
          <a:xfrm>
            <a:off x="3706813" y="4114800"/>
            <a:ext cx="2085975" cy="519113"/>
          </a:xfrm>
          <a:prstGeom prst="rect">
            <a:avLst/>
          </a:prstGeom>
          <a:solidFill>
            <a:srgbClr val="CCFFCC">
              <a:alpha val="69019"/>
            </a:srgbClr>
          </a:solidFill>
          <a:ln w="9525">
            <a:noFill/>
            <a:miter lim="800000"/>
            <a:headEnd/>
            <a:tailEnd/>
          </a:ln>
        </p:spPr>
        <p:txBody>
          <a:bodyPr>
            <a:spAutoFit/>
          </a:bodyPr>
          <a:lstStyle/>
          <a:p>
            <a:pPr>
              <a:spcBef>
                <a:spcPct val="50000"/>
              </a:spcBef>
            </a:pPr>
            <a:r>
              <a:rPr lang="fa-IR" sz="2800" b="1"/>
              <a:t>گروه پایین</a:t>
            </a:r>
            <a:endParaRPr lang="en-US" sz="2800" b="1"/>
          </a:p>
        </p:txBody>
      </p:sp>
      <p:sp>
        <p:nvSpPr>
          <p:cNvPr id="30727" name="Text Box 7"/>
          <p:cNvSpPr txBox="1">
            <a:spLocks noChangeArrowheads="1"/>
          </p:cNvSpPr>
          <p:nvPr/>
        </p:nvSpPr>
        <p:spPr bwMode="auto">
          <a:xfrm>
            <a:off x="3994150" y="1882775"/>
            <a:ext cx="1944688" cy="366713"/>
          </a:xfrm>
          <a:prstGeom prst="rect">
            <a:avLst/>
          </a:prstGeom>
          <a:noFill/>
          <a:ln w="9525">
            <a:noFill/>
            <a:miter lim="800000"/>
            <a:headEnd/>
            <a:tailEnd/>
          </a:ln>
        </p:spPr>
        <p:txBody>
          <a:bodyPr>
            <a:spAutoFit/>
          </a:bodyPr>
          <a:lstStyle/>
          <a:p>
            <a:pPr>
              <a:spcBef>
                <a:spcPct val="50000"/>
              </a:spcBef>
            </a:pPr>
            <a:r>
              <a:rPr lang="en-US" b="1">
                <a:solidFill>
                  <a:schemeClr val="tx2"/>
                </a:solidFill>
              </a:rPr>
              <a:t>7 </a:t>
            </a:r>
            <a:r>
              <a:rPr lang="fa-IR" b="1">
                <a:solidFill>
                  <a:schemeClr val="tx2"/>
                </a:solidFill>
              </a:rPr>
              <a:t>صحیح 3 غلط</a:t>
            </a:r>
            <a:endParaRPr lang="en-US" b="1">
              <a:solidFill>
                <a:schemeClr val="tx2"/>
              </a:solidFill>
            </a:endParaRPr>
          </a:p>
        </p:txBody>
      </p:sp>
      <p:sp>
        <p:nvSpPr>
          <p:cNvPr id="30728" name="Text Box 8"/>
          <p:cNvSpPr txBox="1">
            <a:spLocks noChangeArrowheads="1"/>
          </p:cNvSpPr>
          <p:nvPr/>
        </p:nvSpPr>
        <p:spPr bwMode="auto">
          <a:xfrm>
            <a:off x="3851275" y="4691063"/>
            <a:ext cx="1944688" cy="366712"/>
          </a:xfrm>
          <a:prstGeom prst="rect">
            <a:avLst/>
          </a:prstGeom>
          <a:noFill/>
          <a:ln w="9525">
            <a:noFill/>
            <a:miter lim="800000"/>
            <a:headEnd/>
            <a:tailEnd/>
          </a:ln>
        </p:spPr>
        <p:txBody>
          <a:bodyPr>
            <a:spAutoFit/>
          </a:bodyPr>
          <a:lstStyle/>
          <a:p>
            <a:pPr>
              <a:spcBef>
                <a:spcPct val="50000"/>
              </a:spcBef>
            </a:pPr>
            <a:r>
              <a:rPr lang="en-US" b="1">
                <a:solidFill>
                  <a:srgbClr val="FF0000"/>
                </a:solidFill>
              </a:rPr>
              <a:t>4 </a:t>
            </a:r>
            <a:r>
              <a:rPr lang="fa-IR" b="1">
                <a:solidFill>
                  <a:srgbClr val="FF0000"/>
                </a:solidFill>
              </a:rPr>
              <a:t>صحیح 7 غلط</a:t>
            </a:r>
            <a:endParaRPr lang="en-US" b="1">
              <a:solidFill>
                <a:srgbClr val="FF0000"/>
              </a:solidFill>
            </a:endParaRPr>
          </a:p>
        </p:txBody>
      </p:sp>
      <p:grpSp>
        <p:nvGrpSpPr>
          <p:cNvPr id="2" name="Group 20"/>
          <p:cNvGrpSpPr>
            <a:grpSpLocks/>
          </p:cNvGrpSpPr>
          <p:nvPr/>
        </p:nvGrpSpPr>
        <p:grpSpPr bwMode="auto">
          <a:xfrm>
            <a:off x="538163" y="2746375"/>
            <a:ext cx="2881312" cy="1414463"/>
            <a:chOff x="339" y="1730"/>
            <a:chExt cx="1815" cy="891"/>
          </a:xfrm>
        </p:grpSpPr>
        <p:sp>
          <p:nvSpPr>
            <p:cNvPr id="30737" name="Text Box 10"/>
            <p:cNvSpPr txBox="1">
              <a:spLocks noChangeArrowheads="1"/>
            </p:cNvSpPr>
            <p:nvPr/>
          </p:nvSpPr>
          <p:spPr bwMode="auto">
            <a:xfrm>
              <a:off x="339" y="1730"/>
              <a:ext cx="953" cy="519"/>
            </a:xfrm>
            <a:prstGeom prst="rect">
              <a:avLst/>
            </a:prstGeom>
            <a:noFill/>
            <a:ln w="9525">
              <a:noFill/>
              <a:miter lim="800000"/>
              <a:headEnd/>
              <a:tailEnd/>
            </a:ln>
          </p:spPr>
          <p:txBody>
            <a:bodyPr>
              <a:spAutoFit/>
            </a:bodyPr>
            <a:lstStyle/>
            <a:p>
              <a:pPr>
                <a:spcBef>
                  <a:spcPct val="50000"/>
                </a:spcBef>
              </a:pPr>
              <a:r>
                <a:rPr lang="en-US" sz="4800" u="sng"/>
                <a:t>7-4</a:t>
              </a:r>
            </a:p>
          </p:txBody>
        </p:sp>
        <p:sp>
          <p:nvSpPr>
            <p:cNvPr id="30738" name="Text Box 11"/>
            <p:cNvSpPr txBox="1">
              <a:spLocks noChangeArrowheads="1"/>
            </p:cNvSpPr>
            <p:nvPr/>
          </p:nvSpPr>
          <p:spPr bwMode="auto">
            <a:xfrm>
              <a:off x="448" y="2102"/>
              <a:ext cx="726" cy="519"/>
            </a:xfrm>
            <a:prstGeom prst="rect">
              <a:avLst/>
            </a:prstGeom>
            <a:noFill/>
            <a:ln w="9525">
              <a:noFill/>
              <a:miter lim="800000"/>
              <a:headEnd/>
              <a:tailEnd/>
            </a:ln>
          </p:spPr>
          <p:txBody>
            <a:bodyPr>
              <a:spAutoFit/>
            </a:bodyPr>
            <a:lstStyle/>
            <a:p>
              <a:pPr>
                <a:spcBef>
                  <a:spcPct val="50000"/>
                </a:spcBef>
              </a:pPr>
              <a:r>
                <a:rPr lang="en-US" sz="4800"/>
                <a:t>10</a:t>
              </a:r>
            </a:p>
          </p:txBody>
        </p:sp>
        <p:sp>
          <p:nvSpPr>
            <p:cNvPr id="30739" name="Text Box 12"/>
            <p:cNvSpPr txBox="1">
              <a:spLocks noChangeArrowheads="1"/>
            </p:cNvSpPr>
            <p:nvPr/>
          </p:nvSpPr>
          <p:spPr bwMode="auto">
            <a:xfrm>
              <a:off x="1110" y="1911"/>
              <a:ext cx="1044" cy="519"/>
            </a:xfrm>
            <a:prstGeom prst="rect">
              <a:avLst/>
            </a:prstGeom>
            <a:noFill/>
            <a:ln w="9525">
              <a:noFill/>
              <a:miter lim="800000"/>
              <a:headEnd/>
              <a:tailEnd/>
            </a:ln>
          </p:spPr>
          <p:txBody>
            <a:bodyPr>
              <a:spAutoFit/>
            </a:bodyPr>
            <a:lstStyle/>
            <a:p>
              <a:pPr>
                <a:spcBef>
                  <a:spcPct val="50000"/>
                </a:spcBef>
              </a:pPr>
              <a:r>
                <a:rPr lang="en-US" sz="4800"/>
                <a:t>=0.3</a:t>
              </a:r>
            </a:p>
          </p:txBody>
        </p:sp>
      </p:grpSp>
      <p:sp>
        <p:nvSpPr>
          <p:cNvPr id="30730" name="Text Box 13"/>
          <p:cNvSpPr txBox="1">
            <a:spLocks noChangeArrowheads="1"/>
          </p:cNvSpPr>
          <p:nvPr/>
        </p:nvSpPr>
        <p:spPr bwMode="auto">
          <a:xfrm>
            <a:off x="2122488" y="3754438"/>
            <a:ext cx="576262" cy="366712"/>
          </a:xfrm>
          <a:prstGeom prst="rect">
            <a:avLst/>
          </a:prstGeom>
          <a:noFill/>
          <a:ln w="9525">
            <a:noFill/>
            <a:miter lim="800000"/>
            <a:headEnd/>
            <a:tailEnd/>
          </a:ln>
        </p:spPr>
        <p:txBody>
          <a:bodyPr>
            <a:spAutoFit/>
          </a:bodyPr>
          <a:lstStyle/>
          <a:p>
            <a:pPr>
              <a:spcBef>
                <a:spcPct val="50000"/>
              </a:spcBef>
            </a:pPr>
            <a:r>
              <a:rPr lang="en-US"/>
              <a:t>.</a:t>
            </a:r>
          </a:p>
        </p:txBody>
      </p:sp>
      <p:sp>
        <p:nvSpPr>
          <p:cNvPr id="30731" name="Rectangle 14"/>
          <p:cNvSpPr>
            <a:spLocks noChangeArrowheads="1"/>
          </p:cNvSpPr>
          <p:nvPr/>
        </p:nvSpPr>
        <p:spPr bwMode="auto">
          <a:xfrm>
            <a:off x="6299200" y="298450"/>
            <a:ext cx="2232025" cy="2879725"/>
          </a:xfrm>
          <a:prstGeom prst="rect">
            <a:avLst/>
          </a:prstGeom>
          <a:solidFill>
            <a:schemeClr val="tx2">
              <a:alpha val="25882"/>
            </a:schemeClr>
          </a:solidFill>
          <a:ln w="9525">
            <a:noFill/>
            <a:miter lim="800000"/>
            <a:headEnd/>
            <a:tailEnd/>
          </a:ln>
        </p:spPr>
        <p:txBody>
          <a:bodyPr wrap="none" anchor="ctr"/>
          <a:lstStyle/>
          <a:p>
            <a:endParaRPr lang="fa-IR"/>
          </a:p>
        </p:txBody>
      </p:sp>
      <p:sp>
        <p:nvSpPr>
          <p:cNvPr id="30732" name="Rectangle 15"/>
          <p:cNvSpPr>
            <a:spLocks noChangeArrowheads="1"/>
          </p:cNvSpPr>
          <p:nvPr/>
        </p:nvSpPr>
        <p:spPr bwMode="auto">
          <a:xfrm>
            <a:off x="6227763" y="3249613"/>
            <a:ext cx="2303462" cy="2808287"/>
          </a:xfrm>
          <a:prstGeom prst="rect">
            <a:avLst/>
          </a:prstGeom>
          <a:solidFill>
            <a:srgbClr val="FF0000">
              <a:alpha val="38039"/>
            </a:srgbClr>
          </a:solidFill>
          <a:ln w="9525">
            <a:noFill/>
            <a:miter lim="800000"/>
            <a:headEnd/>
            <a:tailEnd/>
          </a:ln>
        </p:spPr>
        <p:txBody>
          <a:bodyPr wrap="none" anchor="ctr"/>
          <a:lstStyle/>
          <a:p>
            <a:endParaRPr lang="fa-IR"/>
          </a:p>
        </p:txBody>
      </p:sp>
      <p:cxnSp>
        <p:nvCxnSpPr>
          <p:cNvPr id="30733" name="AutoShape 16"/>
          <p:cNvCxnSpPr>
            <a:cxnSpLocks noChangeShapeType="1"/>
          </p:cNvCxnSpPr>
          <p:nvPr/>
        </p:nvCxnSpPr>
        <p:spPr bwMode="auto">
          <a:xfrm flipH="1">
            <a:off x="1042988" y="2211388"/>
            <a:ext cx="4643437" cy="679450"/>
          </a:xfrm>
          <a:prstGeom prst="curvedConnector4">
            <a:avLst>
              <a:gd name="adj1" fmla="val -926"/>
              <a:gd name="adj2" fmla="val 63319"/>
            </a:avLst>
          </a:prstGeom>
          <a:noFill/>
          <a:ln w="47625">
            <a:solidFill>
              <a:srgbClr val="FF6600"/>
            </a:solidFill>
            <a:round/>
            <a:headEnd type="triangle" w="med" len="med"/>
            <a:tailEnd type="triangle" w="med" len="med"/>
          </a:ln>
        </p:spPr>
      </p:cxnSp>
      <p:cxnSp>
        <p:nvCxnSpPr>
          <p:cNvPr id="30734" name="AutoShape 17"/>
          <p:cNvCxnSpPr>
            <a:cxnSpLocks noChangeShapeType="1"/>
          </p:cNvCxnSpPr>
          <p:nvPr/>
        </p:nvCxnSpPr>
        <p:spPr bwMode="auto">
          <a:xfrm flipH="1" flipV="1">
            <a:off x="2051050" y="3033713"/>
            <a:ext cx="3744913" cy="1716087"/>
          </a:xfrm>
          <a:prstGeom prst="curvedConnector3">
            <a:avLst>
              <a:gd name="adj1" fmla="val 0"/>
            </a:avLst>
          </a:prstGeom>
          <a:noFill/>
          <a:ln w="41275">
            <a:solidFill>
              <a:srgbClr val="00FF00"/>
            </a:solidFill>
            <a:round/>
            <a:headEnd type="stealth" w="med" len="med"/>
            <a:tailEnd type="stealth" w="med" len="med"/>
          </a:ln>
        </p:spPr>
      </p:cxnSp>
      <p:sp>
        <p:nvSpPr>
          <p:cNvPr id="30735" name="Oval 18"/>
          <p:cNvSpPr>
            <a:spLocks noChangeArrowheads="1"/>
          </p:cNvSpPr>
          <p:nvPr/>
        </p:nvSpPr>
        <p:spPr bwMode="auto">
          <a:xfrm>
            <a:off x="5364163" y="4581525"/>
            <a:ext cx="504825" cy="576263"/>
          </a:xfrm>
          <a:prstGeom prst="ellipse">
            <a:avLst/>
          </a:prstGeom>
          <a:noFill/>
          <a:ln w="22225">
            <a:solidFill>
              <a:srgbClr val="00FF00"/>
            </a:solidFill>
            <a:prstDash val="dash"/>
            <a:round/>
            <a:headEnd/>
            <a:tailEnd/>
          </a:ln>
        </p:spPr>
        <p:txBody>
          <a:bodyPr wrap="none" anchor="ctr"/>
          <a:lstStyle/>
          <a:p>
            <a:endParaRPr lang="fa-IR"/>
          </a:p>
        </p:txBody>
      </p:sp>
      <p:sp>
        <p:nvSpPr>
          <p:cNvPr id="30736" name="Oval 19"/>
          <p:cNvSpPr>
            <a:spLocks noChangeArrowheads="1"/>
          </p:cNvSpPr>
          <p:nvPr/>
        </p:nvSpPr>
        <p:spPr bwMode="auto">
          <a:xfrm>
            <a:off x="5364163" y="1773238"/>
            <a:ext cx="504825" cy="576262"/>
          </a:xfrm>
          <a:prstGeom prst="ellipse">
            <a:avLst/>
          </a:prstGeom>
          <a:noFill/>
          <a:ln w="22225">
            <a:solidFill>
              <a:srgbClr val="FF6600"/>
            </a:solidFill>
            <a:prstDash val="dash"/>
            <a:round/>
            <a:headEnd/>
            <a:tailEnd/>
          </a:ln>
        </p:spPr>
        <p:txBody>
          <a:bodyPr wrap="none" anchor="ctr"/>
          <a:lstStyle/>
          <a:p>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Rectangle 12"/>
          <p:cNvSpPr>
            <a:spLocks noChangeArrowheads="1"/>
          </p:cNvSpPr>
          <p:nvPr/>
        </p:nvSpPr>
        <p:spPr bwMode="auto">
          <a:xfrm>
            <a:off x="4716463" y="1412875"/>
            <a:ext cx="1008062" cy="2519363"/>
          </a:xfrm>
          <a:prstGeom prst="rect">
            <a:avLst/>
          </a:prstGeom>
          <a:gradFill rotWithShape="1">
            <a:gsLst>
              <a:gs pos="0">
                <a:srgbClr val="5F5F5F"/>
              </a:gs>
              <a:gs pos="50000">
                <a:schemeClr val="folHlink"/>
              </a:gs>
              <a:gs pos="100000">
                <a:srgbClr val="5F5F5F"/>
              </a:gs>
            </a:gsLst>
            <a:lin ang="5400000" scaled="1"/>
          </a:gradFill>
          <a:ln w="25400">
            <a:solidFill>
              <a:srgbClr val="FF9900"/>
            </a:solidFill>
            <a:miter lim="800000"/>
            <a:headEnd/>
            <a:tailEnd/>
          </a:ln>
          <a:effectLst/>
        </p:spPr>
        <p:txBody>
          <a:bodyPr wrap="none" anchor="ctr"/>
          <a:lstStyle/>
          <a:p>
            <a:pPr>
              <a:defRPr/>
            </a:pPr>
            <a:endParaRPr lang="fa-IR"/>
          </a:p>
        </p:txBody>
      </p:sp>
      <p:sp>
        <p:nvSpPr>
          <p:cNvPr id="31747" name="Text Box 21"/>
          <p:cNvSpPr txBox="1">
            <a:spLocks noChangeArrowheads="1"/>
          </p:cNvSpPr>
          <p:nvPr/>
        </p:nvSpPr>
        <p:spPr bwMode="auto">
          <a:xfrm>
            <a:off x="4643438" y="1916113"/>
            <a:ext cx="1079500" cy="641350"/>
          </a:xfrm>
          <a:prstGeom prst="rect">
            <a:avLst/>
          </a:prstGeom>
          <a:noFill/>
          <a:ln w="9525">
            <a:noFill/>
            <a:miter lim="800000"/>
            <a:headEnd/>
            <a:tailEnd/>
          </a:ln>
        </p:spPr>
        <p:txBody>
          <a:bodyPr>
            <a:spAutoFit/>
          </a:bodyPr>
          <a:lstStyle/>
          <a:p>
            <a:pPr algn="ctr">
              <a:spcBef>
                <a:spcPct val="50000"/>
              </a:spcBef>
            </a:pPr>
            <a:r>
              <a:rPr lang="en-US">
                <a:solidFill>
                  <a:schemeClr val="bg1"/>
                </a:solidFill>
              </a:rPr>
              <a:t>Good student</a:t>
            </a:r>
          </a:p>
        </p:txBody>
      </p:sp>
      <p:sp>
        <p:nvSpPr>
          <p:cNvPr id="31748" name="Text Box 22"/>
          <p:cNvSpPr txBox="1">
            <a:spLocks noChangeArrowheads="1"/>
          </p:cNvSpPr>
          <p:nvPr/>
        </p:nvSpPr>
        <p:spPr bwMode="auto">
          <a:xfrm>
            <a:off x="4716463" y="2492375"/>
            <a:ext cx="1079500" cy="641350"/>
          </a:xfrm>
          <a:prstGeom prst="rect">
            <a:avLst/>
          </a:prstGeom>
          <a:noFill/>
          <a:ln w="9525">
            <a:noFill/>
            <a:miter lim="800000"/>
            <a:headEnd/>
            <a:tailEnd/>
          </a:ln>
        </p:spPr>
        <p:txBody>
          <a:bodyPr>
            <a:spAutoFit/>
          </a:bodyPr>
          <a:lstStyle/>
          <a:p>
            <a:pPr algn="ctr">
              <a:spcBef>
                <a:spcPct val="50000"/>
              </a:spcBef>
            </a:pPr>
            <a:r>
              <a:rPr lang="en-US">
                <a:solidFill>
                  <a:schemeClr val="bg1"/>
                </a:solidFill>
              </a:rPr>
              <a:t>bad student</a:t>
            </a:r>
          </a:p>
        </p:txBody>
      </p:sp>
      <p:sp>
        <p:nvSpPr>
          <p:cNvPr id="31749" name="Rectangle 2"/>
          <p:cNvSpPr>
            <a:spLocks noGrp="1" noChangeArrowheads="1"/>
          </p:cNvSpPr>
          <p:nvPr>
            <p:ph type="title"/>
          </p:nvPr>
        </p:nvSpPr>
        <p:spPr/>
        <p:txBody>
          <a:bodyPr/>
          <a:lstStyle/>
          <a:p>
            <a:pPr algn="ctr" eaLnBrk="1" hangingPunct="1"/>
            <a:r>
              <a:rPr lang="fa-IR" dirty="0" smtClean="0">
                <a:solidFill>
                  <a:srgbClr val="FF0000"/>
                </a:solidFill>
              </a:rPr>
              <a:t>تفسیر شاخص تمیز</a:t>
            </a:r>
            <a:endParaRPr lang="en-US" dirty="0" smtClean="0">
              <a:solidFill>
                <a:srgbClr val="FF0000"/>
              </a:solidFill>
            </a:endParaRPr>
          </a:p>
        </p:txBody>
      </p:sp>
      <p:sp>
        <p:nvSpPr>
          <p:cNvPr id="31750" name="Rectangle 3"/>
          <p:cNvSpPr>
            <a:spLocks noGrp="1" noChangeArrowheads="1"/>
          </p:cNvSpPr>
          <p:nvPr>
            <p:ph type="body" idx="1"/>
          </p:nvPr>
        </p:nvSpPr>
        <p:spPr>
          <a:xfrm>
            <a:off x="0" y="1484313"/>
            <a:ext cx="9144000" cy="4530725"/>
          </a:xfrm>
        </p:spPr>
        <p:txBody>
          <a:bodyPr/>
          <a:lstStyle/>
          <a:p>
            <a:pPr eaLnBrk="1" hangingPunct="1">
              <a:buFont typeface="Wingdings" pitchFamily="2" charset="2"/>
              <a:buNone/>
            </a:pPr>
            <a:endParaRPr lang="fa-IR" b="1" dirty="0" smtClean="0"/>
          </a:p>
          <a:p>
            <a:pPr eaLnBrk="1" hangingPunct="1">
              <a:buFont typeface="Wingdings" pitchFamily="2" charset="2"/>
              <a:buNone/>
            </a:pPr>
            <a:r>
              <a:rPr lang="fa-IR" b="1" dirty="0" smtClean="0"/>
              <a:t> </a:t>
            </a:r>
            <a:endParaRPr lang="en-US" b="1" dirty="0" smtClean="0"/>
          </a:p>
        </p:txBody>
      </p:sp>
      <p:sp>
        <p:nvSpPr>
          <p:cNvPr id="31751" name="Text Box 5"/>
          <p:cNvSpPr txBox="1">
            <a:spLocks noChangeArrowheads="1"/>
          </p:cNvSpPr>
          <p:nvPr/>
        </p:nvSpPr>
        <p:spPr bwMode="auto">
          <a:xfrm>
            <a:off x="4859338" y="2060575"/>
            <a:ext cx="649287" cy="914400"/>
          </a:xfrm>
          <a:prstGeom prst="rect">
            <a:avLst/>
          </a:prstGeom>
          <a:noFill/>
          <a:ln w="9525">
            <a:noFill/>
            <a:miter lim="800000"/>
            <a:headEnd/>
            <a:tailEnd/>
          </a:ln>
        </p:spPr>
        <p:txBody>
          <a:bodyPr>
            <a:spAutoFit/>
          </a:bodyPr>
          <a:lstStyle/>
          <a:p>
            <a:pPr>
              <a:spcBef>
                <a:spcPct val="50000"/>
              </a:spcBef>
            </a:pPr>
            <a:r>
              <a:rPr lang="en-US" sz="5400"/>
              <a:t>0</a:t>
            </a:r>
          </a:p>
        </p:txBody>
      </p:sp>
      <p:sp>
        <p:nvSpPr>
          <p:cNvPr id="31752" name="Text Box 8"/>
          <p:cNvSpPr txBox="1">
            <a:spLocks noChangeArrowheads="1"/>
          </p:cNvSpPr>
          <p:nvPr/>
        </p:nvSpPr>
        <p:spPr bwMode="auto">
          <a:xfrm>
            <a:off x="6985000" y="3933825"/>
            <a:ext cx="2159000" cy="830997"/>
          </a:xfrm>
          <a:prstGeom prst="rect">
            <a:avLst/>
          </a:prstGeom>
          <a:noFill/>
          <a:ln w="9525">
            <a:noFill/>
            <a:miter lim="800000"/>
            <a:headEnd/>
            <a:tailEnd/>
          </a:ln>
        </p:spPr>
        <p:txBody>
          <a:bodyPr>
            <a:spAutoFit/>
          </a:bodyPr>
          <a:lstStyle/>
          <a:p>
            <a:pPr algn="ctr"/>
            <a:r>
              <a:rPr lang="fa-IR" sz="2400" dirty="0"/>
              <a:t>قوه تميز سوال</a:t>
            </a:r>
          </a:p>
          <a:p>
            <a:r>
              <a:rPr lang="fa-IR" sz="2400" dirty="0"/>
              <a:t> </a:t>
            </a:r>
            <a:r>
              <a:rPr lang="fa-IR" sz="2400" b="1" dirty="0">
                <a:solidFill>
                  <a:srgbClr val="FF0000"/>
                </a:solidFill>
              </a:rPr>
              <a:t>مناسب</a:t>
            </a:r>
            <a:r>
              <a:rPr lang="fa-IR" sz="2400" dirty="0"/>
              <a:t> است</a:t>
            </a:r>
            <a:endParaRPr lang="en-US" sz="2400" dirty="0"/>
          </a:p>
        </p:txBody>
      </p:sp>
      <p:sp>
        <p:nvSpPr>
          <p:cNvPr id="31753" name="Text Box 9"/>
          <p:cNvSpPr txBox="1">
            <a:spLocks noChangeArrowheads="1"/>
          </p:cNvSpPr>
          <p:nvPr/>
        </p:nvSpPr>
        <p:spPr bwMode="auto">
          <a:xfrm>
            <a:off x="4140200" y="3860800"/>
            <a:ext cx="2160588" cy="1902059"/>
          </a:xfrm>
          <a:prstGeom prst="rect">
            <a:avLst/>
          </a:prstGeom>
          <a:noFill/>
          <a:ln w="9525">
            <a:noFill/>
            <a:miter lim="800000"/>
            <a:headEnd/>
            <a:tailEnd/>
          </a:ln>
        </p:spPr>
        <p:txBody>
          <a:bodyPr>
            <a:spAutoFit/>
          </a:bodyPr>
          <a:lstStyle/>
          <a:p>
            <a:pPr algn="ctr">
              <a:spcBef>
                <a:spcPct val="20000"/>
              </a:spcBef>
              <a:buClr>
                <a:schemeClr val="accent1"/>
              </a:buClr>
              <a:buSzPct val="65000"/>
            </a:pPr>
            <a:r>
              <a:rPr lang="fa-IR" sz="2400" b="1" dirty="0">
                <a:solidFill>
                  <a:srgbClr val="FF0000"/>
                </a:solidFill>
              </a:rPr>
              <a:t>سوال بدون توان  تميز فراگیر قوی وضعیف </a:t>
            </a:r>
          </a:p>
          <a:p>
            <a:pPr>
              <a:spcBef>
                <a:spcPct val="20000"/>
              </a:spcBef>
              <a:buClr>
                <a:schemeClr val="accent1"/>
              </a:buClr>
              <a:buSzPct val="65000"/>
            </a:pPr>
            <a:endParaRPr lang="fa-IR" sz="3800" dirty="0"/>
          </a:p>
        </p:txBody>
      </p:sp>
      <p:sp>
        <p:nvSpPr>
          <p:cNvPr id="31754" name="Line 10"/>
          <p:cNvSpPr>
            <a:spLocks noChangeShapeType="1"/>
          </p:cNvSpPr>
          <p:nvPr/>
        </p:nvSpPr>
        <p:spPr bwMode="auto">
          <a:xfrm>
            <a:off x="5795963" y="2565400"/>
            <a:ext cx="2087562" cy="0"/>
          </a:xfrm>
          <a:prstGeom prst="line">
            <a:avLst/>
          </a:prstGeom>
          <a:noFill/>
          <a:ln w="47625">
            <a:solidFill>
              <a:srgbClr val="993300"/>
            </a:solidFill>
            <a:prstDash val="lgDash"/>
            <a:round/>
            <a:headEnd type="stealth" w="med" len="med"/>
            <a:tailEnd type="stealth" w="med" len="med"/>
          </a:ln>
        </p:spPr>
        <p:txBody>
          <a:bodyPr/>
          <a:lstStyle/>
          <a:p>
            <a:endParaRPr lang="fa-IR"/>
          </a:p>
        </p:txBody>
      </p:sp>
      <p:sp>
        <p:nvSpPr>
          <p:cNvPr id="31755" name="Rectangle 11"/>
          <p:cNvSpPr>
            <a:spLocks noChangeArrowheads="1"/>
          </p:cNvSpPr>
          <p:nvPr/>
        </p:nvSpPr>
        <p:spPr bwMode="auto">
          <a:xfrm>
            <a:off x="7885113" y="1412875"/>
            <a:ext cx="1008062" cy="2520950"/>
          </a:xfrm>
          <a:prstGeom prst="rect">
            <a:avLst/>
          </a:prstGeom>
          <a:gradFill rotWithShape="1">
            <a:gsLst>
              <a:gs pos="0">
                <a:schemeClr val="bg1"/>
              </a:gs>
              <a:gs pos="100000">
                <a:schemeClr val="tx1"/>
              </a:gs>
            </a:gsLst>
            <a:lin ang="5400000" scaled="1"/>
          </a:gradFill>
          <a:ln w="25400">
            <a:solidFill>
              <a:srgbClr val="FFCC00"/>
            </a:solidFill>
            <a:miter lim="800000"/>
            <a:headEnd/>
            <a:tailEnd/>
          </a:ln>
        </p:spPr>
        <p:txBody>
          <a:bodyPr wrap="none" anchor="ctr"/>
          <a:lstStyle/>
          <a:p>
            <a:endParaRPr lang="fa-IR"/>
          </a:p>
        </p:txBody>
      </p:sp>
      <p:sp>
        <p:nvSpPr>
          <p:cNvPr id="31756" name="Text Box 7"/>
          <p:cNvSpPr txBox="1">
            <a:spLocks noChangeArrowheads="1"/>
          </p:cNvSpPr>
          <p:nvPr/>
        </p:nvSpPr>
        <p:spPr bwMode="auto">
          <a:xfrm>
            <a:off x="8015288" y="2046288"/>
            <a:ext cx="649287" cy="914400"/>
          </a:xfrm>
          <a:prstGeom prst="rect">
            <a:avLst/>
          </a:prstGeom>
          <a:noFill/>
          <a:ln w="9525">
            <a:noFill/>
            <a:miter lim="800000"/>
            <a:headEnd/>
            <a:tailEnd/>
          </a:ln>
        </p:spPr>
        <p:txBody>
          <a:bodyPr>
            <a:spAutoFit/>
          </a:bodyPr>
          <a:lstStyle/>
          <a:p>
            <a:pPr>
              <a:spcBef>
                <a:spcPct val="50000"/>
              </a:spcBef>
            </a:pPr>
            <a:r>
              <a:rPr lang="en-US" sz="5400"/>
              <a:t>1</a:t>
            </a:r>
          </a:p>
        </p:txBody>
      </p:sp>
      <p:sp>
        <p:nvSpPr>
          <p:cNvPr id="31757" name="Line 13"/>
          <p:cNvSpPr>
            <a:spLocks noChangeShapeType="1"/>
          </p:cNvSpPr>
          <p:nvPr/>
        </p:nvSpPr>
        <p:spPr bwMode="auto">
          <a:xfrm>
            <a:off x="2555875" y="2565400"/>
            <a:ext cx="2087563" cy="0"/>
          </a:xfrm>
          <a:prstGeom prst="line">
            <a:avLst/>
          </a:prstGeom>
          <a:noFill/>
          <a:ln w="47625">
            <a:solidFill>
              <a:srgbClr val="993300"/>
            </a:solidFill>
            <a:prstDash val="lgDash"/>
            <a:round/>
            <a:headEnd type="stealth" w="med" len="med"/>
            <a:tailEnd type="stealth" w="med" len="med"/>
          </a:ln>
        </p:spPr>
        <p:txBody>
          <a:bodyPr/>
          <a:lstStyle/>
          <a:p>
            <a:endParaRPr lang="fa-IR"/>
          </a:p>
        </p:txBody>
      </p:sp>
      <p:sp>
        <p:nvSpPr>
          <p:cNvPr id="31758" name="Rectangle 14"/>
          <p:cNvSpPr>
            <a:spLocks noChangeArrowheads="1"/>
          </p:cNvSpPr>
          <p:nvPr/>
        </p:nvSpPr>
        <p:spPr bwMode="auto">
          <a:xfrm>
            <a:off x="1476375" y="1412875"/>
            <a:ext cx="1008063" cy="2663825"/>
          </a:xfrm>
          <a:prstGeom prst="rect">
            <a:avLst/>
          </a:prstGeom>
          <a:gradFill rotWithShape="1">
            <a:gsLst>
              <a:gs pos="0">
                <a:schemeClr val="tx1"/>
              </a:gs>
              <a:gs pos="100000">
                <a:schemeClr val="bg1"/>
              </a:gs>
            </a:gsLst>
            <a:lin ang="5400000" scaled="1"/>
          </a:gradFill>
          <a:ln w="25400">
            <a:solidFill>
              <a:srgbClr val="FFCC00"/>
            </a:solidFill>
            <a:miter lim="800000"/>
            <a:headEnd/>
            <a:tailEnd/>
          </a:ln>
        </p:spPr>
        <p:txBody>
          <a:bodyPr wrap="none" anchor="ctr"/>
          <a:lstStyle/>
          <a:p>
            <a:endParaRPr lang="fa-IR"/>
          </a:p>
        </p:txBody>
      </p:sp>
      <p:sp>
        <p:nvSpPr>
          <p:cNvPr id="31759" name="Text Box 15"/>
          <p:cNvSpPr txBox="1">
            <a:spLocks noChangeArrowheads="1"/>
          </p:cNvSpPr>
          <p:nvPr/>
        </p:nvSpPr>
        <p:spPr bwMode="auto">
          <a:xfrm>
            <a:off x="1547813" y="2089150"/>
            <a:ext cx="863600" cy="914400"/>
          </a:xfrm>
          <a:prstGeom prst="rect">
            <a:avLst/>
          </a:prstGeom>
          <a:noFill/>
          <a:ln w="9525">
            <a:noFill/>
            <a:miter lim="800000"/>
            <a:headEnd/>
            <a:tailEnd/>
          </a:ln>
        </p:spPr>
        <p:txBody>
          <a:bodyPr>
            <a:spAutoFit/>
          </a:bodyPr>
          <a:lstStyle/>
          <a:p>
            <a:pPr>
              <a:spcBef>
                <a:spcPct val="50000"/>
              </a:spcBef>
            </a:pPr>
            <a:r>
              <a:rPr lang="en-US" sz="5400"/>
              <a:t>-1</a:t>
            </a:r>
          </a:p>
        </p:txBody>
      </p:sp>
      <p:sp>
        <p:nvSpPr>
          <p:cNvPr id="31760" name="Text Box 16"/>
          <p:cNvSpPr txBox="1">
            <a:spLocks noChangeArrowheads="1"/>
          </p:cNvSpPr>
          <p:nvPr/>
        </p:nvSpPr>
        <p:spPr bwMode="auto">
          <a:xfrm>
            <a:off x="323850" y="4149725"/>
            <a:ext cx="2590800" cy="830997"/>
          </a:xfrm>
          <a:prstGeom prst="rect">
            <a:avLst/>
          </a:prstGeom>
          <a:noFill/>
          <a:ln w="9525">
            <a:noFill/>
            <a:miter lim="800000"/>
            <a:headEnd/>
            <a:tailEnd/>
          </a:ln>
        </p:spPr>
        <p:txBody>
          <a:bodyPr>
            <a:spAutoFit/>
          </a:bodyPr>
          <a:lstStyle/>
          <a:p>
            <a:pPr algn="ctr"/>
            <a:r>
              <a:rPr lang="fa-IR" sz="2400" dirty="0"/>
              <a:t>قوه تمیز سوال </a:t>
            </a:r>
            <a:r>
              <a:rPr lang="fa-IR" sz="2400" b="1" dirty="0">
                <a:solidFill>
                  <a:srgbClr val="FF0000"/>
                </a:solidFill>
              </a:rPr>
              <a:t>نامناسب</a:t>
            </a:r>
            <a:r>
              <a:rPr lang="fa-IR" sz="2400" dirty="0"/>
              <a:t> است</a:t>
            </a:r>
            <a:endParaRPr lang="en-US" sz="2400" dirty="0"/>
          </a:p>
        </p:txBody>
      </p:sp>
      <p:sp>
        <p:nvSpPr>
          <p:cNvPr id="31761" name="Text Box 17"/>
          <p:cNvSpPr txBox="1">
            <a:spLocks noChangeArrowheads="1"/>
          </p:cNvSpPr>
          <p:nvPr/>
        </p:nvSpPr>
        <p:spPr bwMode="auto">
          <a:xfrm>
            <a:off x="7885113" y="1412875"/>
            <a:ext cx="1079500" cy="641350"/>
          </a:xfrm>
          <a:prstGeom prst="rect">
            <a:avLst/>
          </a:prstGeom>
          <a:noFill/>
          <a:ln w="9525">
            <a:noFill/>
            <a:miter lim="800000"/>
            <a:headEnd/>
            <a:tailEnd/>
          </a:ln>
        </p:spPr>
        <p:txBody>
          <a:bodyPr>
            <a:spAutoFit/>
          </a:bodyPr>
          <a:lstStyle/>
          <a:p>
            <a:pPr algn="ctr">
              <a:spcBef>
                <a:spcPct val="50000"/>
              </a:spcBef>
            </a:pPr>
            <a:r>
              <a:rPr lang="en-US" dirty="0"/>
              <a:t>Good student</a:t>
            </a:r>
          </a:p>
        </p:txBody>
      </p:sp>
      <p:sp>
        <p:nvSpPr>
          <p:cNvPr id="31762" name="Text Box 18"/>
          <p:cNvSpPr txBox="1">
            <a:spLocks noChangeArrowheads="1"/>
          </p:cNvSpPr>
          <p:nvPr/>
        </p:nvSpPr>
        <p:spPr bwMode="auto">
          <a:xfrm>
            <a:off x="1404938" y="1412875"/>
            <a:ext cx="1079500" cy="641350"/>
          </a:xfrm>
          <a:prstGeom prst="rect">
            <a:avLst/>
          </a:prstGeom>
          <a:noFill/>
          <a:ln w="9525">
            <a:noFill/>
            <a:miter lim="800000"/>
            <a:headEnd/>
            <a:tailEnd/>
          </a:ln>
        </p:spPr>
        <p:txBody>
          <a:bodyPr>
            <a:spAutoFit/>
          </a:bodyPr>
          <a:lstStyle/>
          <a:p>
            <a:pPr algn="ctr">
              <a:spcBef>
                <a:spcPct val="50000"/>
              </a:spcBef>
            </a:pPr>
            <a:r>
              <a:rPr lang="en-US" dirty="0" smtClean="0">
                <a:solidFill>
                  <a:schemeClr val="bg1"/>
                </a:solidFill>
              </a:rPr>
              <a:t>bad student</a:t>
            </a:r>
            <a:endParaRPr lang="en-US" dirty="0">
              <a:solidFill>
                <a:schemeClr val="bg1"/>
              </a:solidFill>
            </a:endParaRPr>
          </a:p>
        </p:txBody>
      </p:sp>
      <p:sp>
        <p:nvSpPr>
          <p:cNvPr id="31763" name="Text Box 19"/>
          <p:cNvSpPr txBox="1">
            <a:spLocks noChangeArrowheads="1"/>
          </p:cNvSpPr>
          <p:nvPr/>
        </p:nvSpPr>
        <p:spPr bwMode="auto">
          <a:xfrm>
            <a:off x="7812088" y="3292475"/>
            <a:ext cx="1079500" cy="641350"/>
          </a:xfrm>
          <a:prstGeom prst="rect">
            <a:avLst/>
          </a:prstGeom>
          <a:noFill/>
          <a:ln w="9525">
            <a:noFill/>
            <a:miter lim="800000"/>
            <a:headEnd/>
            <a:tailEnd/>
          </a:ln>
        </p:spPr>
        <p:txBody>
          <a:bodyPr>
            <a:spAutoFit/>
          </a:bodyPr>
          <a:lstStyle/>
          <a:p>
            <a:pPr algn="ctr">
              <a:spcBef>
                <a:spcPct val="50000"/>
              </a:spcBef>
            </a:pPr>
            <a:r>
              <a:rPr lang="en-US">
                <a:solidFill>
                  <a:schemeClr val="bg1"/>
                </a:solidFill>
              </a:rPr>
              <a:t>bad student</a:t>
            </a:r>
          </a:p>
        </p:txBody>
      </p:sp>
      <p:sp>
        <p:nvSpPr>
          <p:cNvPr id="31764" name="Text Box 20"/>
          <p:cNvSpPr txBox="1">
            <a:spLocks noChangeArrowheads="1"/>
          </p:cNvSpPr>
          <p:nvPr/>
        </p:nvSpPr>
        <p:spPr bwMode="auto">
          <a:xfrm>
            <a:off x="1403350" y="3435350"/>
            <a:ext cx="1079500" cy="641350"/>
          </a:xfrm>
          <a:prstGeom prst="rect">
            <a:avLst/>
          </a:prstGeom>
          <a:noFill/>
          <a:ln w="9525">
            <a:noFill/>
            <a:miter lim="800000"/>
            <a:headEnd/>
            <a:tailEnd/>
          </a:ln>
        </p:spPr>
        <p:txBody>
          <a:bodyPr>
            <a:spAutoFit/>
          </a:bodyPr>
          <a:lstStyle/>
          <a:p>
            <a:pPr algn="ctr">
              <a:spcBef>
                <a:spcPct val="50000"/>
              </a:spcBef>
            </a:pPr>
            <a:r>
              <a:rPr lang="en-US" dirty="0" smtClean="0"/>
              <a:t>Good </a:t>
            </a:r>
            <a:r>
              <a:rPr lang="en-US" dirty="0"/>
              <a:t>student</a:t>
            </a:r>
          </a:p>
        </p:txBody>
      </p:sp>
      <p:sp>
        <p:nvSpPr>
          <p:cNvPr id="31765" name="Text Box 23"/>
          <p:cNvSpPr txBox="1">
            <a:spLocks noChangeArrowheads="1"/>
          </p:cNvSpPr>
          <p:nvPr/>
        </p:nvSpPr>
        <p:spPr bwMode="auto">
          <a:xfrm>
            <a:off x="179388" y="4941888"/>
            <a:ext cx="2987675" cy="1246495"/>
          </a:xfrm>
          <a:prstGeom prst="rect">
            <a:avLst/>
          </a:prstGeom>
          <a:noFill/>
          <a:ln w="9525">
            <a:noFill/>
            <a:miter lim="800000"/>
            <a:headEnd/>
            <a:tailEnd/>
          </a:ln>
        </p:spPr>
        <p:txBody>
          <a:bodyPr>
            <a:spAutoFit/>
          </a:bodyPr>
          <a:lstStyle/>
          <a:p>
            <a:pPr algn="ctr">
              <a:spcBef>
                <a:spcPct val="20000"/>
              </a:spcBef>
              <a:buClr>
                <a:schemeClr val="accent1"/>
              </a:buClr>
              <a:buSzPct val="65000"/>
            </a:pPr>
            <a:r>
              <a:rPr lang="fa-IR" sz="2400" b="1" dirty="0">
                <a:solidFill>
                  <a:srgbClr val="FF0000"/>
                </a:solidFill>
              </a:rPr>
              <a:t>فراگير قوي از فراگير ضعيف بدتر عمل كرده است </a:t>
            </a:r>
          </a:p>
          <a:p>
            <a:pPr algn="ctr">
              <a:spcBef>
                <a:spcPct val="50000"/>
              </a:spcBef>
            </a:pPr>
            <a:endParaRPr lang="en-US" b="1" dirty="0">
              <a:solidFill>
                <a:srgbClr val="0062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328"/>
            <a:ext cx="8472518" cy="4525963"/>
          </a:xfrm>
        </p:spPr>
        <p:txBody>
          <a:bodyPr>
            <a:normAutofit lnSpcReduction="10000"/>
          </a:bodyPr>
          <a:lstStyle/>
          <a:p>
            <a:pPr lvl="0"/>
            <a:r>
              <a:rPr lang="fa-IR" sz="2800" dirty="0" smtClean="0"/>
              <a:t>هرقدرضریب تمیز</a:t>
            </a:r>
            <a:r>
              <a:rPr lang="fa-IR" sz="2800" b="1" dirty="0" smtClean="0">
                <a:solidFill>
                  <a:srgbClr val="C00000"/>
                </a:solidFill>
              </a:rPr>
              <a:t>بزرگتر</a:t>
            </a:r>
            <a:r>
              <a:rPr lang="fa-IR" sz="2800" dirty="0" smtClean="0"/>
              <a:t>باشد             </a:t>
            </a:r>
            <a:r>
              <a:rPr lang="fa-IR" sz="2800" b="1" dirty="0" smtClean="0">
                <a:solidFill>
                  <a:srgbClr val="C00000"/>
                </a:solidFill>
              </a:rPr>
              <a:t>قوه تمیزآن سئوال بیشتر </a:t>
            </a:r>
            <a:r>
              <a:rPr lang="fa-IR" sz="2800" dirty="0" smtClean="0"/>
              <a:t>هرقدر این ضریب </a:t>
            </a:r>
            <a:r>
              <a:rPr lang="fa-IR" sz="2800" b="1" dirty="0" smtClean="0">
                <a:solidFill>
                  <a:srgbClr val="C00000"/>
                </a:solidFill>
              </a:rPr>
              <a:t>کوچکتر</a:t>
            </a:r>
            <a:r>
              <a:rPr lang="fa-IR" sz="2800" dirty="0" smtClean="0"/>
              <a:t>باشد              </a:t>
            </a:r>
            <a:r>
              <a:rPr lang="fa-IR" sz="2800" b="1" dirty="0" smtClean="0">
                <a:solidFill>
                  <a:srgbClr val="C00000"/>
                </a:solidFill>
              </a:rPr>
              <a:t>قوه تمیزآن کمتراست</a:t>
            </a:r>
          </a:p>
          <a:p>
            <a:pPr lvl="0">
              <a:buNone/>
            </a:pPr>
            <a:endParaRPr lang="fa-IR" sz="2800" dirty="0" smtClean="0"/>
          </a:p>
          <a:p>
            <a:r>
              <a:rPr lang="fa-IR" sz="2800" dirty="0" smtClean="0"/>
              <a:t>مثلا : اگرضریب تمیزسئوالی 90/ باشدآن سئوال آزمون شوندگان قوی وضعیف راخیلی خوب ازهم جداخواهدکرد</a:t>
            </a:r>
          </a:p>
          <a:p>
            <a:pPr lvl="0"/>
            <a:r>
              <a:rPr lang="fa-IR" sz="2800" dirty="0" smtClean="0"/>
              <a:t>امااگراین ضریب 1/ 0باشدآن سئوال ازعهده جداسازی دانشجویان قوی وضعیف به خوبی برنخواهدآمد</a:t>
            </a:r>
          </a:p>
          <a:p>
            <a:pPr lvl="0">
              <a:buNone/>
            </a:pPr>
            <a:endParaRPr lang="fa-IR" sz="2800" dirty="0" smtClean="0"/>
          </a:p>
          <a:p>
            <a:r>
              <a:rPr lang="fa-IR" sz="2800" b="1" dirty="0" smtClean="0">
                <a:solidFill>
                  <a:srgbClr val="C00000"/>
                </a:solidFill>
              </a:rPr>
              <a:t>ضریب تمیزصفرحاکی ازاین است که سئوال به هیچ وجه نتوانسته بین گروه قوی وضعیف تمایزقائل شود</a:t>
            </a:r>
            <a:endParaRPr lang="en-US" sz="2800" b="1" dirty="0" smtClean="0">
              <a:solidFill>
                <a:srgbClr val="C00000"/>
              </a:solidFill>
            </a:endParaRPr>
          </a:p>
          <a:p>
            <a:pPr lvl="0"/>
            <a:endParaRPr lang="en-US" sz="2800" dirty="0" smtClean="0">
              <a:cs typeface="B Homa" pitchFamily="2" charset="-78"/>
            </a:endParaRPr>
          </a:p>
          <a:p>
            <a:endParaRPr lang="en-US" sz="2800" dirty="0" smtClean="0">
              <a:cs typeface="B Homa" pitchFamily="2" charset="-78"/>
            </a:endParaRPr>
          </a:p>
          <a:p>
            <a:pPr lvl="0"/>
            <a:endParaRPr lang="en-US" sz="2800" dirty="0" smtClean="0">
              <a:cs typeface="B Homa" pitchFamily="2" charset="-78"/>
            </a:endParaRPr>
          </a:p>
          <a:p>
            <a:endParaRPr lang="fa-IR" dirty="0"/>
          </a:p>
        </p:txBody>
      </p:sp>
      <p:sp>
        <p:nvSpPr>
          <p:cNvPr id="3" name="Title 2"/>
          <p:cNvSpPr>
            <a:spLocks noGrp="1"/>
          </p:cNvSpPr>
          <p:nvPr>
            <p:ph type="title"/>
          </p:nvPr>
        </p:nvSpPr>
        <p:spPr/>
        <p:txBody>
          <a:bodyPr/>
          <a:lstStyle/>
          <a:p>
            <a:pPr algn="ctr"/>
            <a:r>
              <a:rPr lang="fa-IR" sz="4400" dirty="0" smtClean="0">
                <a:solidFill>
                  <a:srgbClr val="C00000"/>
                </a:solidFill>
              </a:rPr>
              <a:t>تفسیرضریب تمیز</a:t>
            </a:r>
            <a:endParaRPr lang="fa-IR" dirty="0">
              <a:solidFill>
                <a:srgbClr val="C00000"/>
              </a:solidFill>
            </a:endParaRPr>
          </a:p>
        </p:txBody>
      </p:sp>
      <p:sp>
        <p:nvSpPr>
          <p:cNvPr id="4" name="Left Arrow 3"/>
          <p:cNvSpPr/>
          <p:nvPr/>
        </p:nvSpPr>
        <p:spPr>
          <a:xfrm>
            <a:off x="3672334" y="1612890"/>
            <a:ext cx="100013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Left Arrow 4"/>
          <p:cNvSpPr/>
          <p:nvPr/>
        </p:nvSpPr>
        <p:spPr>
          <a:xfrm>
            <a:off x="3476398" y="2000240"/>
            <a:ext cx="100013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pPr>
              <a:defRPr/>
            </a:pPr>
            <a:fld id="{4D44C213-1395-4D9A-82F0-25F6B2E78982}" type="slidenum">
              <a:rPr lang="fa-IR" smtClean="0"/>
              <a:pPr>
                <a:defRPr/>
              </a:pPr>
              <a:t>14</a:t>
            </a:fld>
            <a:endParaRPr lang="fa-IR"/>
          </a:p>
        </p:txBody>
      </p:sp>
      <p:sp>
        <p:nvSpPr>
          <p:cNvPr id="7" name="Footer Placeholder 6"/>
          <p:cNvSpPr>
            <a:spLocks noGrp="1"/>
          </p:cNvSpPr>
          <p:nvPr>
            <p:ph type="ftr" sz="quarter" idx="11"/>
          </p:nvPr>
        </p:nvSpPr>
        <p:spPr/>
        <p:txBody>
          <a:bodyPr/>
          <a:lstStyle/>
          <a:p>
            <a:pPr>
              <a:defRPr/>
            </a:pP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b="1" dirty="0"/>
              <a:t>منفی بودن ضریب تمیز به معنی آن است که گروه قوی از گروه ضعیف عملکرد پایین تری داشته اند.  این مشکل به طور معمول ناشی از  ایراد خود سوال می باشد .</a:t>
            </a:r>
          </a:p>
          <a:p>
            <a:r>
              <a:rPr lang="fa-IR" b="1" dirty="0"/>
              <a:t> چنانچه سوال دارای اشکال فنی نباشد، افراد گروه بالا یا آن سوال را به طور کامل یاد نگرفته اند یا آن را به غلط آموخته اند.</a:t>
            </a:r>
          </a:p>
          <a:p>
            <a:endParaRPr lang="fa-IR" dirty="0"/>
          </a:p>
        </p:txBody>
      </p:sp>
      <p:sp>
        <p:nvSpPr>
          <p:cNvPr id="3" name="Footer Placeholder 2"/>
          <p:cNvSpPr>
            <a:spLocks noGrp="1"/>
          </p:cNvSpPr>
          <p:nvPr>
            <p:ph type="ftr" sz="quarter" idx="11"/>
          </p:nvPr>
        </p:nvSpPr>
        <p:spPr/>
        <p:txBody>
          <a:bodyPr/>
          <a:lstStyle/>
          <a:p>
            <a:pPr>
              <a:defRPr/>
            </a:pPr>
            <a:endParaRPr lang="fa-IR" dirty="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15</a:t>
            </a:fld>
            <a:endParaRPr lang="fa-IR"/>
          </a:p>
        </p:txBody>
      </p:sp>
      <p:sp>
        <p:nvSpPr>
          <p:cNvPr id="5" name="Title 4"/>
          <p:cNvSpPr>
            <a:spLocks noGrp="1"/>
          </p:cNvSpPr>
          <p:nvPr>
            <p:ph type="title"/>
          </p:nvPr>
        </p:nvSpPr>
        <p:spPr/>
        <p:txBody>
          <a:bodyPr/>
          <a:lstStyle/>
          <a:p>
            <a:endParaRPr lang="fa-IR"/>
          </a:p>
        </p:txBody>
      </p:sp>
      <p:pic>
        <p:nvPicPr>
          <p:cNvPr id="10242" name="Picture 2" descr="C:\Documents and Settings\Administrator\Desktop\imagesCACWBQ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509120"/>
            <a:ext cx="2592288" cy="220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9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fa-IR" sz="4800" b="1" dirty="0" smtClean="0">
                <a:solidFill>
                  <a:srgbClr val="C00000"/>
                </a:solidFill>
                <a:cs typeface="+mn-cs"/>
              </a:rPr>
              <a:t>مقادیرمطلوب ضریب تمیز</a:t>
            </a:r>
            <a:endParaRPr lang="en-US" sz="4800" b="1" dirty="0" smtClean="0">
              <a:solidFill>
                <a:srgbClr val="C00000"/>
              </a:solidFill>
              <a:cs typeface="+mn-cs"/>
            </a:endParaRPr>
          </a:p>
        </p:txBody>
      </p:sp>
      <p:graphicFrame>
        <p:nvGraphicFramePr>
          <p:cNvPr id="181292" name="Group 44"/>
          <p:cNvGraphicFramePr>
            <a:graphicFrameLocks noGrp="1"/>
          </p:cNvGraphicFramePr>
          <p:nvPr>
            <p:ph type="tbl" idx="1"/>
            <p:extLst>
              <p:ext uri="{D42A27DB-BD31-4B8C-83A1-F6EECF244321}">
                <p14:modId xmlns:p14="http://schemas.microsoft.com/office/powerpoint/2010/main" val="3088573207"/>
              </p:ext>
            </p:extLst>
          </p:nvPr>
        </p:nvGraphicFramePr>
        <p:xfrm>
          <a:off x="457200" y="1828800"/>
          <a:ext cx="8229600" cy="4415807"/>
        </p:xfrm>
        <a:graphic>
          <a:graphicData uri="http://schemas.openxmlformats.org/drawingml/2006/table">
            <a:tbl>
              <a:tblPr/>
              <a:tblGrid>
                <a:gridCol w="6130925"/>
                <a:gridCol w="2098675"/>
              </a:tblGrid>
              <a:tr h="1076227">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a-IR" sz="3600" b="1" i="0" u="none" strike="noStrike" cap="none" normalizeH="0" baseline="0" dirty="0" smtClean="0">
                          <a:ln>
                            <a:noFill/>
                          </a:ln>
                          <a:solidFill>
                            <a:schemeClr val="tx1"/>
                          </a:solidFill>
                          <a:effectLst/>
                          <a:latin typeface="Arial" pitchFamily="34" charset="0"/>
                          <a:cs typeface="Arial" pitchFamily="34" charset="0"/>
                        </a:rPr>
                        <a:t>سئوالات بسیارخوب</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a-IR" sz="3200" b="1" i="0" u="none" strike="noStrike" cap="none" normalizeH="0" baseline="0" dirty="0" smtClean="0">
                          <a:ln>
                            <a:noFill/>
                          </a:ln>
                          <a:solidFill>
                            <a:schemeClr val="tx1"/>
                          </a:solidFill>
                          <a:effectLst/>
                          <a:latin typeface="Arial" pitchFamily="34" charset="0"/>
                          <a:cs typeface="Arial" pitchFamily="34" charset="0"/>
                        </a:rPr>
                        <a:t>4/ 0وبالاتر</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r>
              <a:tr h="1074640">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a-IR" sz="3600" b="1" i="0" u="none" strike="noStrike" cap="none" normalizeH="0" baseline="0" dirty="0" smtClean="0">
                          <a:ln>
                            <a:noFill/>
                          </a:ln>
                          <a:solidFill>
                            <a:schemeClr val="tx1"/>
                          </a:solidFill>
                          <a:effectLst/>
                          <a:latin typeface="Arial" pitchFamily="34" charset="0"/>
                          <a:cs typeface="Arial" pitchFamily="34" charset="0"/>
                        </a:rPr>
                        <a:t>تقریبا خوب</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   </a:t>
                      </a:r>
                      <a:r>
                        <a:rPr kumimoji="0" lang="fa-IR" sz="3200" b="1" i="0" u="none" strike="noStrike" cap="none" normalizeH="0" baseline="0" dirty="0" smtClean="0">
                          <a:ln>
                            <a:noFill/>
                          </a:ln>
                          <a:solidFill>
                            <a:schemeClr val="tx1"/>
                          </a:solidFill>
                          <a:effectLst/>
                          <a:latin typeface="Arial" pitchFamily="34" charset="0"/>
                          <a:cs typeface="Arial" pitchFamily="34" charset="0"/>
                        </a:rPr>
                        <a:t>39/ 0-3/</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r>
              <a:tr h="1076227">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a-IR" sz="3200" b="1" i="0" u="none" strike="noStrike" cap="none" normalizeH="0" baseline="0" smtClean="0">
                          <a:ln>
                            <a:noFill/>
                          </a:ln>
                          <a:solidFill>
                            <a:schemeClr val="tx1"/>
                          </a:solidFill>
                          <a:effectLst/>
                          <a:latin typeface="Arial" pitchFamily="34" charset="0"/>
                          <a:cs typeface="Arial" pitchFamily="34" charset="0"/>
                        </a:rPr>
                        <a:t>سئوالاتی که احتیاج به تجدید نظردارند</a:t>
                      </a:r>
                      <a:endParaRPr kumimoji="0" lang="en-US" sz="3200" b="1" i="0" u="none" strike="noStrike" cap="none" normalizeH="0" baseline="0" smtClean="0">
                        <a:ln>
                          <a:noFill/>
                        </a:ln>
                        <a:solidFill>
                          <a:schemeClr val="tx1"/>
                        </a:solidFill>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a-IR" sz="3200" b="1" i="0" u="none" strike="noStrike" cap="none" normalizeH="0" baseline="0" dirty="0" smtClean="0">
                          <a:ln>
                            <a:noFill/>
                          </a:ln>
                          <a:solidFill>
                            <a:schemeClr val="tx1"/>
                          </a:solidFill>
                          <a:effectLst/>
                          <a:latin typeface="Arial" pitchFamily="34" charset="0"/>
                          <a:cs typeface="Arial" pitchFamily="34" charset="0"/>
                        </a:rPr>
                        <a:t>29/-20/</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r>
              <a:tr h="1188713">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a-IR" sz="3600" b="1" i="0" u="none" strike="noStrike" cap="none" normalizeH="0" baseline="0" dirty="0" smtClean="0">
                          <a:ln>
                            <a:noFill/>
                          </a:ln>
                          <a:solidFill>
                            <a:schemeClr val="tx1"/>
                          </a:solidFill>
                          <a:effectLst/>
                          <a:latin typeface="Arial" pitchFamily="34" charset="0"/>
                          <a:cs typeface="Arial" pitchFamily="34" charset="0"/>
                        </a:rPr>
                        <a:t>سئوالات ضعیف که به تجدید نظرنیاز دارند ویا باید حذف شوند</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fa-IR" sz="3200" b="1" i="0" u="none" strike="noStrike" cap="none" normalizeH="0" baseline="0" dirty="0" smtClean="0">
                          <a:ln>
                            <a:noFill/>
                          </a:ln>
                          <a:solidFill>
                            <a:schemeClr val="tx1"/>
                          </a:solidFill>
                          <a:effectLst/>
                          <a:latin typeface="Arial" pitchFamily="34" charset="0"/>
                          <a:cs typeface="Arial" pitchFamily="34" charset="0"/>
                        </a:rPr>
                        <a:t>زیر19/</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rgbClr val="99FF66">
                            <a:gamma/>
                            <a:shade val="66667"/>
                            <a:invGamma/>
                          </a:srgbClr>
                        </a:gs>
                      </a:gsLst>
                      <a:lin ang="5400000" scaled="1"/>
                    </a:gradFill>
                  </a:tcPr>
                </a:tc>
              </a:tr>
            </a:tbl>
          </a:graphicData>
        </a:graphic>
      </p:graphicFrame>
      <p:sp>
        <p:nvSpPr>
          <p:cNvPr id="4" name="Slide Number Placeholder 3"/>
          <p:cNvSpPr>
            <a:spLocks noGrp="1"/>
          </p:cNvSpPr>
          <p:nvPr>
            <p:ph type="sldNum" sz="quarter" idx="12"/>
          </p:nvPr>
        </p:nvSpPr>
        <p:spPr/>
        <p:txBody>
          <a:bodyPr/>
          <a:lstStyle/>
          <a:p>
            <a:pPr>
              <a:defRPr/>
            </a:pPr>
            <a:fld id="{D1F8AD59-15AA-4283-8601-A01C9B642D22}" type="slidenum">
              <a:rPr lang="ar-SA" smtClean="0"/>
              <a:pPr>
                <a:defRPr/>
              </a:pPr>
              <a:t>16</a:t>
            </a:fld>
            <a:endParaRPr lang="en-US"/>
          </a:p>
        </p:txBody>
      </p:sp>
      <p:sp>
        <p:nvSpPr>
          <p:cNvPr id="5" name="Footer Placeholder 4"/>
          <p:cNvSpPr>
            <a:spLocks noGrp="1"/>
          </p:cNvSpPr>
          <p:nvPr>
            <p:ph type="ftr" sz="quarter" idx="11"/>
          </p:nvPr>
        </p:nvSpPr>
        <p:spPr>
          <a:xfrm>
            <a:off x="3419872" y="6407944"/>
            <a:ext cx="3310881"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457450"/>
            <a:ext cx="8229600" cy="1685925"/>
          </a:xfrm>
        </p:spPr>
        <p:txBody>
          <a:bodyPr rtlCol="0">
            <a:normAutofit fontScale="97500"/>
          </a:bodyPr>
          <a:lstStyle/>
          <a:p>
            <a:pPr algn="ctr" eaLnBrk="1" fontAlgn="auto" hangingPunct="1">
              <a:spcAft>
                <a:spcPts val="0"/>
              </a:spcAft>
              <a:buFont typeface="Arial" pitchFamily="34" charset="0"/>
              <a:buNone/>
              <a:defRPr/>
            </a:pPr>
            <a:r>
              <a:rPr lang="fa-IR" sz="4400" b="1" dirty="0"/>
              <a:t>رابطه ضریب </a:t>
            </a:r>
            <a:r>
              <a:rPr lang="fa-IR" sz="4400" b="1" dirty="0" smtClean="0"/>
              <a:t>تمیز و ضریب </a:t>
            </a:r>
            <a:r>
              <a:rPr lang="fa-IR" sz="4400" b="1" dirty="0"/>
              <a:t>دشواری</a:t>
            </a:r>
            <a:r>
              <a:rPr lang="en-US" sz="4400" b="1" dirty="0">
                <a:cs typeface="B Homa" pitchFamily="2" charset="-78"/>
              </a:rPr>
              <a:t/>
            </a:r>
            <a:br>
              <a:rPr lang="en-US" sz="4400" b="1" dirty="0">
                <a:cs typeface="B Homa" pitchFamily="2" charset="-78"/>
              </a:rPr>
            </a:br>
            <a:endParaRPr lang="en-US" sz="4400" dirty="0">
              <a:cs typeface="B Homa" pitchFamily="2" charset="-78"/>
            </a:endParaRPr>
          </a:p>
        </p:txBody>
      </p:sp>
      <p:sp>
        <p:nvSpPr>
          <p:cNvPr id="22530" name="Title 1"/>
          <p:cNvSpPr>
            <a:spLocks noGrp="1"/>
          </p:cNvSpPr>
          <p:nvPr>
            <p:ph type="title"/>
          </p:nvPr>
        </p:nvSpPr>
        <p:spPr/>
        <p:txBody>
          <a:bodyPr/>
          <a:lstStyle/>
          <a:p>
            <a:pPr eaLnBrk="1" hangingPunct="1"/>
            <a:endParaRPr lang="fa-IR" smtClean="0"/>
          </a:p>
        </p:txBody>
      </p:sp>
      <p:sp>
        <p:nvSpPr>
          <p:cNvPr id="5" name="Slide Number Placeholder 4"/>
          <p:cNvSpPr>
            <a:spLocks noGrp="1"/>
          </p:cNvSpPr>
          <p:nvPr>
            <p:ph type="sldNum" sz="quarter" idx="12"/>
          </p:nvPr>
        </p:nvSpPr>
        <p:spPr/>
        <p:txBody>
          <a:bodyPr/>
          <a:lstStyle/>
          <a:p>
            <a:pPr>
              <a:defRPr/>
            </a:pPr>
            <a:fld id="{4D44C213-1395-4D9A-82F0-25F6B2E78982}" type="slidenum">
              <a:rPr lang="fa-IR" smtClean="0"/>
              <a:pPr>
                <a:defRPr/>
              </a:pPr>
              <a:t>17</a:t>
            </a:fld>
            <a:endParaRPr lang="fa-IR"/>
          </a:p>
        </p:txBody>
      </p:sp>
      <p:sp>
        <p:nvSpPr>
          <p:cNvPr id="6" name="Footer Placeholder 5"/>
          <p:cNvSpPr>
            <a:spLocks noGrp="1"/>
          </p:cNvSpPr>
          <p:nvPr>
            <p:ph type="ftr" sz="quarter" idx="11"/>
          </p:nvPr>
        </p:nvSpPr>
        <p:spPr/>
        <p:txBody>
          <a:bodyPr/>
          <a:lstStyle/>
          <a:p>
            <a:pPr>
              <a:defRPr/>
            </a:pPr>
            <a:r>
              <a:rPr lang="en-US" dirty="0"/>
              <a:t>Reza </a:t>
            </a:r>
            <a:r>
              <a:rPr lang="en-US" dirty="0" err="1"/>
              <a:t>pourmirza</a:t>
            </a:r>
            <a:r>
              <a:rPr lang="en-US" dirty="0"/>
              <a:t> </a:t>
            </a:r>
            <a:r>
              <a:rPr lang="en-US" dirty="0" err="1"/>
              <a:t>kalhori</a:t>
            </a:r>
            <a:r>
              <a:rPr lang="en-US" dirty="0"/>
              <a:t>. MSN.CCRN</a:t>
            </a:r>
          </a:p>
          <a:p>
            <a:pPr>
              <a:defRPr/>
            </a:pPr>
            <a:endParaRPr lang="fa-IR" dirty="0"/>
          </a:p>
        </p:txBody>
      </p:sp>
      <p:pic>
        <p:nvPicPr>
          <p:cNvPr id="12290" name="Picture 2" descr="C:\Documents and Settings\Administrator\Desktop\imagesCAXLL9V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3284984"/>
            <a:ext cx="4176464" cy="2520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di2"/>
          <p:cNvPicPr>
            <a:picLocks noChangeAspect="1" noChangeArrowheads="1"/>
          </p:cNvPicPr>
          <p:nvPr/>
        </p:nvPicPr>
        <p:blipFill>
          <a:blip r:embed="rId3" cstate="print"/>
          <a:srcRect/>
          <a:stretch>
            <a:fillRect/>
          </a:stretch>
        </p:blipFill>
        <p:spPr bwMode="auto">
          <a:xfrm>
            <a:off x="684212" y="406400"/>
            <a:ext cx="7173935" cy="6191250"/>
          </a:xfrm>
          <a:prstGeom prst="rect">
            <a:avLst/>
          </a:prstGeom>
          <a:noFill/>
          <a:ln w="9525">
            <a:noFill/>
            <a:miter lim="800000"/>
            <a:headEnd/>
            <a:tailEnd/>
          </a:ln>
        </p:spPr>
      </p:pic>
      <p:cxnSp>
        <p:nvCxnSpPr>
          <p:cNvPr id="4" name="Straight Arrow Connector 3"/>
          <p:cNvCxnSpPr/>
          <p:nvPr/>
        </p:nvCxnSpPr>
        <p:spPr>
          <a:xfrm>
            <a:off x="2037268" y="3341289"/>
            <a:ext cx="500066" cy="35719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713958" y="3323430"/>
            <a:ext cx="428628" cy="392909"/>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63688" y="3323430"/>
            <a:ext cx="166423" cy="3750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27984" y="3341289"/>
            <a:ext cx="250033" cy="39290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43240" y="2636912"/>
            <a:ext cx="357190" cy="50177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B89BADCF-000C-49E3-B71B-8115CC8DEF51}" type="slidenum">
              <a:rPr lang="fa-IR" smtClean="0"/>
              <a:pPr>
                <a:defRPr/>
              </a:pPr>
              <a:t>18</a:t>
            </a:fld>
            <a:endParaRPr lang="fa-IR"/>
          </a:p>
        </p:txBody>
      </p:sp>
      <p:sp>
        <p:nvSpPr>
          <p:cNvPr id="10" name="Footer Placeholder 9"/>
          <p:cNvSpPr>
            <a:spLocks noGrp="1"/>
          </p:cNvSpPr>
          <p:nvPr>
            <p:ph type="ftr" sz="quarter" idx="11"/>
          </p:nvPr>
        </p:nvSpPr>
        <p:spPr/>
        <p:txBody>
          <a:bodyPr/>
          <a:lstStyle/>
          <a:p>
            <a:pPr>
              <a:defRPr/>
            </a:pPr>
            <a:endParaRPr lang="fa-I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Grp="1" noChangeArrowheads="1"/>
          </p:cNvSpPr>
          <p:nvPr>
            <p:ph idx="1"/>
          </p:nvPr>
        </p:nvSpPr>
        <p:spPr>
          <a:xfrm>
            <a:off x="214282" y="1428736"/>
            <a:ext cx="8372506" cy="4071966"/>
          </a:xfrm>
        </p:spPr>
        <p:txBody>
          <a:bodyPr>
            <a:noAutofit/>
          </a:bodyPr>
          <a:lstStyle/>
          <a:p>
            <a:pPr>
              <a:buNone/>
            </a:pPr>
            <a:r>
              <a:rPr lang="fa-IR" sz="2800" b="1" dirty="0" smtClean="0">
                <a:latin typeface="Arial" pitchFamily="34" charset="0"/>
                <a:cs typeface="Arial" pitchFamily="34" charset="0"/>
              </a:rPr>
              <a:t>باید دقت کنیم که تنها درصورتی ضریب تمیزبه حداکثریا1+می رسدکه ضریب دشواری برابر5/ 0یعنی درحدوسط باشد</a:t>
            </a:r>
            <a:br>
              <a:rPr lang="fa-IR" sz="2800" b="1" dirty="0" smtClean="0">
                <a:latin typeface="Arial" pitchFamily="34" charset="0"/>
                <a:cs typeface="Arial" pitchFamily="34" charset="0"/>
              </a:rPr>
            </a:br>
            <a:r>
              <a:rPr lang="fa-IR" sz="2800" b="1" dirty="0" smtClean="0">
                <a:latin typeface="Arial" pitchFamily="34" charset="0"/>
                <a:cs typeface="Arial" pitchFamily="34" charset="0"/>
              </a:rPr>
              <a:t/>
            </a:r>
            <a:br>
              <a:rPr lang="fa-IR" sz="2800" b="1" dirty="0" smtClean="0">
                <a:latin typeface="Arial" pitchFamily="34" charset="0"/>
                <a:cs typeface="Arial" pitchFamily="34" charset="0"/>
              </a:rPr>
            </a:br>
            <a:r>
              <a:rPr lang="fa-IR" sz="2800" b="1" dirty="0" smtClean="0">
                <a:latin typeface="Arial" pitchFamily="34" charset="0"/>
                <a:cs typeface="Arial" pitchFamily="34" charset="0"/>
              </a:rPr>
              <a:t>درنتیجه </a:t>
            </a:r>
            <a:r>
              <a:rPr lang="fa-IR" sz="2800" b="1" dirty="0" smtClean="0">
                <a:solidFill>
                  <a:srgbClr val="C00000"/>
                </a:solidFill>
                <a:latin typeface="Arial" pitchFamily="34" charset="0"/>
                <a:cs typeface="Arial" pitchFamily="34" charset="0"/>
              </a:rPr>
              <a:t>سئوالهای خوب </a:t>
            </a:r>
            <a:r>
              <a:rPr lang="fa-IR" sz="2800" b="1" dirty="0" smtClean="0">
                <a:latin typeface="Arial" pitchFamily="34" charset="0"/>
                <a:cs typeface="Arial" pitchFamily="34" charset="0"/>
              </a:rPr>
              <a:t>یک آزمون  </a:t>
            </a:r>
            <a:r>
              <a:rPr lang="fa-IR" sz="2800" b="1" dirty="0" smtClean="0">
                <a:solidFill>
                  <a:srgbClr val="C00000"/>
                </a:solidFill>
                <a:latin typeface="Arial" pitchFamily="34" charset="0"/>
                <a:cs typeface="Arial" pitchFamily="34" charset="0"/>
              </a:rPr>
              <a:t>آنهائی هستندکه دارای ضریب دشواری متوسط وضریب تمیزبالائی باشند.</a:t>
            </a:r>
          </a:p>
          <a:p>
            <a:pPr>
              <a:buNone/>
            </a:pPr>
            <a:endParaRPr lang="fa-IR" sz="2800" b="1" dirty="0">
              <a:solidFill>
                <a:srgbClr val="C00000"/>
              </a:solidFill>
              <a:latin typeface="Arial" pitchFamily="34" charset="0"/>
              <a:cs typeface="Arial" pitchFamily="34" charset="0"/>
            </a:endParaRPr>
          </a:p>
          <a:p>
            <a:pPr algn="ctr">
              <a:buNone/>
            </a:pPr>
            <a:r>
              <a:rPr lang="fa-IR" sz="6000" b="1" dirty="0" smtClean="0">
                <a:solidFill>
                  <a:srgbClr val="00B050"/>
                </a:solidFill>
                <a:latin typeface="Arial" pitchFamily="34" charset="0"/>
                <a:cs typeface="Arial" pitchFamily="34" charset="0"/>
              </a:rPr>
              <a:t>الزاما سوالات سخت سوالاتی مناسبی نیستند.</a:t>
            </a:r>
            <a:endParaRPr lang="en-US" sz="6000" b="1" dirty="0" smtClean="0">
              <a:solidFill>
                <a:srgbClr val="00B050"/>
              </a:solidFill>
              <a:cs typeface="B Homa" pitchFamily="2" charset="-78"/>
            </a:endParaRPr>
          </a:p>
        </p:txBody>
      </p:sp>
      <p:sp>
        <p:nvSpPr>
          <p:cNvPr id="25602" name="Title 1"/>
          <p:cNvSpPr>
            <a:spLocks noGrp="1"/>
          </p:cNvSpPr>
          <p:nvPr>
            <p:ph type="title"/>
          </p:nvPr>
        </p:nvSpPr>
        <p:spPr>
          <a:xfrm>
            <a:off x="457200" y="274638"/>
            <a:ext cx="8229600" cy="654032"/>
          </a:xfrm>
        </p:spPr>
        <p:txBody>
          <a:bodyPr>
            <a:noAutofit/>
          </a:bodyPr>
          <a:lstStyle/>
          <a:p>
            <a:pPr algn="ctr" eaLnBrk="1" hangingPunct="1"/>
            <a:r>
              <a:rPr lang="fa-IR" sz="4400" dirty="0" smtClean="0">
                <a:solidFill>
                  <a:srgbClr val="FF0000"/>
                </a:solidFill>
              </a:rPr>
              <a:t>مهم </a:t>
            </a:r>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19</a:t>
            </a:fld>
            <a:endParaRPr lang="fa-IR"/>
          </a:p>
        </p:txBody>
      </p:sp>
      <p:sp>
        <p:nvSpPr>
          <p:cNvPr id="5" name="Footer Placeholder 4"/>
          <p:cNvSpPr>
            <a:spLocks noGrp="1"/>
          </p:cNvSpPr>
          <p:nvPr>
            <p:ph type="ftr" sz="quarter" idx="11"/>
          </p:nvPr>
        </p:nvSpPr>
        <p:spPr/>
        <p:txBody>
          <a:bodyPr/>
          <a:lstStyle/>
          <a:p>
            <a:pPr>
              <a:defRPr/>
            </a:pP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b="1" dirty="0" smtClean="0"/>
              <a:t>مجموعه </a:t>
            </a:r>
            <a:r>
              <a:rPr lang="fa-IR" b="1" dirty="0"/>
              <a:t>اي از روش هايي است كه از طريق آنها اثربخشي و كارآيي هر يك از سوالات آزمون و كل امتحان اندازه گیری مي شود. شناسايي عوامل موثر در افزايش اثربخشي و كارآمدي هر يك از سوالات آزمون، </a:t>
            </a:r>
            <a:r>
              <a:rPr lang="fa-IR" b="1" dirty="0" smtClean="0"/>
              <a:t>مدرس </a:t>
            </a:r>
            <a:r>
              <a:rPr lang="fa-IR" b="1" dirty="0"/>
              <a:t>را قادر مي سازد تا آزمون ها يا امتحانات استاندارد و مناسب تري طراحي </a:t>
            </a:r>
            <a:r>
              <a:rPr lang="fa-IR" b="1" dirty="0" smtClean="0"/>
              <a:t>كند. </a:t>
            </a:r>
          </a:p>
          <a:p>
            <a:pPr algn="just"/>
            <a:endParaRPr lang="fa-IR" b="1" dirty="0" smtClean="0"/>
          </a:p>
          <a:p>
            <a:pPr algn="just"/>
            <a:r>
              <a:rPr lang="fa-IR" b="1" dirty="0" smtClean="0"/>
              <a:t>تحليل </a:t>
            </a:r>
            <a:r>
              <a:rPr lang="fa-IR" b="1" dirty="0"/>
              <a:t>سوالات اين امكان را فراهم مي سازد تا ويژگي هاي هر يك از سوالات آزمون بررسي شود و بدین سان از قدرت سوال جهت سنجش توانایی آزمون شونده اطمینان حاصل نمود.</a:t>
            </a:r>
          </a:p>
        </p:txBody>
      </p:sp>
      <p:sp>
        <p:nvSpPr>
          <p:cNvPr id="3" name="Footer Placeholder 2"/>
          <p:cNvSpPr>
            <a:spLocks noGrp="1"/>
          </p:cNvSpPr>
          <p:nvPr>
            <p:ph type="ftr" sz="quarter" idx="11"/>
          </p:nvPr>
        </p:nvSpPr>
        <p:spPr/>
        <p:txBody>
          <a:bodyPr/>
          <a:lstStyle/>
          <a:p>
            <a:pPr>
              <a:defRPr/>
            </a:pPr>
            <a:r>
              <a:rPr lang="en-US" b="1" dirty="0"/>
              <a:t>Reza </a:t>
            </a:r>
            <a:r>
              <a:rPr lang="en-US" b="1" dirty="0" err="1"/>
              <a:t>pourmirza</a:t>
            </a:r>
            <a:r>
              <a:rPr lang="en-US" b="1" dirty="0"/>
              <a:t> </a:t>
            </a:r>
            <a:r>
              <a:rPr lang="en-US" b="1" dirty="0" err="1"/>
              <a:t>kalhori</a:t>
            </a:r>
            <a:r>
              <a:rPr lang="en-US" b="1" dirty="0"/>
              <a:t>. MSN.CCRN</a:t>
            </a:r>
            <a:endParaRPr lang="fa-IR" b="1" dirty="0"/>
          </a:p>
          <a:p>
            <a:pPr>
              <a:defRPr/>
            </a:pPr>
            <a:endParaRPr lang="fa-IR" dirty="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2</a:t>
            </a:fld>
            <a:endParaRPr lang="fa-IR"/>
          </a:p>
        </p:txBody>
      </p:sp>
      <p:sp>
        <p:nvSpPr>
          <p:cNvPr id="5" name="Title 4"/>
          <p:cNvSpPr>
            <a:spLocks noGrp="1"/>
          </p:cNvSpPr>
          <p:nvPr>
            <p:ph type="title"/>
          </p:nvPr>
        </p:nvSpPr>
        <p:spPr/>
        <p:txBody>
          <a:bodyPr/>
          <a:lstStyle/>
          <a:p>
            <a:pPr algn="r" rtl="0"/>
            <a:r>
              <a:rPr lang="fa-IR" dirty="0" smtClean="0"/>
              <a:t>مزایای تحلیل سوال های چند گزینه ای</a:t>
            </a:r>
            <a:endParaRPr lang="fa-IR" dirty="0"/>
          </a:p>
        </p:txBody>
      </p:sp>
    </p:spTree>
    <p:extLst>
      <p:ext uri="{BB962C8B-B14F-4D97-AF65-F5344CB8AC3E}">
        <p14:creationId xmlns:p14="http://schemas.microsoft.com/office/powerpoint/2010/main" val="93513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214438"/>
            <a:ext cx="8229600" cy="4525962"/>
          </a:xfrm>
        </p:spPr>
        <p:txBody>
          <a:bodyPr rtlCol="1">
            <a:normAutofit/>
          </a:bodyPr>
          <a:lstStyle/>
          <a:p>
            <a:pPr algn="ctr" eaLnBrk="1" fontAlgn="auto" hangingPunct="1">
              <a:spcAft>
                <a:spcPts val="0"/>
              </a:spcAft>
              <a:buFontTx/>
              <a:buNone/>
              <a:defRPr/>
            </a:pPr>
            <a:r>
              <a:rPr lang="fa-IR" sz="11700" b="1" dirty="0" smtClean="0">
                <a:solidFill>
                  <a:schemeClr val="accent2"/>
                </a:solidFill>
                <a:effectLst>
                  <a:outerShdw blurRad="38100" dist="38100" dir="2700000" algn="tl">
                    <a:srgbClr val="C0C0C0"/>
                  </a:outerShdw>
                </a:effectLst>
                <a:cs typeface="Nazanin" pitchFamily="2" charset="-78"/>
              </a:rPr>
              <a:t>پايايي آزمون</a:t>
            </a:r>
            <a:endParaRPr lang="en-US" sz="11700" b="1" dirty="0" smtClean="0">
              <a:solidFill>
                <a:schemeClr val="accent2"/>
              </a:solidFill>
              <a:effectLst>
                <a:outerShdw blurRad="38100" dist="38100" dir="2700000" algn="tl">
                  <a:srgbClr val="C0C0C0"/>
                </a:outerShdw>
              </a:effectLst>
              <a:cs typeface="Nazanin" pitchFamily="2" charset="-78"/>
            </a:endParaRPr>
          </a:p>
          <a:p>
            <a:pPr algn="ctr" eaLnBrk="1" fontAlgn="auto" hangingPunct="1">
              <a:spcAft>
                <a:spcPts val="0"/>
              </a:spcAft>
              <a:buFontTx/>
              <a:buNone/>
              <a:defRPr/>
            </a:pPr>
            <a:r>
              <a:rPr lang="en-US" sz="117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Reliability)</a:t>
            </a:r>
            <a:r>
              <a:rPr lang="fa-IR" sz="117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a:t>
            </a:r>
            <a:endParaRPr lang="en-US" sz="117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20</a:t>
            </a:fld>
            <a:endParaRPr lang="fa-IR">
              <a:solidFill>
                <a:prstClr val="black"/>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By: Dr K . Mirzae</a:t>
            </a:r>
            <a:endParaRPr lang="fa-IR">
              <a:solidFill>
                <a:prstClr val="black"/>
              </a:solidFill>
            </a:endParaRPr>
          </a:p>
        </p:txBody>
      </p:sp>
    </p:spTree>
    <p:extLst>
      <p:ext uri="{BB962C8B-B14F-4D97-AF65-F5344CB8AC3E}">
        <p14:creationId xmlns:p14="http://schemas.microsoft.com/office/powerpoint/2010/main" val="73086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fa-IR" smtClean="0"/>
          </a:p>
        </p:txBody>
      </p:sp>
      <p:sp>
        <p:nvSpPr>
          <p:cNvPr id="4" name="Rectangle 2"/>
          <p:cNvSpPr txBox="1">
            <a:spLocks noChangeArrowheads="1"/>
          </p:cNvSpPr>
          <p:nvPr/>
        </p:nvSpPr>
        <p:spPr>
          <a:xfrm>
            <a:off x="0" y="481013"/>
            <a:ext cx="8229600" cy="952500"/>
          </a:xfrm>
          <a:prstGeom prst="rect">
            <a:avLst/>
          </a:prstGeom>
        </p:spPr>
        <p:txBody>
          <a:bodyPr rtlCol="1" anchor="ctr"/>
          <a:lstStyle/>
          <a:p>
            <a:pPr fontAlgn="auto">
              <a:spcAft>
                <a:spcPts val="0"/>
              </a:spcAft>
              <a:defRPr/>
            </a:pPr>
            <a:r>
              <a:rPr lang="fa-IR" sz="6600" dirty="0">
                <a:solidFill>
                  <a:srgbClr val="FF0000"/>
                </a:solidFill>
                <a:effectLst>
                  <a:outerShdw blurRad="38100" dist="38100" dir="2700000" algn="tl">
                    <a:srgbClr val="C0C0C0"/>
                  </a:outerShdw>
                </a:effectLst>
                <a:latin typeface="Lucida Sans Unicode"/>
                <a:cs typeface="Nazanin" pitchFamily="2" charset="-78"/>
              </a:rPr>
              <a:t>تعريف</a:t>
            </a:r>
            <a:endParaRPr lang="en-US" sz="6600" dirty="0">
              <a:solidFill>
                <a:srgbClr val="FF0000"/>
              </a:solidFill>
              <a:effectLst>
                <a:outerShdw blurRad="38100" dist="38100" dir="2700000" algn="tl">
                  <a:srgbClr val="C0C0C0"/>
                </a:outerShdw>
              </a:effectLst>
              <a:latin typeface="Lucida Sans Unicode"/>
              <a:cs typeface="Nazanin" pitchFamily="2" charset="-78"/>
            </a:endParaRPr>
          </a:p>
        </p:txBody>
      </p:sp>
      <p:sp>
        <p:nvSpPr>
          <p:cNvPr id="5" name="Rectangle 3"/>
          <p:cNvSpPr txBox="1">
            <a:spLocks noChangeArrowheads="1"/>
          </p:cNvSpPr>
          <p:nvPr/>
        </p:nvSpPr>
        <p:spPr>
          <a:xfrm>
            <a:off x="468313" y="1800225"/>
            <a:ext cx="8229600" cy="3771900"/>
          </a:xfrm>
          <a:prstGeom prst="rect">
            <a:avLst/>
          </a:prstGeom>
        </p:spPr>
        <p:txBody>
          <a:bodyPr rtlCol="1">
            <a:normAutofit/>
          </a:bodyPr>
          <a:lstStyle/>
          <a:p>
            <a:pPr marL="342900" indent="-342900" algn="ctr" fontAlgn="auto">
              <a:spcBef>
                <a:spcPct val="20000"/>
              </a:spcBef>
              <a:spcAft>
                <a:spcPts val="0"/>
              </a:spcAft>
              <a:defRPr/>
            </a:pPr>
            <a:r>
              <a:rPr lang="fa-IR" sz="4400" b="1" dirty="0" smtClean="0">
                <a:solidFill>
                  <a:prstClr val="black"/>
                </a:solidFill>
                <a:effectLst>
                  <a:outerShdw blurRad="38100" dist="38100" dir="2700000" algn="tl">
                    <a:srgbClr val="C0C0C0"/>
                  </a:outerShdw>
                </a:effectLst>
                <a:latin typeface="Lucida Sans Unicode"/>
                <a:cs typeface="2  Homa" pitchFamily="2" charset="-78"/>
              </a:rPr>
              <a:t>پايايي/ اعتبار آزمون </a:t>
            </a:r>
            <a:r>
              <a:rPr lang="fa-IR" sz="4400" b="1" dirty="0">
                <a:solidFill>
                  <a:prstClr val="black"/>
                </a:solidFill>
                <a:effectLst>
                  <a:outerShdw blurRad="38100" dist="38100" dir="2700000" algn="tl">
                    <a:srgbClr val="C0C0C0"/>
                  </a:outerShdw>
                </a:effectLst>
                <a:latin typeface="Lucida Sans Unicode"/>
                <a:cs typeface="2  Homa" pitchFamily="2" charset="-78"/>
              </a:rPr>
              <a:t>به دقت ،اعتمادپذيري ثبات ،يا تکرار پذيری نتايج آزمون اشاره مي کند.</a:t>
            </a:r>
            <a:endParaRPr lang="en-US" sz="4400" b="1" dirty="0">
              <a:solidFill>
                <a:prstClr val="black"/>
              </a:solidFill>
              <a:effectLst>
                <a:outerShdw blurRad="38100" dist="38100" dir="2700000" algn="tl">
                  <a:srgbClr val="C0C0C0"/>
                </a:outerShdw>
              </a:effectLst>
              <a:latin typeface="Lucida Sans Unicode"/>
              <a:cs typeface="2  Homa" pitchFamily="2" charset="-78"/>
            </a:endParaRPr>
          </a:p>
        </p:txBody>
      </p:sp>
      <p:sp>
        <p:nvSpPr>
          <p:cNvPr id="6" name="Slide Number Placeholder 5"/>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21</a:t>
            </a:fld>
            <a:endParaRPr lang="fa-IR">
              <a:solidFill>
                <a:prstClr val="black"/>
              </a:solidFill>
            </a:endParaRPr>
          </a:p>
        </p:txBody>
      </p:sp>
      <p:sp>
        <p:nvSpPr>
          <p:cNvPr id="7" name="Footer Placeholder 6"/>
          <p:cNvSpPr>
            <a:spLocks noGrp="1"/>
          </p:cNvSpPr>
          <p:nvPr>
            <p:ph type="ftr" sz="quarter" idx="11"/>
          </p:nvPr>
        </p:nvSpPr>
        <p:spPr/>
        <p:txBody>
          <a:bodyPr/>
          <a:lstStyle/>
          <a:p>
            <a:pPr>
              <a:defRPr/>
            </a:pPr>
            <a:endParaRPr lang="fa-IR" dirty="0">
              <a:solidFill>
                <a:prstClr val="black"/>
              </a:solidFill>
            </a:endParaRPr>
          </a:p>
        </p:txBody>
      </p:sp>
      <p:pic>
        <p:nvPicPr>
          <p:cNvPr id="13314" name="Picture 2" descr="C:\Documents and Settings\Administrator\Desktop\imagesCAGQ4F2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3282156"/>
            <a:ext cx="6048672" cy="288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95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lstStyle/>
          <a:p>
            <a:pPr eaLnBrk="1" hangingPunct="1"/>
            <a:endParaRPr lang="fa-IR" smtClean="0"/>
          </a:p>
        </p:txBody>
      </p:sp>
      <p:sp>
        <p:nvSpPr>
          <p:cNvPr id="46082" name="Title 1"/>
          <p:cNvSpPr>
            <a:spLocks noGrp="1"/>
          </p:cNvSpPr>
          <p:nvPr>
            <p:ph type="title"/>
          </p:nvPr>
        </p:nvSpPr>
        <p:spPr/>
        <p:txBody>
          <a:bodyPr/>
          <a:lstStyle/>
          <a:p>
            <a:pPr eaLnBrk="1" hangingPunct="1"/>
            <a:endParaRPr lang="fa-IR" smtClean="0"/>
          </a:p>
        </p:txBody>
      </p:sp>
      <p:sp>
        <p:nvSpPr>
          <p:cNvPr id="4" name="Rectangle 3"/>
          <p:cNvSpPr txBox="1">
            <a:spLocks noChangeArrowheads="1"/>
          </p:cNvSpPr>
          <p:nvPr/>
        </p:nvSpPr>
        <p:spPr>
          <a:xfrm>
            <a:off x="500034" y="285728"/>
            <a:ext cx="8229600" cy="5951584"/>
          </a:xfrm>
          <a:prstGeom prst="rect">
            <a:avLst/>
          </a:prstGeom>
          <a:gradFill>
            <a:gsLst>
              <a:gs pos="0">
                <a:schemeClr val="bg2">
                  <a:tint val="83000"/>
                  <a:shade val="97000"/>
                  <a:satMod val="230000"/>
                </a:schemeClr>
              </a:gs>
              <a:gs pos="100000">
                <a:schemeClr val="bg2">
                  <a:shade val="35000"/>
                  <a:satMod val="250000"/>
                </a:schemeClr>
              </a:gs>
            </a:gsLst>
            <a:path path="circle">
              <a:fillToRect l="15000" t="50000" r="85000" b="60000"/>
            </a:path>
          </a:gradFill>
          <a:ln>
            <a:solidFill>
              <a:schemeClr val="bg1"/>
            </a:solidFill>
          </a:ln>
          <a:extLst/>
        </p:spPr>
        <p:txBody>
          <a:bodyPr rtlCol="1">
            <a:noAutofit/>
          </a:bodyPr>
          <a:lstStyle/>
          <a:p>
            <a:pPr marL="342900" indent="-342900" algn="just" fontAlgn="auto">
              <a:lnSpc>
                <a:spcPct val="200000"/>
              </a:lnSpc>
              <a:spcBef>
                <a:spcPct val="20000"/>
              </a:spcBef>
              <a:spcAft>
                <a:spcPts val="0"/>
              </a:spcAft>
              <a:defRPr/>
            </a:pPr>
            <a:r>
              <a:rPr lang="fa-IR" sz="2800" b="1" dirty="0">
                <a:solidFill>
                  <a:prstClr val="black"/>
                </a:solidFill>
                <a:latin typeface="Lucida Sans Unicode"/>
                <a:cs typeface="Arial"/>
              </a:rPr>
              <a:t>رابطه بين روايي و پايايي ازاين قرار است که يک آزمون بايد پايا باشد تا بتواند روا باشد.</a:t>
            </a:r>
          </a:p>
          <a:p>
            <a:pPr marL="342900" indent="-342900" algn="just" fontAlgn="auto">
              <a:lnSpc>
                <a:spcPct val="200000"/>
              </a:lnSpc>
              <a:spcBef>
                <a:spcPct val="20000"/>
              </a:spcBef>
              <a:spcAft>
                <a:spcPts val="0"/>
              </a:spcAft>
              <a:defRPr/>
            </a:pPr>
            <a:r>
              <a:rPr lang="fa-IR" sz="2800" b="1" dirty="0">
                <a:solidFill>
                  <a:prstClr val="black"/>
                </a:solidFill>
                <a:latin typeface="Lucida Sans Unicode"/>
                <a:cs typeface="Arial"/>
              </a:rPr>
              <a:t>اگر آزموني در هر بار اجرا برروي تعدادي آزمون شونده نتايج مختلفي به دست دهد ، آن آزمون يک آزمون پايا نخواهد بود و در واقع هيچ چيز را به درستي اندازه نخواهد گرفت و اگر يک آزمون چيزي را به درستي اندازه گيري نکند، هيچ اطلاع مفيدي به ما نخواهد داد.</a:t>
            </a:r>
          </a:p>
          <a:p>
            <a:pPr marL="342900" indent="-342900" algn="just" fontAlgn="auto">
              <a:lnSpc>
                <a:spcPct val="90000"/>
              </a:lnSpc>
              <a:spcBef>
                <a:spcPct val="20000"/>
              </a:spcBef>
              <a:spcAft>
                <a:spcPts val="0"/>
              </a:spcAft>
              <a:defRPr/>
            </a:pPr>
            <a:endParaRPr lang="fa-IR" sz="2800" b="1" dirty="0">
              <a:solidFill>
                <a:prstClr val="black"/>
              </a:solidFill>
              <a:latin typeface="Lucida Sans Unicode"/>
              <a:cs typeface="Arial"/>
            </a:endParaRPr>
          </a:p>
        </p:txBody>
      </p:sp>
      <p:sp>
        <p:nvSpPr>
          <p:cNvPr id="5" name="Slide Number Placeholder 4"/>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22</a:t>
            </a:fld>
            <a:endParaRPr lang="fa-IR">
              <a:solidFill>
                <a:prstClr val="black"/>
              </a:solidFill>
            </a:endParaRPr>
          </a:p>
        </p:txBody>
      </p:sp>
      <p:sp>
        <p:nvSpPr>
          <p:cNvPr id="6" name="Footer Placeholder 5"/>
          <p:cNvSpPr>
            <a:spLocks noGrp="1"/>
          </p:cNvSpPr>
          <p:nvPr>
            <p:ph type="ftr" sz="quarter" idx="11"/>
          </p:nvPr>
        </p:nvSpPr>
        <p:spPr/>
        <p:txBody>
          <a:bodyPr/>
          <a:lstStyle/>
          <a:p>
            <a:pPr>
              <a:defRPr/>
            </a:pPr>
            <a:endParaRPr lang="fa-IR" dirty="0">
              <a:solidFill>
                <a:prstClr val="black"/>
              </a:solidFill>
            </a:endParaRPr>
          </a:p>
        </p:txBody>
      </p:sp>
    </p:spTree>
    <p:extLst>
      <p:ext uri="{BB962C8B-B14F-4D97-AF65-F5344CB8AC3E}">
        <p14:creationId xmlns:p14="http://schemas.microsoft.com/office/powerpoint/2010/main" val="862295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rtlCol="1">
            <a:normAutofit/>
          </a:bodyPr>
          <a:lstStyle/>
          <a:p>
            <a:pPr algn="ctr" eaLnBrk="1" fontAlgn="auto" hangingPunct="1">
              <a:spcAft>
                <a:spcPts val="0"/>
              </a:spcAft>
              <a:buFontTx/>
              <a:buNone/>
              <a:defRPr/>
            </a:pPr>
            <a:r>
              <a:rPr lang="fa-IR" sz="5400" b="1" dirty="0" smtClean="0">
                <a:effectLst>
                  <a:outerShdw blurRad="38100" dist="38100" dir="2700000" algn="tl">
                    <a:srgbClr val="C0C0C0"/>
                  </a:outerShdw>
                </a:effectLst>
                <a:cs typeface="2  Homa" pitchFamily="2" charset="-78"/>
              </a:rPr>
              <a:t>پايايي/ اعتبار شرط روايي است </a:t>
            </a:r>
            <a:r>
              <a:rPr lang="fa-IR" sz="5400" b="1" dirty="0" smtClean="0">
                <a:solidFill>
                  <a:srgbClr val="FF3300"/>
                </a:solidFill>
                <a:effectLst>
                  <a:outerShdw blurRad="38100" dist="38100" dir="2700000" algn="tl">
                    <a:srgbClr val="C0C0C0"/>
                  </a:outerShdw>
                </a:effectLst>
                <a:cs typeface="2  Homa" pitchFamily="2" charset="-78"/>
              </a:rPr>
              <a:t>اما</a:t>
            </a:r>
            <a:r>
              <a:rPr lang="fa-IR" sz="5400" b="1" dirty="0" smtClean="0">
                <a:effectLst>
                  <a:outerShdw blurRad="38100" dist="38100" dir="2700000" algn="tl">
                    <a:srgbClr val="C0C0C0"/>
                  </a:outerShdw>
                </a:effectLst>
                <a:cs typeface="2  Homa" pitchFamily="2" charset="-78"/>
              </a:rPr>
              <a:t> روايي براي پايايي ضروري نيست.</a:t>
            </a:r>
            <a:endParaRPr lang="en-US" sz="5400" b="1" dirty="0" smtClean="0">
              <a:effectLst>
                <a:outerShdw blurRad="38100" dist="38100" dir="2700000" algn="tl">
                  <a:srgbClr val="C0C0C0"/>
                </a:outerShdw>
              </a:effectLst>
              <a:cs typeface="2  Homa" pitchFamily="2" charset="-78"/>
            </a:endParaRPr>
          </a:p>
        </p:txBody>
      </p:sp>
      <p:sp>
        <p:nvSpPr>
          <p:cNvPr id="3" name="Slide Number Placeholder 2"/>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23</a:t>
            </a:fld>
            <a:endParaRPr lang="fa-IR">
              <a:solidFill>
                <a:prstClr val="black"/>
              </a:solidFill>
            </a:endParaRPr>
          </a:p>
        </p:txBody>
      </p:sp>
      <p:sp>
        <p:nvSpPr>
          <p:cNvPr id="4" name="Footer Placeholder 3"/>
          <p:cNvSpPr>
            <a:spLocks noGrp="1"/>
          </p:cNvSpPr>
          <p:nvPr>
            <p:ph type="ftr" sz="quarter" idx="11"/>
          </p:nvPr>
        </p:nvSpPr>
        <p:spPr>
          <a:xfrm>
            <a:off x="3419872" y="6407944"/>
            <a:ext cx="3310881"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p:txBody>
      </p:sp>
      <p:pic>
        <p:nvPicPr>
          <p:cNvPr id="7170" name="Picture 2" descr="C:\Documents and Settings\Administrator\Desktop\imagesCA66AF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284984"/>
            <a:ext cx="3984451" cy="283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45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765175"/>
            <a:ext cx="8229600" cy="4527550"/>
          </a:xfrm>
        </p:spPr>
        <p:txBody>
          <a:bodyPr rtlCol="1">
            <a:normAutofit fontScale="92500" lnSpcReduction="20000"/>
          </a:bodyPr>
          <a:lstStyle/>
          <a:p>
            <a:pPr eaLnBrk="1" fontAlgn="auto" hangingPunct="1">
              <a:spcAft>
                <a:spcPts val="0"/>
              </a:spcAft>
              <a:buFontTx/>
              <a:buNone/>
              <a:defRPr/>
            </a:pPr>
            <a:r>
              <a:rPr lang="fa-IR" sz="4400" b="1" dirty="0" smtClean="0">
                <a:solidFill>
                  <a:srgbClr val="FF0000"/>
                </a:solidFill>
              </a:rPr>
              <a:t>”ضريب پايايي“</a:t>
            </a:r>
            <a:r>
              <a:rPr lang="fa-IR" sz="4400" b="1" dirty="0" smtClean="0">
                <a:solidFill>
                  <a:schemeClr val="accent2"/>
                </a:solidFill>
              </a:rPr>
              <a:t> </a:t>
            </a:r>
            <a:r>
              <a:rPr lang="fa-IR" sz="4400" b="1" dirty="0" smtClean="0"/>
              <a:t>ارقامي از </a:t>
            </a:r>
            <a:r>
              <a:rPr lang="fa-IR" sz="4400" b="1" u="sng" dirty="0" smtClean="0">
                <a:solidFill>
                  <a:srgbClr val="FF0000"/>
                </a:solidFill>
              </a:rPr>
              <a:t>0</a:t>
            </a:r>
            <a:r>
              <a:rPr lang="fa-IR" sz="4400" b="1" dirty="0" smtClean="0"/>
              <a:t>تا</a:t>
            </a:r>
            <a:r>
              <a:rPr lang="fa-IR" sz="4400" b="1" dirty="0" smtClean="0">
                <a:solidFill>
                  <a:schemeClr val="accent2"/>
                </a:solidFill>
              </a:rPr>
              <a:t> </a:t>
            </a:r>
            <a:r>
              <a:rPr lang="fa-IR" sz="4400" b="1" u="sng" dirty="0" smtClean="0">
                <a:solidFill>
                  <a:srgbClr val="FF0000"/>
                </a:solidFill>
              </a:rPr>
              <a:t>1</a:t>
            </a:r>
            <a:r>
              <a:rPr lang="fa-IR" sz="4400" b="1" dirty="0" smtClean="0">
                <a:solidFill>
                  <a:schemeClr val="accent2"/>
                </a:solidFill>
              </a:rPr>
              <a:t> </a:t>
            </a:r>
            <a:r>
              <a:rPr lang="fa-IR" sz="4400" b="1" dirty="0" smtClean="0"/>
              <a:t>راشامل مي شود</a:t>
            </a:r>
          </a:p>
          <a:p>
            <a:pPr algn="ctr" eaLnBrk="1" fontAlgn="auto" hangingPunct="1">
              <a:spcAft>
                <a:spcPts val="0"/>
              </a:spcAft>
              <a:buFontTx/>
              <a:buNone/>
              <a:defRPr/>
            </a:pPr>
            <a:endParaRPr lang="fa-IR" sz="4400" b="1" dirty="0" smtClean="0"/>
          </a:p>
          <a:p>
            <a:pPr eaLnBrk="1" fontAlgn="auto" hangingPunct="1">
              <a:spcAft>
                <a:spcPts val="0"/>
              </a:spcAft>
              <a:buFontTx/>
              <a:buNone/>
              <a:defRPr/>
            </a:pPr>
            <a:r>
              <a:rPr lang="fa-IR" sz="4400" b="1" dirty="0" smtClean="0"/>
              <a:t>هرچه ضريب پايايي</a:t>
            </a:r>
            <a:r>
              <a:rPr lang="fa-IR" sz="4400" b="1" dirty="0" smtClean="0">
                <a:solidFill>
                  <a:schemeClr val="accent2"/>
                </a:solidFill>
              </a:rPr>
              <a:t> </a:t>
            </a:r>
            <a:r>
              <a:rPr lang="fa-IR" sz="4400" b="1" dirty="0" smtClean="0">
                <a:solidFill>
                  <a:srgbClr val="FF0000"/>
                </a:solidFill>
              </a:rPr>
              <a:t>كوچك تر</a:t>
            </a:r>
            <a:r>
              <a:rPr lang="fa-IR" sz="4400" b="1" dirty="0" smtClean="0">
                <a:solidFill>
                  <a:schemeClr val="accent2"/>
                </a:solidFill>
              </a:rPr>
              <a:t> </a:t>
            </a:r>
            <a:r>
              <a:rPr lang="fa-IR" sz="4400" b="1" dirty="0" smtClean="0"/>
              <a:t>باشد،نشان دهنده </a:t>
            </a:r>
            <a:r>
              <a:rPr lang="fa-IR" sz="4400" b="1" dirty="0" smtClean="0">
                <a:solidFill>
                  <a:schemeClr val="accent2"/>
                </a:solidFill>
              </a:rPr>
              <a:t>پايايي </a:t>
            </a:r>
            <a:r>
              <a:rPr lang="fa-IR" sz="4400" b="1" dirty="0" smtClean="0"/>
              <a:t>كمتر</a:t>
            </a:r>
          </a:p>
          <a:p>
            <a:pPr algn="ctr" eaLnBrk="1" fontAlgn="auto" hangingPunct="1">
              <a:spcAft>
                <a:spcPts val="0"/>
              </a:spcAft>
              <a:buFontTx/>
              <a:buNone/>
              <a:defRPr/>
            </a:pPr>
            <a:endParaRPr lang="fa-IR" sz="4400" b="1" dirty="0" smtClean="0"/>
          </a:p>
          <a:p>
            <a:pPr eaLnBrk="1" fontAlgn="auto" hangingPunct="1">
              <a:spcAft>
                <a:spcPts val="0"/>
              </a:spcAft>
              <a:buFontTx/>
              <a:buNone/>
              <a:defRPr/>
            </a:pPr>
            <a:r>
              <a:rPr lang="fa-IR" sz="4400" b="1" dirty="0" smtClean="0"/>
              <a:t> هر چه اين ضريب </a:t>
            </a:r>
            <a:r>
              <a:rPr lang="fa-IR" sz="4400" b="1" dirty="0" smtClean="0">
                <a:solidFill>
                  <a:srgbClr val="FF0000"/>
                </a:solidFill>
              </a:rPr>
              <a:t>بزرگتر</a:t>
            </a:r>
            <a:r>
              <a:rPr lang="fa-IR" sz="4400" b="1" dirty="0" smtClean="0">
                <a:solidFill>
                  <a:schemeClr val="accent2"/>
                </a:solidFill>
              </a:rPr>
              <a:t> </a:t>
            </a:r>
            <a:r>
              <a:rPr lang="fa-IR" sz="4400" b="1" dirty="0" smtClean="0"/>
              <a:t>باشد حاكي از</a:t>
            </a:r>
            <a:r>
              <a:rPr lang="fa-IR" sz="4400" b="1" dirty="0" smtClean="0">
                <a:solidFill>
                  <a:schemeClr val="accent2"/>
                </a:solidFill>
              </a:rPr>
              <a:t> پايايي </a:t>
            </a:r>
            <a:r>
              <a:rPr lang="fa-IR" sz="4400" b="1" dirty="0" smtClean="0">
                <a:solidFill>
                  <a:srgbClr val="FF0000"/>
                </a:solidFill>
              </a:rPr>
              <a:t>زيادتر</a:t>
            </a:r>
            <a:r>
              <a:rPr lang="fa-IR" sz="4400" b="1" dirty="0" smtClean="0">
                <a:solidFill>
                  <a:schemeClr val="accent2"/>
                </a:solidFill>
              </a:rPr>
              <a:t> </a:t>
            </a:r>
            <a:r>
              <a:rPr lang="fa-IR" sz="4400" b="1" dirty="0" smtClean="0"/>
              <a:t>آزمون است.</a:t>
            </a:r>
            <a:endParaRPr lang="en-US" sz="4400" b="1" dirty="0" smtClean="0"/>
          </a:p>
        </p:txBody>
      </p:sp>
      <p:sp>
        <p:nvSpPr>
          <p:cNvPr id="3" name="Slide Number Placeholder 2"/>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24</a:t>
            </a:fld>
            <a:endParaRPr lang="fa-IR">
              <a:solidFill>
                <a:prstClr val="black"/>
              </a:solidFill>
            </a:endParaRPr>
          </a:p>
        </p:txBody>
      </p:sp>
      <p:sp>
        <p:nvSpPr>
          <p:cNvPr id="4" name="Footer Placeholder 3"/>
          <p:cNvSpPr>
            <a:spLocks noGrp="1"/>
          </p:cNvSpPr>
          <p:nvPr>
            <p:ph type="ftr" sz="quarter" idx="11"/>
          </p:nvPr>
        </p:nvSpPr>
        <p:spPr>
          <a:xfrm>
            <a:off x="3635896" y="6407944"/>
            <a:ext cx="3816424"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p:txBody>
      </p:sp>
    </p:spTree>
    <p:extLst>
      <p:ext uri="{BB962C8B-B14F-4D97-AF65-F5344CB8AC3E}">
        <p14:creationId xmlns:p14="http://schemas.microsoft.com/office/powerpoint/2010/main" val="294041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 در روش همسانی  درونی برهمسانی یا یکنواختی ماده ها یا اجزای تشکیل دهنده یک ازمون تاکید دارد.</a:t>
            </a:r>
            <a:r>
              <a:rPr lang="en-US" b="1" dirty="0" smtClean="0"/>
              <a:t>Internal Consistency</a:t>
            </a:r>
            <a:endParaRPr lang="fa-IR" b="1" dirty="0" smtClean="0"/>
          </a:p>
        </p:txBody>
      </p:sp>
      <p:sp>
        <p:nvSpPr>
          <p:cNvPr id="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C0C0C0"/>
                  </a:outerShdw>
                </a:effectLst>
                <a:cs typeface="+mn-cs"/>
              </a:rPr>
              <a:t>روش هاي همساني دروني</a:t>
            </a:r>
            <a:endParaRPr lang="fa-IR" dirty="0">
              <a:cs typeface="+mn-cs"/>
            </a:endParaRPr>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25</a:t>
            </a:fld>
            <a:endParaRPr lang="fa-IR">
              <a:solidFill>
                <a:prstClr val="black"/>
              </a:solidFill>
            </a:endParaRPr>
          </a:p>
        </p:txBody>
      </p:sp>
      <p:sp>
        <p:nvSpPr>
          <p:cNvPr id="5" name="Footer Placeholder 4"/>
          <p:cNvSpPr>
            <a:spLocks noGrp="1"/>
          </p:cNvSpPr>
          <p:nvPr>
            <p:ph type="ftr" sz="quarter" idx="11"/>
          </p:nvPr>
        </p:nvSpPr>
        <p:spPr>
          <a:xfrm>
            <a:off x="3419872" y="6407944"/>
            <a:ext cx="3310881"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p:txBody>
      </p:sp>
      <p:pic>
        <p:nvPicPr>
          <p:cNvPr id="8194" name="Picture 2" descr="C:\Documents and Settings\Administrator\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905124"/>
            <a:ext cx="7272808" cy="31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05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rtlCol="1">
            <a:normAutofit lnSpcReduction="10000"/>
          </a:bodyPr>
          <a:lstStyle/>
          <a:p>
            <a:pPr algn="just">
              <a:defRPr/>
            </a:pPr>
            <a:r>
              <a:rPr lang="fa-IR" b="1" dirty="0" smtClean="0"/>
              <a:t>آزمون مورد نظر را </a:t>
            </a:r>
            <a:r>
              <a:rPr lang="fa-IR" b="1" dirty="0" smtClean="0">
                <a:solidFill>
                  <a:srgbClr val="FF0000"/>
                </a:solidFill>
              </a:rPr>
              <a:t>يک بار </a:t>
            </a:r>
            <a:r>
              <a:rPr lang="fa-IR" b="1" dirty="0" smtClean="0"/>
              <a:t>با </a:t>
            </a:r>
            <a:r>
              <a:rPr lang="fa-IR" b="1" dirty="0" smtClean="0">
                <a:solidFill>
                  <a:srgbClr val="FF0000"/>
                </a:solidFill>
              </a:rPr>
              <a:t>گروه واحدي </a:t>
            </a:r>
            <a:r>
              <a:rPr lang="fa-IR" b="1" dirty="0" smtClean="0"/>
              <a:t>از آزمون شوندگان اجرا مي کنيم و </a:t>
            </a:r>
            <a:r>
              <a:rPr lang="fa-IR" b="1" dirty="0" smtClean="0">
                <a:solidFill>
                  <a:srgbClr val="FF0000"/>
                </a:solidFill>
              </a:rPr>
              <a:t>پس از اجرا</a:t>
            </a:r>
            <a:r>
              <a:rPr lang="fa-IR" b="1" dirty="0" smtClean="0"/>
              <a:t>، آن را به </a:t>
            </a:r>
            <a:r>
              <a:rPr lang="fa-IR" b="1" dirty="0" smtClean="0">
                <a:solidFill>
                  <a:srgbClr val="FF0000"/>
                </a:solidFill>
              </a:rPr>
              <a:t>دو نيمه</a:t>
            </a:r>
            <a:r>
              <a:rPr lang="fa-IR" b="1" dirty="0" smtClean="0"/>
              <a:t> تقسيم مي نماييم .</a:t>
            </a:r>
          </a:p>
          <a:p>
            <a:pPr algn="just">
              <a:defRPr/>
            </a:pPr>
            <a:r>
              <a:rPr lang="fa-IR" b="1" dirty="0" smtClean="0"/>
              <a:t>در اين روش </a:t>
            </a:r>
            <a:r>
              <a:rPr lang="fa-IR" b="1" dirty="0" smtClean="0">
                <a:solidFill>
                  <a:srgbClr val="FF0000"/>
                </a:solidFill>
              </a:rPr>
              <a:t>بهترين راه دونيمه کردن آزمون اين است که همه سؤال هاي </a:t>
            </a:r>
            <a:r>
              <a:rPr lang="fa-IR" b="1" u="sng" dirty="0" smtClean="0">
                <a:solidFill>
                  <a:srgbClr val="0066FF"/>
                </a:solidFill>
              </a:rPr>
              <a:t>فرد</a:t>
            </a:r>
            <a:r>
              <a:rPr lang="fa-IR" b="1" dirty="0" smtClean="0">
                <a:solidFill>
                  <a:srgbClr val="FF0000"/>
                </a:solidFill>
              </a:rPr>
              <a:t> را يک آزمون حساب آوريم و همه سؤال هاي </a:t>
            </a:r>
            <a:r>
              <a:rPr lang="fa-IR" b="1" u="sng" dirty="0" smtClean="0">
                <a:solidFill>
                  <a:srgbClr val="0066FF"/>
                </a:solidFill>
              </a:rPr>
              <a:t>زوج</a:t>
            </a:r>
            <a:r>
              <a:rPr lang="fa-IR" b="1" dirty="0" smtClean="0">
                <a:solidFill>
                  <a:srgbClr val="FF0000"/>
                </a:solidFill>
              </a:rPr>
              <a:t> را آزمون ديگري</a:t>
            </a:r>
            <a:r>
              <a:rPr lang="fa-IR" b="1" dirty="0" smtClean="0"/>
              <a:t> </a:t>
            </a:r>
            <a:r>
              <a:rPr lang="fa-IR" b="1" dirty="0" smtClean="0">
                <a:solidFill>
                  <a:srgbClr val="FF0000"/>
                </a:solidFill>
              </a:rPr>
              <a:t>بدانيم</a:t>
            </a:r>
            <a:r>
              <a:rPr lang="fa-IR" b="1" dirty="0" smtClean="0"/>
              <a:t> .</a:t>
            </a:r>
          </a:p>
          <a:p>
            <a:pPr algn="just">
              <a:defRPr/>
            </a:pPr>
            <a:r>
              <a:rPr lang="fa-IR" b="1" dirty="0" smtClean="0"/>
              <a:t>ضريب همبستگي حاصل از نمرات دو نيمه آزمون ضريب پايايي </a:t>
            </a:r>
            <a:r>
              <a:rPr lang="fa-IR" b="1" dirty="0" smtClean="0">
                <a:solidFill>
                  <a:srgbClr val="FF0000"/>
                </a:solidFill>
              </a:rPr>
              <a:t>هر يک از دونيمه </a:t>
            </a:r>
            <a:r>
              <a:rPr lang="fa-IR" b="1" dirty="0" smtClean="0"/>
              <a:t>خواهد بود.</a:t>
            </a:r>
          </a:p>
          <a:p>
            <a:pPr algn="just">
              <a:defRPr/>
            </a:pPr>
            <a:r>
              <a:rPr lang="fa-IR" b="1" dirty="0"/>
              <a:t>ميزان رابطه ي دو دسته نمره متعلق به گروه واحدي از آزمون شوندگان را با محاسبه ضريب همبستگي مشخص  مي کنند.</a:t>
            </a:r>
          </a:p>
          <a:p>
            <a:pPr algn="just">
              <a:defRPr/>
            </a:pPr>
            <a:r>
              <a:rPr lang="fa-IR" b="1" dirty="0" smtClean="0"/>
              <a:t> </a:t>
            </a:r>
            <a:r>
              <a:rPr lang="fa-IR" b="1" dirty="0"/>
              <a:t>متداول ترين روش تعيين همبستگي ،روش محاسبه ضريب </a:t>
            </a:r>
            <a:r>
              <a:rPr lang="fa-IR" b="1" u="sng" dirty="0"/>
              <a:t>همبستگي پيرسون </a:t>
            </a:r>
            <a:r>
              <a:rPr lang="fa-IR" b="1" dirty="0"/>
              <a:t>است.</a:t>
            </a:r>
          </a:p>
          <a:p>
            <a:pPr algn="just">
              <a:defRPr/>
            </a:pPr>
            <a:endParaRPr lang="en-US" b="1" dirty="0" smtClean="0"/>
          </a:p>
        </p:txBody>
      </p:sp>
      <p:sp>
        <p:nvSpPr>
          <p:cNvPr id="23554" name="Rectangle 2"/>
          <p:cNvSpPr>
            <a:spLocks noGrp="1" noChangeArrowheads="1"/>
          </p:cNvSpPr>
          <p:nvPr>
            <p:ph type="title"/>
          </p:nvPr>
        </p:nvSpPr>
        <p:spPr/>
        <p:txBody>
          <a:bodyPr rtlCol="1">
            <a:normAutofit fontScale="90000"/>
          </a:bodyPr>
          <a:lstStyle/>
          <a:p>
            <a:pPr algn="ctr" eaLnBrk="1" fontAlgn="auto" hangingPunct="1">
              <a:spcAft>
                <a:spcPts val="0"/>
              </a:spcAft>
              <a:defRPr/>
            </a:pPr>
            <a:r>
              <a:rPr lang="fa-IR" sz="4000" b="1" dirty="0" smtClean="0">
                <a:solidFill>
                  <a:srgbClr val="FF0000"/>
                </a:solidFill>
                <a:effectLst>
                  <a:outerShdw blurRad="38100" dist="38100" dir="2700000" algn="tl">
                    <a:srgbClr val="C0C0C0"/>
                  </a:outerShdw>
                </a:effectLst>
                <a:cs typeface="Nazanin" pitchFamily="2" charset="-78"/>
              </a:rPr>
              <a:t> </a:t>
            </a:r>
            <a:r>
              <a:rPr lang="fa-IR" sz="4000" b="1" dirty="0" smtClean="0">
                <a:solidFill>
                  <a:srgbClr val="FF0000"/>
                </a:solidFill>
                <a:effectLst>
                  <a:outerShdw blurRad="38100" dist="38100" dir="2700000" algn="tl">
                    <a:srgbClr val="C0C0C0"/>
                  </a:outerShdw>
                </a:effectLst>
                <a:cs typeface="+mn-cs"/>
              </a:rPr>
              <a:t>روش هاي همساني دروني</a:t>
            </a:r>
            <a:r>
              <a:rPr lang="fa-IR" sz="4000" b="1" dirty="0" smtClean="0">
                <a:solidFill>
                  <a:srgbClr val="FF0000"/>
                </a:solidFill>
                <a:effectLst>
                  <a:outerShdw blurRad="38100" dist="38100" dir="2700000" algn="tl">
                    <a:srgbClr val="C0C0C0"/>
                  </a:outerShdw>
                </a:effectLst>
                <a:cs typeface="Nazanin" pitchFamily="2" charset="-78"/>
              </a:rPr>
              <a:t/>
            </a:r>
            <a:br>
              <a:rPr lang="fa-IR" sz="4000" b="1" dirty="0" smtClean="0">
                <a:solidFill>
                  <a:srgbClr val="FF0000"/>
                </a:solidFill>
                <a:effectLst>
                  <a:outerShdw blurRad="38100" dist="38100" dir="2700000" algn="tl">
                    <a:srgbClr val="C0C0C0"/>
                  </a:outerShdw>
                </a:effectLst>
                <a:cs typeface="Nazanin" pitchFamily="2" charset="-78"/>
              </a:rPr>
            </a:br>
            <a:r>
              <a:rPr lang="fa-IR" sz="4000" b="1" dirty="0" smtClean="0">
                <a:solidFill>
                  <a:schemeClr val="accent2"/>
                </a:solidFill>
                <a:effectLst>
                  <a:outerShdw blurRad="38100" dist="38100" dir="2700000" algn="tl">
                    <a:srgbClr val="C0C0C0"/>
                  </a:outerShdw>
                </a:effectLst>
                <a:cs typeface="Nazanin" pitchFamily="2" charset="-78"/>
              </a:rPr>
              <a:t>روش دونيمه کردن</a:t>
            </a:r>
            <a:r>
              <a:rPr lang="fa-IR" sz="4000" b="1" dirty="0" smtClean="0">
                <a:solidFill>
                  <a:srgbClr val="FF0000"/>
                </a:solidFill>
                <a:effectLst>
                  <a:outerShdw blurRad="38100" dist="38100" dir="2700000" algn="tl">
                    <a:srgbClr val="C0C0C0"/>
                  </a:outerShdw>
                </a:effectLst>
                <a:cs typeface="Nazanin" pitchFamily="2" charset="-78"/>
              </a:rPr>
              <a:t> </a:t>
            </a:r>
            <a:r>
              <a:rPr lang="fa-IR" sz="4000" b="1" dirty="0" smtClean="0">
                <a:solidFill>
                  <a:srgbClr val="FF0000"/>
                </a:solidFill>
                <a:effectLst>
                  <a:outerShdw blurRad="38100" dist="38100" dir="2700000" algn="tl">
                    <a:srgbClr val="C0C0C0"/>
                  </a:outerShdw>
                </a:effectLst>
                <a:latin typeface="Times New Roman" pitchFamily="18" charset="0"/>
              </a:rPr>
              <a:t>(</a:t>
            </a:r>
            <a:r>
              <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split-halves</a:t>
            </a:r>
            <a:r>
              <a:rPr lang="fa-IR" sz="4000" b="1" dirty="0" smtClean="0">
                <a:solidFill>
                  <a:srgbClr val="FF0000"/>
                </a:solidFill>
                <a:effectLst>
                  <a:outerShdw blurRad="38100" dist="38100" dir="2700000" algn="tl">
                    <a:srgbClr val="C0C0C0"/>
                  </a:outerShdw>
                </a:effectLst>
                <a:latin typeface="Times New Roman" pitchFamily="18" charset="0"/>
              </a:rPr>
              <a:t>)</a:t>
            </a:r>
            <a:endPar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26</a:t>
            </a:fld>
            <a:endParaRPr lang="fa-IR">
              <a:solidFill>
                <a:prstClr val="black"/>
              </a:solidFill>
            </a:endParaRPr>
          </a:p>
        </p:txBody>
      </p:sp>
      <p:sp>
        <p:nvSpPr>
          <p:cNvPr id="5" name="Footer Placeholder 4"/>
          <p:cNvSpPr>
            <a:spLocks noGrp="1"/>
          </p:cNvSpPr>
          <p:nvPr>
            <p:ph type="ftr" sz="quarter" idx="11"/>
          </p:nvPr>
        </p:nvSpPr>
        <p:spPr/>
        <p:txBody>
          <a:bodyPr/>
          <a:lstStyle/>
          <a:p>
            <a:pPr>
              <a:defRPr/>
            </a:pPr>
            <a:endParaRPr lang="fa-IR" dirty="0">
              <a:solidFill>
                <a:prstClr val="black"/>
              </a:solidFill>
            </a:endParaRPr>
          </a:p>
        </p:txBody>
      </p:sp>
    </p:spTree>
    <p:extLst>
      <p:ext uri="{BB962C8B-B14F-4D97-AF65-F5344CB8AC3E}">
        <p14:creationId xmlns:p14="http://schemas.microsoft.com/office/powerpoint/2010/main" val="728053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1474788"/>
            <a:ext cx="8229600" cy="4525962"/>
          </a:xfrm>
        </p:spPr>
        <p:txBody>
          <a:bodyPr rtlCol="1">
            <a:normAutofit/>
          </a:bodyPr>
          <a:lstStyle/>
          <a:p>
            <a:pPr algn="ctr" eaLnBrk="1" fontAlgn="auto" hangingPunct="1">
              <a:lnSpc>
                <a:spcPct val="150000"/>
              </a:lnSpc>
              <a:spcAft>
                <a:spcPts val="0"/>
              </a:spcAft>
              <a:buFontTx/>
              <a:buNone/>
              <a:defRPr/>
            </a:pPr>
            <a:r>
              <a:rPr lang="fa-IR" b="1" dirty="0" smtClean="0">
                <a:effectLst>
                  <a:outerShdw blurRad="38100" dist="38100" dir="2700000" algn="tl">
                    <a:srgbClr val="C0C0C0"/>
                  </a:outerShdw>
                </a:effectLst>
              </a:rPr>
              <a:t>براي محاسبه ضريب پايايي کل آزمون ، ضريب همبستگي بين نيمه ها رادر </a:t>
            </a:r>
            <a:r>
              <a:rPr lang="fa-IR" b="1" dirty="0" smtClean="0">
                <a:solidFill>
                  <a:srgbClr val="FF0000"/>
                </a:solidFill>
                <a:effectLst>
                  <a:outerShdw blurRad="38100" dist="38100" dir="2700000" algn="tl">
                    <a:srgbClr val="C0C0C0"/>
                  </a:outerShdw>
                </a:effectLst>
              </a:rPr>
              <a:t>فرمول اسپير من – براون</a:t>
            </a:r>
            <a:r>
              <a:rPr lang="fa-IR" b="1" dirty="0" smtClean="0">
                <a:effectLst>
                  <a:outerShdw blurRad="38100" dist="38100" dir="2700000" algn="tl">
                    <a:srgbClr val="C0C0C0"/>
                  </a:outerShdw>
                </a:effectLst>
              </a:rPr>
              <a:t> قرار مي دهيم.</a:t>
            </a:r>
          </a:p>
          <a:p>
            <a:pPr algn="ctr" eaLnBrk="1" fontAlgn="auto" hangingPunct="1">
              <a:lnSpc>
                <a:spcPct val="80000"/>
              </a:lnSpc>
              <a:spcAft>
                <a:spcPts val="0"/>
              </a:spcAft>
              <a:buFontTx/>
              <a:buNone/>
              <a:defRPr/>
            </a:pPr>
            <a:endParaRPr lang="fa-IR" b="1" dirty="0" smtClean="0">
              <a:effectLst>
                <a:outerShdw blurRad="38100" dist="38100" dir="2700000" algn="tl">
                  <a:srgbClr val="C0C0C0"/>
                </a:outerShdw>
              </a:effectLst>
            </a:endParaRPr>
          </a:p>
          <a:p>
            <a:pPr algn="ctr" eaLnBrk="1" fontAlgn="auto" hangingPunct="1">
              <a:lnSpc>
                <a:spcPct val="80000"/>
              </a:lnSpc>
              <a:spcAft>
                <a:spcPts val="0"/>
              </a:spcAft>
              <a:buFontTx/>
              <a:buNone/>
              <a:defRPr/>
            </a:pPr>
            <a:r>
              <a:rPr lang="fa-IR" b="1" dirty="0" smtClean="0">
                <a:effectLst>
                  <a:outerShdw blurRad="38100" dist="38100" dir="2700000" algn="tl">
                    <a:srgbClr val="C0C0C0"/>
                  </a:outerShdw>
                </a:effectLst>
              </a:rPr>
              <a:t>نتيجه حاصل، </a:t>
            </a:r>
            <a:r>
              <a:rPr lang="fa-IR" b="1" u="sng" dirty="0" smtClean="0">
                <a:solidFill>
                  <a:srgbClr val="FF0000"/>
                </a:solidFill>
                <a:effectLst>
                  <a:outerShdw blurRad="38100" dist="38100" dir="2700000" algn="tl">
                    <a:srgbClr val="C0C0C0"/>
                  </a:outerShdw>
                </a:effectLst>
              </a:rPr>
              <a:t>ضريب پايايي  کل آزمون</a:t>
            </a:r>
            <a:r>
              <a:rPr lang="fa-IR" b="1" dirty="0" smtClean="0">
                <a:effectLst>
                  <a:outerShdw blurRad="38100" dist="38100" dir="2700000" algn="tl">
                    <a:srgbClr val="C0C0C0"/>
                  </a:outerShdw>
                </a:effectLst>
              </a:rPr>
              <a:t> خواهد بود.</a:t>
            </a:r>
            <a:endParaRPr lang="en-US" b="1" dirty="0" smtClean="0">
              <a:effectLst>
                <a:outerShdw blurRad="38100" dist="38100" dir="2700000" algn="tl">
                  <a:srgbClr val="C0C0C0"/>
                </a:outerShdw>
              </a:effectLst>
            </a:endParaRPr>
          </a:p>
        </p:txBody>
      </p:sp>
      <p:sp>
        <p:nvSpPr>
          <p:cNvPr id="3" name="Slide Number Placeholder 2"/>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27</a:t>
            </a:fld>
            <a:endParaRPr lang="fa-IR">
              <a:solidFill>
                <a:prstClr val="black"/>
              </a:solidFill>
            </a:endParaRPr>
          </a:p>
        </p:txBody>
      </p:sp>
      <p:sp>
        <p:nvSpPr>
          <p:cNvPr id="4" name="Footer Placeholder 3"/>
          <p:cNvSpPr>
            <a:spLocks noGrp="1"/>
          </p:cNvSpPr>
          <p:nvPr>
            <p:ph type="ftr" sz="quarter" idx="11"/>
          </p:nvPr>
        </p:nvSpPr>
        <p:spPr>
          <a:xfrm>
            <a:off x="3275856" y="6407944"/>
            <a:ext cx="3454897"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a:p>
            <a:pPr>
              <a:defRPr/>
            </a:pPr>
            <a:endParaRPr lang="fa-IR" dirty="0">
              <a:solidFill>
                <a:prstClr val="black"/>
              </a:solidFill>
            </a:endParaRPr>
          </a:p>
        </p:txBody>
      </p:sp>
      <p:pic>
        <p:nvPicPr>
          <p:cNvPr id="11266" name="Picture 2" descr="C:\Documents and Settings\Administrator\Desktop\imagesCAP70NY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89040"/>
            <a:ext cx="648072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494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5007183"/>
          </a:xfrm>
        </p:spPr>
        <p:txBody>
          <a:bodyPr/>
          <a:lstStyle/>
          <a:p>
            <a:r>
              <a:rPr lang="fa-IR" dirty="0" smtClean="0"/>
              <a:t>اين روش براي محاسبه </a:t>
            </a:r>
            <a:r>
              <a:rPr lang="fa-IR" b="1" dirty="0" smtClean="0">
                <a:solidFill>
                  <a:srgbClr val="FF0000"/>
                </a:solidFill>
              </a:rPr>
              <a:t>هماهنگي دروني </a:t>
            </a:r>
            <a:r>
              <a:rPr lang="fa-IR" dirty="0" smtClean="0"/>
              <a:t>ابزار اندازه گيري از جمله پرسشنامه ها يا آزمون هايي كه خصيصه هاي مختلف را اندازه گيري مي كند بكار مي رود.</a:t>
            </a:r>
          </a:p>
          <a:p>
            <a:r>
              <a:rPr lang="fa-IR" dirty="0" smtClean="0"/>
              <a:t>براي محاسبه ضريب آلفاي كرونباخ </a:t>
            </a:r>
            <a:r>
              <a:rPr lang="fa-IR" b="1" dirty="0" smtClean="0"/>
              <a:t>ابتدا بايد واريانس نمره هاي هر زير مجموعه</a:t>
            </a:r>
            <a:r>
              <a:rPr lang="fa-IR" dirty="0" smtClean="0"/>
              <a:t> سوال هاي پرسشنامه (يا زير آزمون) و </a:t>
            </a:r>
            <a:r>
              <a:rPr lang="fa-IR" b="1" dirty="0" smtClean="0"/>
              <a:t>واريانس كل </a:t>
            </a:r>
            <a:r>
              <a:rPr lang="fa-IR" dirty="0" smtClean="0"/>
              <a:t>را محاسبه كرد. سپس با استفاده از فرمول زير مقدار ضريب آلفا را محاسبه كرد.</a:t>
            </a:r>
            <a:endParaRPr lang="fa-IR" dirty="0"/>
          </a:p>
        </p:txBody>
      </p:sp>
      <p:sp>
        <p:nvSpPr>
          <p:cNvPr id="3" name="Title 2"/>
          <p:cNvSpPr>
            <a:spLocks noGrp="1"/>
          </p:cNvSpPr>
          <p:nvPr>
            <p:ph type="title"/>
          </p:nvPr>
        </p:nvSpPr>
        <p:spPr>
          <a:xfrm>
            <a:off x="457200" y="274638"/>
            <a:ext cx="8229600" cy="654032"/>
          </a:xfrm>
        </p:spPr>
        <p:txBody>
          <a:bodyPr>
            <a:normAutofit fontScale="90000"/>
          </a:bodyPr>
          <a:lstStyle/>
          <a:p>
            <a:pPr algn="ctr"/>
            <a:r>
              <a:rPr lang="fa-IR" dirty="0" smtClean="0"/>
              <a:t>روش آلفاي كرونباخ</a:t>
            </a:r>
            <a:endParaRPr lang="fa-IR" dirty="0"/>
          </a:p>
        </p:txBody>
      </p:sp>
      <p:pic>
        <p:nvPicPr>
          <p:cNvPr id="119810" name="Picture 2" descr="C:\Users\Dr Kamran Mirzaei\Desktop\Snap_2014.02.25_20h28m23s_007_.png"/>
          <p:cNvPicPr>
            <a:picLocks noChangeAspect="1" noChangeArrowheads="1"/>
          </p:cNvPicPr>
          <p:nvPr/>
        </p:nvPicPr>
        <p:blipFill>
          <a:blip r:embed="rId2" cstate="print"/>
          <a:srcRect/>
          <a:stretch>
            <a:fillRect/>
          </a:stretch>
        </p:blipFill>
        <p:spPr bwMode="auto">
          <a:xfrm>
            <a:off x="285720" y="4071942"/>
            <a:ext cx="8643998" cy="2786058"/>
          </a:xfrm>
          <a:prstGeom prst="rect">
            <a:avLst/>
          </a:prstGeom>
          <a:noFill/>
        </p:spPr>
      </p:pic>
      <p:sp>
        <p:nvSpPr>
          <p:cNvPr id="5" name="Slide Number Placeholder 4"/>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28</a:t>
            </a:fld>
            <a:endParaRPr lang="fa-IR">
              <a:solidFill>
                <a:prstClr val="black"/>
              </a:solidFill>
            </a:endParaRPr>
          </a:p>
        </p:txBody>
      </p:sp>
      <p:sp>
        <p:nvSpPr>
          <p:cNvPr id="6" name="Footer Placeholder 5"/>
          <p:cNvSpPr>
            <a:spLocks noGrp="1"/>
          </p:cNvSpPr>
          <p:nvPr>
            <p:ph type="ftr" sz="quarter" idx="11"/>
          </p:nvPr>
        </p:nvSpPr>
        <p:spPr>
          <a:xfrm>
            <a:off x="2230174" y="6309320"/>
            <a:ext cx="2350681" cy="365125"/>
          </a:xfrm>
        </p:spPr>
        <p:txBody>
          <a:bodyPr/>
          <a:lstStyle/>
          <a:p>
            <a:pPr>
              <a:defRPr/>
            </a:pPr>
            <a:endParaRPr lang="fa-IR" dirty="0">
              <a:solidFill>
                <a:prstClr val="black"/>
              </a:solidFill>
            </a:endParaRPr>
          </a:p>
        </p:txBody>
      </p:sp>
    </p:spTree>
    <p:extLst>
      <p:ext uri="{BB962C8B-B14F-4D97-AF65-F5344CB8AC3E}">
        <p14:creationId xmlns:p14="http://schemas.microsoft.com/office/powerpoint/2010/main" val="225756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b="1" dirty="0" smtClean="0">
                <a:solidFill>
                  <a:srgbClr val="FF0000"/>
                </a:solidFill>
                <a:effectLst>
                  <a:outerShdw blurRad="38100" dist="38100" dir="2700000" algn="tl">
                    <a:srgbClr val="000000">
                      <a:alpha val="43137"/>
                    </a:srgbClr>
                  </a:outerShdw>
                </a:effectLst>
              </a:rPr>
              <a:t>مثال :</a:t>
            </a:r>
            <a:r>
              <a:rPr lang="fa-IR" dirty="0" smtClean="0"/>
              <a:t> اگر پرسشنامه داراي سه زير مجموعه سوال باشد، به طوري كه واريانس هر زير مجموعه به ترتيب 6 ، 4 و 7  بوده و واريانس كل برابر با 32  باشد، مقدار ضريب آلفاي كرونباخ با استفاده از فرمول ياد شده به صورت زير به دست مي‌آيد:</a:t>
            </a:r>
          </a:p>
          <a:p>
            <a:endParaRPr lang="fa-IR" dirty="0" smtClean="0"/>
          </a:p>
          <a:p>
            <a:endParaRPr lang="fa-IR" dirty="0" smtClean="0"/>
          </a:p>
          <a:p>
            <a:endParaRPr lang="fa-IR" dirty="0" smtClean="0"/>
          </a:p>
          <a:p>
            <a:endParaRPr lang="fa-IR" dirty="0" smtClean="0"/>
          </a:p>
          <a:p>
            <a:r>
              <a:rPr lang="fa-IR" b="1" dirty="0" smtClean="0">
                <a:solidFill>
                  <a:srgbClr val="FF0000"/>
                </a:solidFill>
              </a:rPr>
              <a:t>مقدار صفر </a:t>
            </a:r>
            <a:r>
              <a:rPr lang="fa-IR" dirty="0" smtClean="0"/>
              <a:t>اين ضريب نشان دهنده </a:t>
            </a:r>
            <a:r>
              <a:rPr lang="fa-IR" b="1" dirty="0" smtClean="0">
                <a:solidFill>
                  <a:srgbClr val="FF0000"/>
                </a:solidFill>
              </a:rPr>
              <a:t>عدم قابليت اعتماد </a:t>
            </a:r>
            <a:r>
              <a:rPr lang="fa-IR" dirty="0" smtClean="0"/>
              <a:t>و </a:t>
            </a:r>
            <a:r>
              <a:rPr lang="fa-IR" b="1" dirty="0" smtClean="0">
                <a:solidFill>
                  <a:srgbClr val="FF0000"/>
                </a:solidFill>
              </a:rPr>
              <a:t>1+ </a:t>
            </a:r>
            <a:r>
              <a:rPr lang="fa-IR" dirty="0" smtClean="0"/>
              <a:t>نشان دهنده </a:t>
            </a:r>
            <a:r>
              <a:rPr lang="fa-IR" b="1" dirty="0" smtClean="0">
                <a:solidFill>
                  <a:srgbClr val="FF0000"/>
                </a:solidFill>
              </a:rPr>
              <a:t>قابليت اعتماد كامل </a:t>
            </a:r>
            <a:r>
              <a:rPr lang="fa-IR" dirty="0" smtClean="0"/>
              <a:t>است.</a:t>
            </a:r>
            <a:r>
              <a:rPr lang="fa-IR" b="1" dirty="0" smtClean="0"/>
              <a:t>ضریب آلفای 0/8</a:t>
            </a:r>
            <a:r>
              <a:rPr lang="en-US" b="1" dirty="0" smtClean="0"/>
              <a:t> </a:t>
            </a:r>
            <a:r>
              <a:rPr lang="fa-IR" b="1" dirty="0" smtClean="0"/>
              <a:t> مورد توافق است.</a:t>
            </a:r>
            <a:endParaRPr lang="fa-IR" b="1" dirty="0"/>
          </a:p>
        </p:txBody>
      </p:sp>
      <p:sp>
        <p:nvSpPr>
          <p:cNvPr id="3" name="Title 2"/>
          <p:cNvSpPr>
            <a:spLocks noGrp="1"/>
          </p:cNvSpPr>
          <p:nvPr>
            <p:ph type="title"/>
          </p:nvPr>
        </p:nvSpPr>
        <p:spPr/>
        <p:txBody>
          <a:bodyPr/>
          <a:lstStyle/>
          <a:p>
            <a:endParaRPr lang="fa-IR" dirty="0"/>
          </a:p>
        </p:txBody>
      </p:sp>
      <p:pic>
        <p:nvPicPr>
          <p:cNvPr id="120835" name="Picture 3" descr="C:\Users\Dr Kamran Mirzaei\Desktop\Snap_2014.02.25_20h31m10s_008_.png"/>
          <p:cNvPicPr>
            <a:picLocks noChangeAspect="1" noChangeArrowheads="1"/>
          </p:cNvPicPr>
          <p:nvPr/>
        </p:nvPicPr>
        <p:blipFill>
          <a:blip r:embed="rId2" cstate="print"/>
          <a:srcRect/>
          <a:stretch>
            <a:fillRect/>
          </a:stretch>
        </p:blipFill>
        <p:spPr bwMode="auto">
          <a:xfrm>
            <a:off x="928662" y="3214686"/>
            <a:ext cx="3571900" cy="1357322"/>
          </a:xfrm>
          <a:prstGeom prst="rect">
            <a:avLst/>
          </a:prstGeom>
          <a:noFill/>
        </p:spPr>
      </p:pic>
      <p:sp>
        <p:nvSpPr>
          <p:cNvPr id="5" name="Slide Number Placeholder 4"/>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29</a:t>
            </a:fld>
            <a:endParaRPr lang="fa-IR">
              <a:solidFill>
                <a:prstClr val="black"/>
              </a:solidFill>
            </a:endParaRPr>
          </a:p>
        </p:txBody>
      </p:sp>
      <p:sp>
        <p:nvSpPr>
          <p:cNvPr id="6" name="Footer Placeholder 5"/>
          <p:cNvSpPr>
            <a:spLocks noGrp="1"/>
          </p:cNvSpPr>
          <p:nvPr>
            <p:ph type="ftr" sz="quarter" idx="11"/>
          </p:nvPr>
        </p:nvSpPr>
        <p:spPr>
          <a:xfrm>
            <a:off x="3707904" y="6407944"/>
            <a:ext cx="3528392"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a:p>
            <a:pPr>
              <a:defRPr/>
            </a:pPr>
            <a:endParaRPr lang="fa-IR" dirty="0">
              <a:solidFill>
                <a:prstClr val="black"/>
              </a:solidFill>
            </a:endParaRPr>
          </a:p>
        </p:txBody>
      </p:sp>
    </p:spTree>
    <p:extLst>
      <p:ext uri="{BB962C8B-B14F-4D97-AF65-F5344CB8AC3E}">
        <p14:creationId xmlns:p14="http://schemas.microsoft.com/office/powerpoint/2010/main" val="235322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dirty="0"/>
              <a:t> </a:t>
            </a:r>
            <a:r>
              <a:rPr lang="fa-IR" sz="4000" b="1" dirty="0" smtClean="0">
                <a:solidFill>
                  <a:srgbClr val="C00000"/>
                </a:solidFill>
              </a:rPr>
              <a:t>مهم ترین مزیت تحلیل ازمون برای مدرس انتخاب سوالات مناسب برای وی و تشکیل بانک سوالات اختصاصی خود است.</a:t>
            </a:r>
          </a:p>
          <a:p>
            <a:pPr algn="just"/>
            <a:endParaRPr lang="fa-IR" sz="4000" b="1" dirty="0">
              <a:solidFill>
                <a:srgbClr val="C00000"/>
              </a:solidFill>
            </a:endParaRPr>
          </a:p>
          <a:p>
            <a:pPr algn="just"/>
            <a:r>
              <a:rPr lang="fa-IR" sz="4000" b="1" dirty="0" smtClean="0">
                <a:solidFill>
                  <a:srgbClr val="C00000"/>
                </a:solidFill>
              </a:rPr>
              <a:t>یک مدرس کدام سوالات را در بانک خود ذخیره می کند؟</a:t>
            </a:r>
          </a:p>
          <a:p>
            <a:pPr algn="just"/>
            <a:endParaRPr lang="fa-IR" sz="4000" b="1" dirty="0">
              <a:solidFill>
                <a:srgbClr val="C00000"/>
              </a:solidFill>
            </a:endParaRPr>
          </a:p>
        </p:txBody>
      </p:sp>
      <p:sp>
        <p:nvSpPr>
          <p:cNvPr id="3" name="Footer Placeholder 2"/>
          <p:cNvSpPr>
            <a:spLocks noGrp="1"/>
          </p:cNvSpPr>
          <p:nvPr>
            <p:ph type="ftr" sz="quarter" idx="11"/>
          </p:nvPr>
        </p:nvSpPr>
        <p:spPr/>
        <p:txBody>
          <a:bodyPr/>
          <a:lstStyle/>
          <a:p>
            <a:pPr>
              <a:defRPr/>
            </a:pPr>
            <a:endParaRPr lang="fa-IR" dirty="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3</a:t>
            </a:fld>
            <a:endParaRPr lang="fa-IR"/>
          </a:p>
        </p:txBody>
      </p:sp>
      <p:sp>
        <p:nvSpPr>
          <p:cNvPr id="5" name="Title 4"/>
          <p:cNvSpPr>
            <a:spLocks noGrp="1"/>
          </p:cNvSpPr>
          <p:nvPr>
            <p:ph type="title"/>
          </p:nvPr>
        </p:nvSpPr>
        <p:spPr/>
        <p:txBody>
          <a:bodyPr/>
          <a:lstStyle/>
          <a:p>
            <a:endParaRPr lang="fa-IR"/>
          </a:p>
        </p:txBody>
      </p:sp>
    </p:spTree>
    <p:extLst>
      <p:ext uri="{BB962C8B-B14F-4D97-AF65-F5344CB8AC3E}">
        <p14:creationId xmlns:p14="http://schemas.microsoft.com/office/powerpoint/2010/main" val="2013546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68313" y="1268760"/>
            <a:ext cx="8229600" cy="4731990"/>
          </a:xfrm>
        </p:spPr>
        <p:txBody>
          <a:bodyPr rtlCol="1">
            <a:normAutofit/>
          </a:bodyPr>
          <a:lstStyle/>
          <a:p>
            <a:pPr algn="ctr" eaLnBrk="1" fontAlgn="auto" hangingPunct="1">
              <a:spcAft>
                <a:spcPts val="0"/>
              </a:spcAft>
              <a:buFontTx/>
              <a:buNone/>
              <a:defRPr/>
            </a:pPr>
            <a:r>
              <a:rPr lang="fa-IR" sz="2800" b="1" i="1" u="sng" dirty="0" smtClean="0">
                <a:solidFill>
                  <a:srgbClr val="FF0000"/>
                </a:solidFill>
                <a:effectLst>
                  <a:outerShdw blurRad="38100" dist="38100" dir="2700000" algn="tl">
                    <a:srgbClr val="C0C0C0"/>
                  </a:outerShdw>
                </a:effectLst>
              </a:rPr>
              <a:t>اين روش در شرايطي بکار مي رود که:</a:t>
            </a:r>
          </a:p>
          <a:p>
            <a:pPr algn="just" eaLnBrk="1" fontAlgn="auto" hangingPunct="1">
              <a:spcAft>
                <a:spcPts val="0"/>
              </a:spcAft>
              <a:buFontTx/>
              <a:buNone/>
              <a:defRPr/>
            </a:pPr>
            <a:r>
              <a:rPr lang="fa-IR" sz="2800" b="1" dirty="0" smtClean="0">
                <a:effectLst>
                  <a:outerShdw blurRad="38100" dist="38100" dir="2700000" algn="tl">
                    <a:srgbClr val="C0C0C0"/>
                  </a:outerShdw>
                </a:effectLst>
              </a:rPr>
              <a:t>1-  </a:t>
            </a:r>
            <a:r>
              <a:rPr lang="fa-IR" sz="2800" b="1" dirty="0" smtClean="0"/>
              <a:t>نمرات سؤال ، نه به صورت دوارزشي صفر و يک ،بلکه به صورت چند ارزشي (از 1 تا 5 به صورت کاملا موافق تا کاملا مخالف)تعيين مي شود( معیار لیکرت ).</a:t>
            </a:r>
          </a:p>
          <a:p>
            <a:pPr algn="just" eaLnBrk="1" fontAlgn="auto" hangingPunct="1">
              <a:spcAft>
                <a:spcPts val="0"/>
              </a:spcAft>
              <a:buFontTx/>
              <a:buNone/>
              <a:defRPr/>
            </a:pPr>
            <a:endParaRPr lang="fa-IR" sz="2800" b="1" dirty="0" smtClean="0"/>
          </a:p>
          <a:p>
            <a:pPr algn="just" eaLnBrk="1" fontAlgn="auto" hangingPunct="1">
              <a:spcAft>
                <a:spcPts val="0"/>
              </a:spcAft>
              <a:buFontTx/>
              <a:buNone/>
              <a:defRPr/>
            </a:pPr>
            <a:r>
              <a:rPr lang="fa-IR" sz="2800" b="1" dirty="0" smtClean="0"/>
              <a:t>2- زماني که يک آزمون از تعدادي خرده آزمون يا بخش هاي مختلف تشکيل شده است.مانند پرسشنامه ای که چندین جزء را مورد بررسی قرار داده است.</a:t>
            </a:r>
          </a:p>
          <a:p>
            <a:pPr algn="just" eaLnBrk="1" fontAlgn="auto" hangingPunct="1">
              <a:spcAft>
                <a:spcPts val="0"/>
              </a:spcAft>
              <a:buFontTx/>
              <a:buNone/>
              <a:defRPr/>
            </a:pPr>
            <a:endParaRPr lang="en-US" sz="2800" b="1" dirty="0" smtClean="0">
              <a:effectLst>
                <a:outerShdw blurRad="38100" dist="38100" dir="2700000" algn="tl">
                  <a:srgbClr val="C0C0C0"/>
                </a:outerShdw>
              </a:effectLst>
              <a:cs typeface="2  Homa" pitchFamily="2" charset="-78"/>
            </a:endParaRPr>
          </a:p>
        </p:txBody>
      </p:sp>
      <p:sp>
        <p:nvSpPr>
          <p:cNvPr id="24578" name="Rectangle 2"/>
          <p:cNvSpPr>
            <a:spLocks noGrp="1" noChangeArrowheads="1"/>
          </p:cNvSpPr>
          <p:nvPr>
            <p:ph type="title"/>
          </p:nvPr>
        </p:nvSpPr>
        <p:spPr>
          <a:xfrm>
            <a:off x="457200" y="428625"/>
            <a:ext cx="8229600" cy="552103"/>
          </a:xfrm>
        </p:spPr>
        <p:txBody>
          <a:bodyPr rtlCol="1">
            <a:normAutofit fontScale="90000"/>
          </a:bodyPr>
          <a:lstStyle/>
          <a:p>
            <a:pPr algn="ctr" eaLnBrk="1" fontAlgn="auto" hangingPunct="1">
              <a:spcAft>
                <a:spcPts val="0"/>
              </a:spcAft>
              <a:defRPr/>
            </a:pPr>
            <a:r>
              <a:rPr lang="fa-IR" sz="4000" b="1" dirty="0" smtClean="0">
                <a:solidFill>
                  <a:srgbClr val="FF0000"/>
                </a:solidFill>
                <a:effectLst>
                  <a:outerShdw blurRad="38100" dist="38100" dir="2700000" algn="tl">
                    <a:srgbClr val="C0C0C0"/>
                  </a:outerShdw>
                </a:effectLst>
                <a:cs typeface="Nazanin" pitchFamily="2" charset="-78"/>
              </a:rPr>
              <a:t/>
            </a:r>
            <a:br>
              <a:rPr lang="fa-IR" sz="4000" b="1" dirty="0" smtClean="0">
                <a:solidFill>
                  <a:srgbClr val="FF0000"/>
                </a:solidFill>
                <a:effectLst>
                  <a:outerShdw blurRad="38100" dist="38100" dir="2700000" algn="tl">
                    <a:srgbClr val="C0C0C0"/>
                  </a:outerShdw>
                </a:effectLst>
                <a:cs typeface="Nazanin" pitchFamily="2" charset="-78"/>
              </a:rPr>
            </a:br>
            <a:r>
              <a:rPr lang="fa-IR" sz="4000" b="1" dirty="0" smtClean="0">
                <a:solidFill>
                  <a:schemeClr val="accent2"/>
                </a:solidFill>
                <a:effectLst>
                  <a:outerShdw blurRad="38100" dist="38100" dir="2700000" algn="tl">
                    <a:srgbClr val="C0C0C0"/>
                  </a:outerShdw>
                </a:effectLst>
                <a:cs typeface="+mn-cs"/>
              </a:rPr>
              <a:t>روش ضريب آلفاي کرانباخ</a:t>
            </a:r>
            <a:endParaRPr lang="en-US" sz="4000" b="1" dirty="0" smtClean="0">
              <a:solidFill>
                <a:srgbClr val="FF0000"/>
              </a:solidFill>
              <a:effectLst>
                <a:outerShdw blurRad="38100" dist="38100" dir="2700000" algn="tl">
                  <a:srgbClr val="C0C0C0"/>
                </a:outerShdw>
              </a:effectLst>
              <a:cs typeface="+mn-cs"/>
            </a:endParaRPr>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30</a:t>
            </a:fld>
            <a:endParaRPr lang="fa-IR">
              <a:solidFill>
                <a:prstClr val="black"/>
              </a:solidFill>
            </a:endParaRPr>
          </a:p>
        </p:txBody>
      </p:sp>
      <p:sp>
        <p:nvSpPr>
          <p:cNvPr id="5" name="Footer Placeholder 4"/>
          <p:cNvSpPr>
            <a:spLocks noGrp="1"/>
          </p:cNvSpPr>
          <p:nvPr>
            <p:ph type="ftr" sz="quarter" idx="11"/>
          </p:nvPr>
        </p:nvSpPr>
        <p:spPr/>
        <p:txBody>
          <a:bodyPr/>
          <a:lstStyle/>
          <a:p>
            <a:pPr>
              <a:defRPr/>
            </a:pPr>
            <a:r>
              <a:rPr lang="en-US" dirty="0">
                <a:solidFill>
                  <a:prstClr val="black"/>
                </a:solidFill>
              </a:rPr>
              <a:t>Reza </a:t>
            </a:r>
            <a:r>
              <a:rPr lang="en-US" dirty="0" err="1">
                <a:solidFill>
                  <a:prstClr val="black"/>
                </a:solidFill>
              </a:rPr>
              <a:t>pourmirza</a:t>
            </a:r>
            <a:r>
              <a:rPr lang="en-US" dirty="0">
                <a:solidFill>
                  <a:prstClr val="black"/>
                </a:solidFill>
              </a:rPr>
              <a:t> </a:t>
            </a:r>
            <a:r>
              <a:rPr lang="en-US" dirty="0" err="1">
                <a:solidFill>
                  <a:prstClr val="black"/>
                </a:solidFill>
              </a:rPr>
              <a:t>kalhori</a:t>
            </a:r>
            <a:r>
              <a:rPr lang="en-US" dirty="0">
                <a:solidFill>
                  <a:prstClr val="black"/>
                </a:solidFill>
              </a:rPr>
              <a:t>. MSN.CCRN</a:t>
            </a:r>
          </a:p>
          <a:p>
            <a:pPr>
              <a:defRPr/>
            </a:pPr>
            <a:endParaRPr lang="fa-IR" dirty="0">
              <a:solidFill>
                <a:prstClr val="black"/>
              </a:solidFill>
            </a:endParaRPr>
          </a:p>
        </p:txBody>
      </p:sp>
    </p:spTree>
    <p:extLst>
      <p:ext uri="{BB962C8B-B14F-4D97-AF65-F5344CB8AC3E}">
        <p14:creationId xmlns:p14="http://schemas.microsoft.com/office/powerpoint/2010/main" val="2801116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28625"/>
            <a:ext cx="8229600" cy="1143000"/>
          </a:xfrm>
        </p:spPr>
        <p:txBody>
          <a:bodyPr rtlCol="1">
            <a:normAutofit fontScale="90000"/>
          </a:bodyPr>
          <a:lstStyle/>
          <a:p>
            <a:pPr algn="ctr" eaLnBrk="1" fontAlgn="auto" hangingPunct="1">
              <a:spcAft>
                <a:spcPts val="0"/>
              </a:spcAft>
              <a:defRPr/>
            </a:pPr>
            <a:r>
              <a:rPr lang="fa-IR" sz="4000" b="1" dirty="0" smtClean="0">
                <a:solidFill>
                  <a:srgbClr val="FF0000"/>
                </a:solidFill>
                <a:effectLst>
                  <a:outerShdw blurRad="38100" dist="38100" dir="2700000" algn="tl">
                    <a:srgbClr val="C0C0C0"/>
                  </a:outerShdw>
                </a:effectLst>
                <a:cs typeface="Nazanin" pitchFamily="2" charset="-78"/>
              </a:rPr>
              <a:t/>
            </a:r>
            <a:br>
              <a:rPr lang="fa-IR" sz="4000" b="1" dirty="0" smtClean="0">
                <a:solidFill>
                  <a:srgbClr val="FF0000"/>
                </a:solidFill>
                <a:effectLst>
                  <a:outerShdw blurRad="38100" dist="38100" dir="2700000" algn="tl">
                    <a:srgbClr val="C0C0C0"/>
                  </a:outerShdw>
                </a:effectLst>
                <a:cs typeface="Nazanin" pitchFamily="2" charset="-78"/>
              </a:rPr>
            </a:br>
            <a:r>
              <a:rPr lang="fa-IR" sz="5300" b="1" dirty="0" smtClean="0">
                <a:solidFill>
                  <a:schemeClr val="accent2"/>
                </a:solidFill>
                <a:effectLst>
                  <a:outerShdw blurRad="38100" dist="38100" dir="2700000" algn="tl">
                    <a:srgbClr val="C0C0C0"/>
                  </a:outerShdw>
                </a:effectLst>
              </a:rPr>
              <a:t>روش کودر-ريچاردسون</a:t>
            </a:r>
            <a:endParaRPr lang="en-US" sz="5300" b="1" dirty="0" smtClean="0">
              <a:solidFill>
                <a:srgbClr val="FF0000"/>
              </a:solidFill>
              <a:effectLst>
                <a:outerShdw blurRad="38100" dist="38100" dir="2700000" algn="tl">
                  <a:srgbClr val="C0C0C0"/>
                </a:outerShdw>
              </a:effectLst>
            </a:endParaRPr>
          </a:p>
        </p:txBody>
      </p:sp>
      <p:pic>
        <p:nvPicPr>
          <p:cNvPr id="117762" name="Picture 2" descr="C:\Users\Dr Kamran Mirzaei\Desktop\Snap_2014.02.25_19h29m57s_004_.png"/>
          <p:cNvPicPr>
            <a:picLocks noGrp="1" noChangeAspect="1" noChangeArrowheads="1"/>
          </p:cNvPicPr>
          <p:nvPr>
            <p:ph idx="1"/>
          </p:nvPr>
        </p:nvPicPr>
        <p:blipFill>
          <a:blip r:embed="rId3" cstate="print"/>
          <a:srcRect/>
          <a:stretch>
            <a:fillRect/>
          </a:stretch>
        </p:blipFill>
        <p:spPr bwMode="auto">
          <a:xfrm>
            <a:off x="467544" y="1772816"/>
            <a:ext cx="8286808" cy="2643206"/>
          </a:xfrm>
          <a:prstGeom prst="rect">
            <a:avLst/>
          </a:prstGeom>
          <a:noFill/>
        </p:spPr>
      </p:pic>
      <p:sp>
        <p:nvSpPr>
          <p:cNvPr id="4" name="Slide Number Placeholder 3"/>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31</a:t>
            </a:fld>
            <a:endParaRPr lang="fa-IR">
              <a:solidFill>
                <a:prstClr val="black"/>
              </a:solidFill>
            </a:endParaRPr>
          </a:p>
        </p:txBody>
      </p:sp>
      <p:sp>
        <p:nvSpPr>
          <p:cNvPr id="5" name="Footer Placeholder 4"/>
          <p:cNvSpPr>
            <a:spLocks noGrp="1"/>
          </p:cNvSpPr>
          <p:nvPr>
            <p:ph type="ftr" sz="quarter" idx="11"/>
          </p:nvPr>
        </p:nvSpPr>
        <p:spPr/>
        <p:txBody>
          <a:bodyPr/>
          <a:lstStyle/>
          <a:p>
            <a:pPr>
              <a:defRPr/>
            </a:pPr>
            <a:r>
              <a:rPr lang="en-US" dirty="0">
                <a:solidFill>
                  <a:prstClr val="black"/>
                </a:solidFill>
              </a:rPr>
              <a:t>Reza </a:t>
            </a:r>
            <a:r>
              <a:rPr lang="en-US" dirty="0" err="1">
                <a:solidFill>
                  <a:prstClr val="black"/>
                </a:solidFill>
              </a:rPr>
              <a:t>pourmirza</a:t>
            </a:r>
            <a:r>
              <a:rPr lang="en-US" dirty="0">
                <a:solidFill>
                  <a:prstClr val="black"/>
                </a:solidFill>
              </a:rPr>
              <a:t> </a:t>
            </a:r>
            <a:r>
              <a:rPr lang="en-US" dirty="0" err="1">
                <a:solidFill>
                  <a:prstClr val="black"/>
                </a:solidFill>
              </a:rPr>
              <a:t>kalhori</a:t>
            </a:r>
            <a:r>
              <a:rPr lang="en-US" dirty="0">
                <a:solidFill>
                  <a:prstClr val="black"/>
                </a:solidFill>
              </a:rPr>
              <a:t>. MSN.CCRN</a:t>
            </a:r>
          </a:p>
        </p:txBody>
      </p:sp>
    </p:spTree>
    <p:extLst>
      <p:ext uri="{BB962C8B-B14F-4D97-AF65-F5344CB8AC3E}">
        <p14:creationId xmlns:p14="http://schemas.microsoft.com/office/powerpoint/2010/main" val="23959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eaLnBrk="1" hangingPunct="1">
              <a:buFontTx/>
              <a:buNone/>
            </a:pPr>
            <a:r>
              <a:rPr lang="fa-IR" dirty="0" smtClean="0"/>
              <a:t>              </a:t>
            </a:r>
            <a:endParaRPr lang="en-US" dirty="0" smtClean="0">
              <a:cs typeface="Arial" pitchFamily="34" charset="0"/>
            </a:endParaRPr>
          </a:p>
        </p:txBody>
      </p:sp>
      <p:sp>
        <p:nvSpPr>
          <p:cNvPr id="38914" name="Rectangle 2"/>
          <p:cNvSpPr>
            <a:spLocks noGrp="1" noChangeArrowheads="1"/>
          </p:cNvSpPr>
          <p:nvPr>
            <p:ph type="title"/>
          </p:nvPr>
        </p:nvSpPr>
        <p:spPr/>
        <p:txBody>
          <a:bodyPr rtlCol="1">
            <a:normAutofit/>
          </a:bodyPr>
          <a:lstStyle/>
          <a:p>
            <a:pPr algn="ctr" eaLnBrk="1" fontAlgn="auto" hangingPunct="1">
              <a:spcAft>
                <a:spcPts val="0"/>
              </a:spcAft>
              <a:defRPr/>
            </a:pPr>
            <a:r>
              <a:rPr lang="fa-IR" sz="6600" b="1" dirty="0" smtClean="0">
                <a:solidFill>
                  <a:srgbClr val="FF0000"/>
                </a:solidFill>
                <a:effectLst>
                  <a:outerShdw blurRad="38100" dist="38100" dir="2700000" algn="tl">
                    <a:srgbClr val="C0C0C0"/>
                  </a:outerShdw>
                </a:effectLst>
                <a:cs typeface="Nazanin" pitchFamily="2" charset="-78"/>
              </a:rPr>
              <a:t>عوامل مؤثر برپايايي آزمون</a:t>
            </a:r>
            <a:endParaRPr lang="en-US" sz="6600" b="1" dirty="0" smtClean="0">
              <a:solidFill>
                <a:srgbClr val="FF0000"/>
              </a:solidFill>
              <a:effectLst>
                <a:outerShdw blurRad="38100" dist="38100" dir="2700000" algn="tl">
                  <a:srgbClr val="C0C0C0"/>
                </a:outerShdw>
              </a:effectLst>
              <a:cs typeface="Nazanin" pitchFamily="2" charset="-78"/>
            </a:endParaRPr>
          </a:p>
        </p:txBody>
      </p:sp>
      <p:sp>
        <p:nvSpPr>
          <p:cNvPr id="58372" name="Text Box 5"/>
          <p:cNvSpPr txBox="1">
            <a:spLocks noChangeArrowheads="1"/>
          </p:cNvSpPr>
          <p:nvPr/>
        </p:nvSpPr>
        <p:spPr bwMode="auto">
          <a:xfrm>
            <a:off x="539750" y="2478088"/>
            <a:ext cx="8280400" cy="2293937"/>
          </a:xfrm>
          <a:prstGeom prst="rect">
            <a:avLst/>
          </a:prstGeom>
          <a:noFill/>
          <a:ln w="9525">
            <a:noFill/>
            <a:miter lim="800000"/>
            <a:headEnd/>
            <a:tailEnd/>
          </a:ln>
        </p:spPr>
        <p:txBody>
          <a:bodyPr>
            <a:spAutoFit/>
          </a:bodyPr>
          <a:lstStyle/>
          <a:p>
            <a:pPr>
              <a:spcBef>
                <a:spcPct val="50000"/>
              </a:spcBef>
            </a:pPr>
            <a:r>
              <a:rPr lang="fa-IR" sz="2600" b="1">
                <a:solidFill>
                  <a:srgbClr val="FF0000"/>
                </a:solidFill>
                <a:latin typeface="Calibri" pitchFamily="34" charset="0"/>
                <a:ea typeface="2  Homa"/>
                <a:cs typeface="2  Homa"/>
              </a:rPr>
              <a:t> 1-</a:t>
            </a:r>
            <a:r>
              <a:rPr lang="fa-IR" sz="2600" b="1">
                <a:solidFill>
                  <a:srgbClr val="000000"/>
                </a:solidFill>
                <a:latin typeface="Calibri" pitchFamily="34" charset="0"/>
                <a:ea typeface="2  Homa"/>
                <a:cs typeface="2  Homa"/>
              </a:rPr>
              <a:t> با افزودن برتعدادسؤالات يك آزمون پايايي آن افزايش مي يابد.</a:t>
            </a:r>
          </a:p>
          <a:p>
            <a:pPr>
              <a:spcBef>
                <a:spcPct val="50000"/>
              </a:spcBef>
            </a:pPr>
            <a:r>
              <a:rPr lang="fa-IR" sz="2600" b="1">
                <a:solidFill>
                  <a:srgbClr val="FF0000"/>
                </a:solidFill>
                <a:latin typeface="Calibri" pitchFamily="34" charset="0"/>
                <a:ea typeface="2  Homa"/>
                <a:cs typeface="2  Homa"/>
              </a:rPr>
              <a:t>2-</a:t>
            </a:r>
            <a:r>
              <a:rPr lang="fa-IR" sz="2600" b="1">
                <a:solidFill>
                  <a:srgbClr val="000000"/>
                </a:solidFill>
                <a:latin typeface="Calibri" pitchFamily="34" charset="0"/>
                <a:ea typeface="2  Homa"/>
                <a:cs typeface="2  Homa"/>
              </a:rPr>
              <a:t> با متجانس تر وهمگون تر كردن سؤالات يك آزمون ،پايايي آن بيشتر مي شود.</a:t>
            </a:r>
          </a:p>
          <a:p>
            <a:pPr>
              <a:spcBef>
                <a:spcPct val="50000"/>
              </a:spcBef>
            </a:pPr>
            <a:r>
              <a:rPr lang="fa-IR" sz="2600" b="1">
                <a:solidFill>
                  <a:srgbClr val="FF0000"/>
                </a:solidFill>
                <a:latin typeface="Calibri" pitchFamily="34" charset="0"/>
                <a:ea typeface="2  Homa"/>
                <a:cs typeface="2  Homa"/>
              </a:rPr>
              <a:t>3-</a:t>
            </a:r>
            <a:r>
              <a:rPr lang="fa-IR" sz="2600" b="1">
                <a:solidFill>
                  <a:srgbClr val="000000"/>
                </a:solidFill>
                <a:latin typeface="Calibri" pitchFamily="34" charset="0"/>
                <a:ea typeface="2  Homa"/>
                <a:cs typeface="2  Homa"/>
              </a:rPr>
              <a:t>  با افزودن تعدادي سؤال با ضريب تميز زياد به يك آزمون پايايي آن بالا مي رود.</a:t>
            </a:r>
          </a:p>
          <a:p>
            <a:pPr>
              <a:spcBef>
                <a:spcPct val="50000"/>
              </a:spcBef>
            </a:pPr>
            <a:endParaRPr lang="en-US" sz="2600" b="1">
              <a:solidFill>
                <a:srgbClr val="000000"/>
              </a:solidFill>
              <a:latin typeface="Calibri" pitchFamily="34" charset="0"/>
              <a:ea typeface="2  Homa"/>
              <a:cs typeface="2  Homa"/>
            </a:endParaRPr>
          </a:p>
        </p:txBody>
      </p:sp>
      <p:sp>
        <p:nvSpPr>
          <p:cNvPr id="5" name="Slide Number Placeholder 4"/>
          <p:cNvSpPr>
            <a:spLocks noGrp="1"/>
          </p:cNvSpPr>
          <p:nvPr>
            <p:ph type="sldNum" sz="quarter" idx="12"/>
          </p:nvPr>
        </p:nvSpPr>
        <p:spPr/>
        <p:txBody>
          <a:bodyPr/>
          <a:lstStyle/>
          <a:p>
            <a:pPr>
              <a:defRPr/>
            </a:pPr>
            <a:fld id="{4D44C213-1395-4D9A-82F0-25F6B2E78982}" type="slidenum">
              <a:rPr lang="fa-IR" smtClean="0">
                <a:solidFill>
                  <a:prstClr val="black"/>
                </a:solidFill>
              </a:rPr>
              <a:pPr>
                <a:defRPr/>
              </a:pPr>
              <a:t>32</a:t>
            </a:fld>
            <a:endParaRPr lang="fa-IR">
              <a:solidFill>
                <a:prstClr val="black"/>
              </a:solidFill>
            </a:endParaRPr>
          </a:p>
        </p:txBody>
      </p:sp>
      <p:sp>
        <p:nvSpPr>
          <p:cNvPr id="6" name="Footer Placeholder 5"/>
          <p:cNvSpPr>
            <a:spLocks noGrp="1"/>
          </p:cNvSpPr>
          <p:nvPr>
            <p:ph type="ftr" sz="quarter" idx="11"/>
          </p:nvPr>
        </p:nvSpPr>
        <p:spPr/>
        <p:txBody>
          <a:bodyPr/>
          <a:lstStyle/>
          <a:p>
            <a:pPr>
              <a:defRPr/>
            </a:pPr>
            <a:r>
              <a:rPr lang="en-US" b="1" dirty="0"/>
              <a:t>Reza </a:t>
            </a:r>
            <a:r>
              <a:rPr lang="en-US" b="1" dirty="0" err="1"/>
              <a:t>pourmirza</a:t>
            </a:r>
            <a:r>
              <a:rPr lang="en-US" b="1" dirty="0"/>
              <a:t> </a:t>
            </a:r>
            <a:r>
              <a:rPr lang="en-US" b="1" dirty="0" err="1"/>
              <a:t>kalhori</a:t>
            </a:r>
            <a:r>
              <a:rPr lang="en-US" b="1" dirty="0"/>
              <a:t>. MSN.CCRN</a:t>
            </a:r>
            <a:endParaRPr lang="fa-IR" b="1" dirty="0"/>
          </a:p>
        </p:txBody>
      </p:sp>
    </p:spTree>
    <p:extLst>
      <p:ext uri="{BB962C8B-B14F-4D97-AF65-F5344CB8AC3E}">
        <p14:creationId xmlns:p14="http://schemas.microsoft.com/office/powerpoint/2010/main" val="2542469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normAutofit lnSpcReduction="10000"/>
          </a:bodyPr>
          <a:lstStyle/>
          <a:p>
            <a:pPr algn="just"/>
            <a:r>
              <a:rPr lang="fa-IR" b="1" dirty="0" smtClean="0"/>
              <a:t>ضریب </a:t>
            </a:r>
            <a:r>
              <a:rPr lang="fa-IR" b="1" dirty="0"/>
              <a:t>همبستگی سوال با کل آزمون در واقع ضریب توافق یا همخوانی سوال با کل آزمون است.که از طریق ضریب همبستگی دورشته ای نقطه ای  </a:t>
            </a:r>
            <a:r>
              <a:rPr lang="fa-IR" b="1" dirty="0" smtClean="0"/>
              <a:t>  </a:t>
            </a:r>
            <a:r>
              <a:rPr lang="en-US" b="1" dirty="0"/>
              <a:t> Point </a:t>
            </a:r>
            <a:r>
              <a:rPr lang="en-US" b="1" dirty="0" smtClean="0"/>
              <a:t>bi-serial </a:t>
            </a:r>
            <a:r>
              <a:rPr lang="en-US" b="1" dirty="0"/>
              <a:t>correlation</a:t>
            </a:r>
            <a:r>
              <a:rPr lang="fa-IR" b="1" dirty="0" smtClean="0"/>
              <a:t> محاسبه </a:t>
            </a:r>
            <a:r>
              <a:rPr lang="fa-IR" b="1" dirty="0"/>
              <a:t>می شود.</a:t>
            </a:r>
          </a:p>
          <a:p>
            <a:pPr algn="just"/>
            <a:r>
              <a:rPr lang="fa-IR" b="1" dirty="0" smtClean="0"/>
              <a:t>هر </a:t>
            </a:r>
            <a:r>
              <a:rPr lang="fa-IR" b="1" dirty="0"/>
              <a:t>چه این ضریب همبستگی بیشتر باشد بدان معنی است که سوال با مجموعه سوالهای دیگر برای اندازه گیری صفت یا توانایی مورد نظر همخوانی بیشتری دارد. </a:t>
            </a:r>
            <a:endParaRPr lang="fa-IR" b="1" dirty="0" smtClean="0"/>
          </a:p>
          <a:p>
            <a:pPr algn="just"/>
            <a:r>
              <a:rPr lang="fa-IR" b="1" dirty="0" smtClean="0"/>
              <a:t>اگر </a:t>
            </a:r>
            <a:r>
              <a:rPr lang="fa-IR" b="1" dirty="0"/>
              <a:t>این ضریب همبستگی منفی باشد بدان معنی است که سوال با کل آزمون ناهمخوانی دارد یعنی چیزی را می سنجد که با آنچه بقیه سوال های آزمون می سنجد متفاوت است. </a:t>
            </a:r>
            <a:endParaRPr lang="fa-IR" b="1" dirty="0" smtClean="0"/>
          </a:p>
          <a:p>
            <a:pPr algn="just"/>
            <a:r>
              <a:rPr lang="fa-IR" b="1" dirty="0" smtClean="0"/>
              <a:t>درصورتی </a:t>
            </a:r>
            <a:r>
              <a:rPr lang="fa-IR" b="1" dirty="0"/>
              <a:t>که سوال به لحاظ آماری معنادار نباشد، سوال مورد تحلیل با سایر سوال  های آزمون  همسانی درونی ندارد و سوال مناسبی نیست. </a:t>
            </a:r>
          </a:p>
          <a:p>
            <a:pPr algn="just"/>
            <a:endParaRPr lang="fa-IR" b="1" dirty="0"/>
          </a:p>
        </p:txBody>
      </p:sp>
      <p:sp>
        <p:nvSpPr>
          <p:cNvPr id="3" name="Footer Placeholder 2"/>
          <p:cNvSpPr>
            <a:spLocks noGrp="1"/>
          </p:cNvSpPr>
          <p:nvPr>
            <p:ph type="ftr" sz="quarter" idx="11"/>
          </p:nvPr>
        </p:nvSpPr>
        <p:spPr/>
        <p:txBody>
          <a:bodyPr/>
          <a:lstStyle/>
          <a:p>
            <a:pPr>
              <a:defRPr/>
            </a:pPr>
            <a:r>
              <a:rPr lang="en-US" b="1" dirty="0"/>
              <a:t>Reza </a:t>
            </a:r>
            <a:r>
              <a:rPr lang="en-US" b="1" dirty="0" err="1"/>
              <a:t>pourmirza</a:t>
            </a:r>
            <a:r>
              <a:rPr lang="en-US" b="1" dirty="0"/>
              <a:t> </a:t>
            </a:r>
            <a:r>
              <a:rPr lang="en-US" b="1" dirty="0" err="1"/>
              <a:t>kalhori</a:t>
            </a:r>
            <a:r>
              <a:rPr lang="en-US" b="1" dirty="0"/>
              <a:t>. MSN.CCRN</a:t>
            </a:r>
            <a:endParaRPr lang="fa-IR" b="1" dirty="0"/>
          </a:p>
          <a:p>
            <a:pPr>
              <a:defRPr/>
            </a:pPr>
            <a:endParaRPr lang="fa-IR" dirty="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33</a:t>
            </a:fld>
            <a:endParaRPr lang="fa-IR"/>
          </a:p>
        </p:txBody>
      </p:sp>
      <p:sp>
        <p:nvSpPr>
          <p:cNvPr id="5" name="Title 4"/>
          <p:cNvSpPr>
            <a:spLocks noGrp="1"/>
          </p:cNvSpPr>
          <p:nvPr>
            <p:ph type="title"/>
          </p:nvPr>
        </p:nvSpPr>
        <p:spPr>
          <a:xfrm>
            <a:off x="457200" y="274638"/>
            <a:ext cx="8229600" cy="706090"/>
          </a:xfrm>
        </p:spPr>
        <p:txBody>
          <a:bodyPr>
            <a:normAutofit fontScale="90000"/>
          </a:bodyPr>
          <a:lstStyle/>
          <a:p>
            <a:pPr algn="r" rtl="0"/>
            <a:r>
              <a:rPr lang="fa-IR" dirty="0"/>
              <a:t>همبستگی سوال با کل </a:t>
            </a:r>
            <a:r>
              <a:rPr lang="fa-IR" dirty="0" smtClean="0"/>
              <a:t>آزمون</a:t>
            </a:r>
            <a:r>
              <a:rPr lang="fa-IR" dirty="0"/>
              <a:t/>
            </a:r>
            <a:br>
              <a:rPr lang="fa-IR" dirty="0"/>
            </a:br>
            <a:endParaRPr lang="fa-IR" dirty="0"/>
          </a:p>
        </p:txBody>
      </p:sp>
    </p:spTree>
    <p:extLst>
      <p:ext uri="{BB962C8B-B14F-4D97-AF65-F5344CB8AC3E}">
        <p14:creationId xmlns:p14="http://schemas.microsoft.com/office/powerpoint/2010/main" val="178753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13666" name="Picture 2"/>
          <p:cNvPicPr>
            <a:picLocks noGrp="1" noChangeAspect="1" noChangeArrowheads="1"/>
          </p:cNvPicPr>
          <p:nvPr>
            <p:ph idx="1"/>
          </p:nvPr>
        </p:nvPicPr>
        <p:blipFill>
          <a:blip r:embed="rId2" cstate="print"/>
          <a:srcRect l="47191" t="36805" r="6245" b="24665"/>
          <a:stretch>
            <a:fillRect/>
          </a:stretch>
        </p:blipFill>
        <p:spPr bwMode="auto">
          <a:xfrm>
            <a:off x="2702040" y="1790140"/>
            <a:ext cx="6120680" cy="4032448"/>
          </a:xfrm>
          <a:prstGeom prst="rect">
            <a:avLst/>
          </a:prstGeom>
          <a:noFill/>
          <a:ln w="9525">
            <a:noFill/>
            <a:miter lim="800000"/>
            <a:headEnd/>
            <a:tailEnd/>
          </a:ln>
          <a:effectLst/>
        </p:spPr>
      </p:pic>
      <p:grpSp>
        <p:nvGrpSpPr>
          <p:cNvPr id="3" name="Group 9"/>
          <p:cNvGrpSpPr/>
          <p:nvPr/>
        </p:nvGrpSpPr>
        <p:grpSpPr>
          <a:xfrm>
            <a:off x="290280" y="566004"/>
            <a:ext cx="8532440" cy="5256584"/>
            <a:chOff x="1259632" y="1485346"/>
            <a:chExt cx="6408712" cy="3959878"/>
          </a:xfrm>
        </p:grpSpPr>
        <p:pic>
          <p:nvPicPr>
            <p:cNvPr id="4" name="Picture 2"/>
            <p:cNvPicPr>
              <a:picLocks noChangeAspect="1" noChangeArrowheads="1"/>
            </p:cNvPicPr>
            <p:nvPr/>
          </p:nvPicPr>
          <p:blipFill>
            <a:blip r:embed="rId2" cstate="print"/>
            <a:srcRect l="2698" t="25228" r="76364" b="62846"/>
            <a:stretch>
              <a:fillRect/>
            </a:stretch>
          </p:blipFill>
          <p:spPr bwMode="auto">
            <a:xfrm>
              <a:off x="1259632" y="1485908"/>
              <a:ext cx="2367748" cy="936104"/>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l="2698" t="36805" r="79167" b="24316"/>
            <a:stretch>
              <a:fillRect/>
            </a:stretch>
          </p:blipFill>
          <p:spPr bwMode="auto">
            <a:xfrm>
              <a:off x="1259632" y="2393504"/>
              <a:ext cx="1808716" cy="3051720"/>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l="68400" t="25228" r="6245" b="62846"/>
            <a:stretch>
              <a:fillRect/>
            </a:stretch>
          </p:blipFill>
          <p:spPr bwMode="auto">
            <a:xfrm>
              <a:off x="4938600" y="1485346"/>
              <a:ext cx="2729744" cy="936104"/>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l="40964" t="25228" r="45318" b="62846"/>
            <a:stretch>
              <a:fillRect/>
            </a:stretch>
          </p:blipFill>
          <p:spPr bwMode="auto">
            <a:xfrm>
              <a:off x="3585524" y="1485346"/>
              <a:ext cx="1368152" cy="936104"/>
            </a:xfrm>
            <a:prstGeom prst="rect">
              <a:avLst/>
            </a:prstGeom>
            <a:noFill/>
            <a:ln w="9525">
              <a:noFill/>
              <a:miter lim="800000"/>
              <a:headEnd/>
              <a:tailEnd/>
            </a:ln>
            <a:effectLst/>
          </p:spPr>
        </p:pic>
      </p:grpSp>
    </p:spTree>
    <p:extLst>
      <p:ext uri="{BB962C8B-B14F-4D97-AF65-F5344CB8AC3E}">
        <p14:creationId xmlns:p14="http://schemas.microsoft.com/office/powerpoint/2010/main" val="1082964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4414" y="1000108"/>
            <a:ext cx="6858048" cy="3539430"/>
          </a:xfrm>
          <a:prstGeom prst="rect">
            <a:avLst/>
          </a:prstGeom>
          <a:solidFill>
            <a:srgbClr val="00B050"/>
          </a:solidFill>
        </p:spPr>
        <p:style>
          <a:lnRef idx="0">
            <a:schemeClr val="dk1"/>
          </a:lnRef>
          <a:fillRef idx="3">
            <a:schemeClr val="dk1"/>
          </a:fillRef>
          <a:effectRef idx="3">
            <a:schemeClr val="dk1"/>
          </a:effectRef>
          <a:fontRef idx="minor">
            <a:schemeClr val="lt1"/>
          </a:fontRef>
        </p:style>
        <p:txBody>
          <a:bodyPr wrap="square">
            <a:spAutoFit/>
          </a:bodyPr>
          <a:lstStyle/>
          <a:p>
            <a:pPr fontAlgn="auto">
              <a:spcBef>
                <a:spcPts val="0"/>
              </a:spcBef>
              <a:spcAft>
                <a:spcPts val="0"/>
              </a:spcAft>
              <a:defRPr/>
            </a:pPr>
            <a:r>
              <a:rPr lang="fa-IR" sz="3200" b="1" dirty="0">
                <a:solidFill>
                  <a:prstClr val="black">
                    <a:lumMod val="95000"/>
                    <a:lumOff val="5000"/>
                  </a:prstClr>
                </a:solidFill>
                <a:latin typeface="Arial" pitchFamily="34" charset="0"/>
              </a:rPr>
              <a:t>هدف از قرار دادن گزينه ي انحرافي در سؤال ها منحرف کردن آزمون شوندگاني است که جواب درست سؤال را نمي دانند . </a:t>
            </a:r>
            <a:endParaRPr lang="fa-IR" sz="3200" b="1" dirty="0" smtClean="0">
              <a:solidFill>
                <a:prstClr val="black">
                  <a:lumMod val="95000"/>
                  <a:lumOff val="5000"/>
                </a:prstClr>
              </a:solidFill>
              <a:latin typeface="Arial" pitchFamily="34" charset="0"/>
            </a:endParaRPr>
          </a:p>
          <a:p>
            <a:pPr fontAlgn="auto">
              <a:spcBef>
                <a:spcPts val="0"/>
              </a:spcBef>
              <a:spcAft>
                <a:spcPts val="0"/>
              </a:spcAft>
              <a:defRPr/>
            </a:pPr>
            <a:endParaRPr lang="fa-IR" sz="3200" b="1" dirty="0">
              <a:solidFill>
                <a:prstClr val="black">
                  <a:lumMod val="95000"/>
                  <a:lumOff val="5000"/>
                </a:prstClr>
              </a:solidFill>
              <a:latin typeface="Arial" pitchFamily="34" charset="0"/>
            </a:endParaRPr>
          </a:p>
          <a:p>
            <a:pPr fontAlgn="auto">
              <a:spcBef>
                <a:spcPts val="0"/>
              </a:spcBef>
              <a:spcAft>
                <a:spcPts val="0"/>
              </a:spcAft>
              <a:defRPr/>
            </a:pPr>
            <a:r>
              <a:rPr lang="fa-IR" sz="3200" b="1" dirty="0" smtClean="0">
                <a:solidFill>
                  <a:prstClr val="black">
                    <a:lumMod val="95000"/>
                    <a:lumOff val="5000"/>
                  </a:prstClr>
                </a:solidFill>
                <a:latin typeface="Arial" pitchFamily="34" charset="0"/>
              </a:rPr>
              <a:t>بنابراين </a:t>
            </a:r>
            <a:r>
              <a:rPr lang="fa-IR" sz="3200" b="1" dirty="0">
                <a:solidFill>
                  <a:prstClr val="black">
                    <a:lumMod val="95000"/>
                    <a:lumOff val="5000"/>
                  </a:prstClr>
                </a:solidFill>
                <a:latin typeface="Arial" pitchFamily="34" charset="0"/>
              </a:rPr>
              <a:t>در صورتي يک سؤال به خوبي عمل مي کند که افراد ضعيف بيشتر از افراد گروه قوي گزينه هاي انحرافي آن سؤال را انتخاب نمايند</a:t>
            </a:r>
            <a:endParaRPr lang="en-US" sz="3200" b="1" dirty="0">
              <a:solidFill>
                <a:prstClr val="black">
                  <a:lumMod val="95000"/>
                  <a:lumOff val="5000"/>
                </a:prstClr>
              </a:solidFill>
              <a:latin typeface="Arial" pitchFamily="34" charset="0"/>
              <a:cs typeface="Arial" pitchFamily="34" charset="0"/>
            </a:endParaRPr>
          </a:p>
        </p:txBody>
      </p:sp>
    </p:spTree>
    <p:extLst>
      <p:ext uri="{BB962C8B-B14F-4D97-AF65-F5344CB8AC3E}">
        <p14:creationId xmlns:p14="http://schemas.microsoft.com/office/powerpoint/2010/main" val="2770810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Grp="1" noChangeArrowheads="1"/>
          </p:cNvSpPr>
          <p:nvPr>
            <p:ph idx="1"/>
          </p:nvPr>
        </p:nvSpPr>
        <p:spPr>
          <a:xfrm>
            <a:off x="357188" y="2243138"/>
            <a:ext cx="8229600" cy="1328737"/>
          </a:xfrm>
        </p:spPr>
        <p:txBody>
          <a:bodyPr/>
          <a:lstStyle/>
          <a:p>
            <a:pPr algn="ctr" eaLnBrk="1" hangingPunct="1">
              <a:buFont typeface="Arial" pitchFamily="34" charset="0"/>
              <a:buNone/>
            </a:pPr>
            <a:r>
              <a:rPr lang="fa-IR" sz="4800" b="1" dirty="0" smtClean="0">
                <a:latin typeface="Arial" pitchFamily="34" charset="0"/>
                <a:cs typeface="Arial" pitchFamily="34" charset="0"/>
              </a:rPr>
              <a:t>فلوچارت تحلیل سئوالات آزمون</a:t>
            </a:r>
            <a:endParaRPr lang="en-US" sz="4800" b="1" dirty="0" smtClean="0">
              <a:latin typeface="Arial" pitchFamily="34" charset="0"/>
              <a:cs typeface="Arial" pitchFamily="34" charset="0"/>
            </a:endParaRPr>
          </a:p>
        </p:txBody>
      </p:sp>
      <p:sp>
        <p:nvSpPr>
          <p:cNvPr id="25602" name="Title 1"/>
          <p:cNvSpPr>
            <a:spLocks noGrp="1"/>
          </p:cNvSpPr>
          <p:nvPr>
            <p:ph type="title"/>
          </p:nvPr>
        </p:nvSpPr>
        <p:spPr/>
        <p:txBody>
          <a:bodyPr/>
          <a:lstStyle/>
          <a:p>
            <a:pPr eaLnBrk="1" hangingPunct="1"/>
            <a:endParaRPr lang="fa-IR" smtClean="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36</a:t>
            </a:fld>
            <a:endParaRPr lang="fa-IR"/>
          </a:p>
        </p:txBody>
      </p:sp>
      <p:sp>
        <p:nvSpPr>
          <p:cNvPr id="5" name="Footer Placeholder 4"/>
          <p:cNvSpPr>
            <a:spLocks noGrp="1"/>
          </p:cNvSpPr>
          <p:nvPr>
            <p:ph type="ftr" sz="quarter" idx="11"/>
          </p:nvPr>
        </p:nvSpPr>
        <p:spPr>
          <a:xfrm>
            <a:off x="3347864" y="6407944"/>
            <a:ext cx="3382889"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a:p>
            <a:pPr>
              <a:defRPr/>
            </a:pP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250825" y="188913"/>
            <a:ext cx="3168650" cy="1008062"/>
          </a:xfrm>
          <a:prstGeom prst="rect">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fa-IR" sz="2000" b="1" dirty="0">
                <a:solidFill>
                  <a:schemeClr val="bg1"/>
                </a:solidFill>
              </a:rPr>
              <a:t>مقدارضریب دشواری چقدراست ؟</a:t>
            </a:r>
            <a:endParaRPr lang="en-US" sz="2000" b="1" dirty="0">
              <a:solidFill>
                <a:schemeClr val="bg1"/>
              </a:solidFill>
            </a:endParaRPr>
          </a:p>
        </p:txBody>
      </p:sp>
      <p:sp>
        <p:nvSpPr>
          <p:cNvPr id="91141" name="Rectangle 5"/>
          <p:cNvSpPr>
            <a:spLocks noChangeArrowheads="1"/>
          </p:cNvSpPr>
          <p:nvPr/>
        </p:nvSpPr>
        <p:spPr bwMode="auto">
          <a:xfrm>
            <a:off x="323850" y="5589588"/>
            <a:ext cx="3168650" cy="1008062"/>
          </a:xfrm>
          <a:prstGeom prst="rect">
            <a:avLst/>
          </a:prstGeom>
          <a:solidFill>
            <a:schemeClr val="accent6">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fa-IR" sz="2400" b="1" dirty="0">
                <a:solidFill>
                  <a:schemeClr val="bg1"/>
                </a:solidFill>
              </a:rPr>
              <a:t>سئوال باید تجدیدنظر شود</a:t>
            </a:r>
            <a:endParaRPr lang="en-US" sz="2400" b="1" dirty="0">
              <a:solidFill>
                <a:schemeClr val="bg1"/>
              </a:solidFill>
            </a:endParaRPr>
          </a:p>
        </p:txBody>
      </p:sp>
      <p:sp>
        <p:nvSpPr>
          <p:cNvPr id="91142" name="Rectangle 6"/>
          <p:cNvSpPr>
            <a:spLocks noChangeArrowheads="1"/>
          </p:cNvSpPr>
          <p:nvPr/>
        </p:nvSpPr>
        <p:spPr bwMode="auto">
          <a:xfrm>
            <a:off x="250825" y="1773238"/>
            <a:ext cx="3168650" cy="1008062"/>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fa-IR" sz="2000" b="1" dirty="0">
                <a:solidFill>
                  <a:schemeClr val="bg1"/>
                </a:solidFill>
              </a:rPr>
              <a:t>آیا مقدارضریب دشواری بین</a:t>
            </a:r>
          </a:p>
          <a:p>
            <a:pPr algn="ctr" fontAlgn="auto">
              <a:spcBef>
                <a:spcPts val="0"/>
              </a:spcBef>
              <a:spcAft>
                <a:spcPts val="0"/>
              </a:spcAft>
              <a:defRPr/>
            </a:pPr>
            <a:r>
              <a:rPr lang="fa-IR" sz="2000" b="1" dirty="0" smtClean="0">
                <a:solidFill>
                  <a:schemeClr val="bg1"/>
                </a:solidFill>
              </a:rPr>
              <a:t>0/7-0/3  </a:t>
            </a:r>
            <a:r>
              <a:rPr lang="fa-IR" sz="2000" b="1" dirty="0">
                <a:solidFill>
                  <a:schemeClr val="bg1"/>
                </a:solidFill>
              </a:rPr>
              <a:t>است ؟</a:t>
            </a:r>
            <a:endParaRPr lang="en-US" sz="2000" b="1" dirty="0">
              <a:solidFill>
                <a:schemeClr val="bg1"/>
              </a:solidFill>
            </a:endParaRPr>
          </a:p>
        </p:txBody>
      </p:sp>
      <p:sp>
        <p:nvSpPr>
          <p:cNvPr id="91143" name="Rectangle 7"/>
          <p:cNvSpPr>
            <a:spLocks noChangeArrowheads="1"/>
          </p:cNvSpPr>
          <p:nvPr/>
        </p:nvSpPr>
        <p:spPr bwMode="auto">
          <a:xfrm>
            <a:off x="4643438" y="5516563"/>
            <a:ext cx="4105026" cy="1008062"/>
          </a:xfrm>
          <a:prstGeom prst="rect">
            <a:avLst/>
          </a:prstGeom>
          <a:solidFill>
            <a:schemeClr val="accent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fa-IR" sz="2000" b="1" dirty="0">
                <a:solidFill>
                  <a:schemeClr val="bg1"/>
                </a:solidFill>
              </a:rPr>
              <a:t>سئوال مناسب وموردتائید </a:t>
            </a:r>
            <a:r>
              <a:rPr lang="fa-IR" sz="2000" b="1" dirty="0" smtClean="0">
                <a:solidFill>
                  <a:schemeClr val="bg1"/>
                </a:solidFill>
              </a:rPr>
              <a:t>است ( سوال خوب )</a:t>
            </a:r>
            <a:endParaRPr lang="en-US" sz="2000" b="1" dirty="0">
              <a:solidFill>
                <a:schemeClr val="bg1"/>
              </a:solidFill>
            </a:endParaRPr>
          </a:p>
        </p:txBody>
      </p:sp>
      <p:sp>
        <p:nvSpPr>
          <p:cNvPr id="91144" name="Rectangle 8"/>
          <p:cNvSpPr>
            <a:spLocks noChangeArrowheads="1"/>
          </p:cNvSpPr>
          <p:nvPr/>
        </p:nvSpPr>
        <p:spPr bwMode="auto">
          <a:xfrm>
            <a:off x="323850" y="3644903"/>
            <a:ext cx="3168650" cy="1008064"/>
          </a:xfrm>
          <a:prstGeom prst="rect">
            <a:avLst/>
          </a:prstGeom>
          <a:solidFill>
            <a:schemeClr val="accent4"/>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fa-IR" sz="2000" b="1" dirty="0">
                <a:solidFill>
                  <a:schemeClr val="bg1"/>
                </a:solidFill>
              </a:rPr>
              <a:t>آیا ضریب تمیز </a:t>
            </a:r>
            <a:r>
              <a:rPr lang="fa-IR" sz="2000" b="1" dirty="0" smtClean="0">
                <a:solidFill>
                  <a:schemeClr val="bg1"/>
                </a:solidFill>
              </a:rPr>
              <a:t> </a:t>
            </a:r>
            <a:r>
              <a:rPr lang="fa-IR" sz="2000" b="1" dirty="0" smtClean="0">
                <a:solidFill>
                  <a:schemeClr val="bg1"/>
                </a:solidFill>
              </a:rPr>
              <a:t>از0/3 بالاتراست</a:t>
            </a:r>
            <a:r>
              <a:rPr lang="fa-IR" sz="2000" b="1" dirty="0">
                <a:solidFill>
                  <a:schemeClr val="bg1"/>
                </a:solidFill>
              </a:rPr>
              <a:t>؟</a:t>
            </a:r>
            <a:endParaRPr lang="en-US" sz="2000" b="1" dirty="0">
              <a:solidFill>
                <a:schemeClr val="bg1"/>
              </a:solidFill>
            </a:endParaRPr>
          </a:p>
        </p:txBody>
      </p:sp>
      <p:sp>
        <p:nvSpPr>
          <p:cNvPr id="91146" name="Rectangle 10"/>
          <p:cNvSpPr>
            <a:spLocks noChangeArrowheads="1"/>
          </p:cNvSpPr>
          <p:nvPr/>
        </p:nvSpPr>
        <p:spPr bwMode="auto">
          <a:xfrm>
            <a:off x="4643438" y="1773238"/>
            <a:ext cx="3168650" cy="1008062"/>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fa-IR" sz="2400" b="1" dirty="0">
                <a:solidFill>
                  <a:schemeClr val="bg1"/>
                </a:solidFill>
              </a:rPr>
              <a:t>آیا ضریب تمیز </a:t>
            </a:r>
            <a:r>
              <a:rPr lang="fa-IR" sz="2400" b="1" dirty="0" smtClean="0">
                <a:solidFill>
                  <a:schemeClr val="bg1"/>
                </a:solidFill>
              </a:rPr>
              <a:t>0/3 </a:t>
            </a:r>
            <a:r>
              <a:rPr lang="fa-IR" sz="2400" b="1" dirty="0" smtClean="0">
                <a:solidFill>
                  <a:schemeClr val="bg1"/>
                </a:solidFill>
              </a:rPr>
              <a:t>یا </a:t>
            </a:r>
            <a:endParaRPr lang="fa-IR" sz="2400" b="1" dirty="0">
              <a:solidFill>
                <a:schemeClr val="bg1"/>
              </a:solidFill>
            </a:endParaRPr>
          </a:p>
          <a:p>
            <a:pPr algn="ctr" fontAlgn="auto">
              <a:spcBef>
                <a:spcPts val="0"/>
              </a:spcBef>
              <a:spcAft>
                <a:spcPts val="0"/>
              </a:spcAft>
              <a:defRPr/>
            </a:pPr>
            <a:r>
              <a:rPr lang="fa-IR" sz="2400" b="1" dirty="0">
                <a:solidFill>
                  <a:schemeClr val="bg1"/>
                </a:solidFill>
              </a:rPr>
              <a:t>بالاتراست؟</a:t>
            </a:r>
            <a:endParaRPr lang="en-US" sz="2400" b="1" dirty="0">
              <a:solidFill>
                <a:schemeClr val="bg1"/>
              </a:solidFill>
            </a:endParaRPr>
          </a:p>
        </p:txBody>
      </p:sp>
      <p:sp>
        <p:nvSpPr>
          <p:cNvPr id="91147" name="Rectangle 11"/>
          <p:cNvSpPr>
            <a:spLocks noChangeArrowheads="1"/>
          </p:cNvSpPr>
          <p:nvPr/>
        </p:nvSpPr>
        <p:spPr bwMode="auto">
          <a:xfrm>
            <a:off x="4356100" y="188913"/>
            <a:ext cx="3960316" cy="1008062"/>
          </a:xfrm>
          <a:prstGeom prst="rect">
            <a:avLst/>
          </a:prstGeom>
          <a:solidFill>
            <a:schemeClr val="accent2">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fa-IR" sz="2000" b="1" dirty="0">
                <a:solidFill>
                  <a:schemeClr val="bg1"/>
                </a:solidFill>
              </a:rPr>
              <a:t>سئوال مناسب </a:t>
            </a:r>
            <a:r>
              <a:rPr lang="fa-IR" sz="2000" b="1" dirty="0" smtClean="0">
                <a:solidFill>
                  <a:schemeClr val="bg1"/>
                </a:solidFill>
              </a:rPr>
              <a:t>ومورد تائید است (سوال عالی )</a:t>
            </a:r>
            <a:endParaRPr lang="en-US" sz="2000" b="1" dirty="0">
              <a:solidFill>
                <a:schemeClr val="bg1"/>
              </a:solidFill>
            </a:endParaRPr>
          </a:p>
        </p:txBody>
      </p:sp>
      <p:sp>
        <p:nvSpPr>
          <p:cNvPr id="91148" name="Rectangle 12"/>
          <p:cNvSpPr>
            <a:spLocks noChangeArrowheads="1"/>
          </p:cNvSpPr>
          <p:nvPr/>
        </p:nvSpPr>
        <p:spPr bwMode="auto">
          <a:xfrm>
            <a:off x="4427538" y="3644903"/>
            <a:ext cx="4464942" cy="1008064"/>
          </a:xfrm>
          <a:prstGeom prst="rect">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fontAlgn="auto">
              <a:spcBef>
                <a:spcPts val="0"/>
              </a:spcBef>
              <a:spcAft>
                <a:spcPts val="0"/>
              </a:spcAft>
              <a:defRPr/>
            </a:pPr>
            <a:r>
              <a:rPr lang="fa-IR" sz="2400" b="1" dirty="0">
                <a:solidFill>
                  <a:schemeClr val="bg1"/>
                </a:solidFill>
              </a:rPr>
              <a:t>سئوال باید تجدیدنظر </a:t>
            </a:r>
            <a:r>
              <a:rPr lang="fa-IR" sz="2400" b="1" dirty="0" smtClean="0">
                <a:solidFill>
                  <a:schemeClr val="bg1"/>
                </a:solidFill>
              </a:rPr>
              <a:t>شود ( سوال متوسط )</a:t>
            </a:r>
            <a:endParaRPr lang="en-US" sz="2400" b="1" dirty="0">
              <a:solidFill>
                <a:schemeClr val="bg1"/>
              </a:solidFill>
            </a:endParaRPr>
          </a:p>
        </p:txBody>
      </p:sp>
      <p:sp>
        <p:nvSpPr>
          <p:cNvPr id="91149" name="Line 13"/>
          <p:cNvSpPr>
            <a:spLocks noChangeShapeType="1"/>
          </p:cNvSpPr>
          <p:nvPr/>
        </p:nvSpPr>
        <p:spPr bwMode="auto">
          <a:xfrm>
            <a:off x="1835150" y="2781300"/>
            <a:ext cx="0" cy="863600"/>
          </a:xfrm>
          <a:prstGeom prst="line">
            <a:avLst/>
          </a:prstGeom>
          <a:noFill/>
          <a:ln w="76200">
            <a:solidFill>
              <a:srgbClr val="FF3300"/>
            </a:solidFill>
            <a:round/>
            <a:headEnd/>
            <a:tailEnd type="triangle" w="med" len="med"/>
          </a:ln>
        </p:spPr>
        <p:txBody>
          <a:bodyPr/>
          <a:lstStyle/>
          <a:p>
            <a:endParaRPr lang="fa-IR"/>
          </a:p>
        </p:txBody>
      </p:sp>
      <p:cxnSp>
        <p:nvCxnSpPr>
          <p:cNvPr id="91150" name="AutoShape 14"/>
          <p:cNvCxnSpPr>
            <a:cxnSpLocks noChangeShapeType="1"/>
          </p:cNvCxnSpPr>
          <p:nvPr/>
        </p:nvCxnSpPr>
        <p:spPr bwMode="auto">
          <a:xfrm>
            <a:off x="3492500" y="4149725"/>
            <a:ext cx="1150938" cy="1871663"/>
          </a:xfrm>
          <a:prstGeom prst="bentConnector3">
            <a:avLst>
              <a:gd name="adj1" fmla="val 49931"/>
            </a:avLst>
          </a:prstGeom>
          <a:noFill/>
          <a:ln w="76200">
            <a:solidFill>
              <a:srgbClr val="000000"/>
            </a:solidFill>
            <a:miter lim="800000"/>
            <a:headEnd/>
            <a:tailEnd type="triangle" w="med" len="med"/>
          </a:ln>
        </p:spPr>
      </p:cxnSp>
      <p:cxnSp>
        <p:nvCxnSpPr>
          <p:cNvPr id="91151" name="AutoShape 15"/>
          <p:cNvCxnSpPr>
            <a:cxnSpLocks noChangeShapeType="1"/>
          </p:cNvCxnSpPr>
          <p:nvPr/>
        </p:nvCxnSpPr>
        <p:spPr bwMode="auto">
          <a:xfrm>
            <a:off x="1908175" y="4654550"/>
            <a:ext cx="0" cy="935038"/>
          </a:xfrm>
          <a:prstGeom prst="straightConnector1">
            <a:avLst/>
          </a:prstGeom>
          <a:noFill/>
          <a:ln w="76200">
            <a:solidFill>
              <a:srgbClr val="FF3300"/>
            </a:solidFill>
            <a:round/>
            <a:headEnd/>
            <a:tailEnd type="triangle" w="med" len="med"/>
          </a:ln>
        </p:spPr>
      </p:cxnSp>
      <p:cxnSp>
        <p:nvCxnSpPr>
          <p:cNvPr id="91152" name="AutoShape 16"/>
          <p:cNvCxnSpPr>
            <a:cxnSpLocks noChangeShapeType="1"/>
          </p:cNvCxnSpPr>
          <p:nvPr/>
        </p:nvCxnSpPr>
        <p:spPr bwMode="auto">
          <a:xfrm>
            <a:off x="3419475" y="2278063"/>
            <a:ext cx="1223963" cy="0"/>
          </a:xfrm>
          <a:prstGeom prst="straightConnector1">
            <a:avLst/>
          </a:prstGeom>
          <a:noFill/>
          <a:ln w="76200">
            <a:solidFill>
              <a:srgbClr val="000000"/>
            </a:solidFill>
            <a:round/>
            <a:headEnd/>
            <a:tailEnd type="triangle" w="med" len="med"/>
          </a:ln>
        </p:spPr>
      </p:cxnSp>
      <p:cxnSp>
        <p:nvCxnSpPr>
          <p:cNvPr id="91153" name="AutoShape 17"/>
          <p:cNvCxnSpPr>
            <a:cxnSpLocks noChangeShapeType="1"/>
          </p:cNvCxnSpPr>
          <p:nvPr/>
        </p:nvCxnSpPr>
        <p:spPr bwMode="auto">
          <a:xfrm flipV="1">
            <a:off x="6227763" y="1196975"/>
            <a:ext cx="0" cy="576263"/>
          </a:xfrm>
          <a:prstGeom prst="straightConnector1">
            <a:avLst/>
          </a:prstGeom>
          <a:noFill/>
          <a:ln w="76200">
            <a:solidFill>
              <a:srgbClr val="000000"/>
            </a:solidFill>
            <a:round/>
            <a:headEnd/>
            <a:tailEnd type="triangle" w="med" len="med"/>
          </a:ln>
        </p:spPr>
      </p:cxnSp>
      <p:sp>
        <p:nvSpPr>
          <p:cNvPr id="91165" name="Line 29"/>
          <p:cNvSpPr>
            <a:spLocks noChangeShapeType="1"/>
          </p:cNvSpPr>
          <p:nvPr/>
        </p:nvSpPr>
        <p:spPr bwMode="auto">
          <a:xfrm>
            <a:off x="6227763" y="2781300"/>
            <a:ext cx="0" cy="863600"/>
          </a:xfrm>
          <a:prstGeom prst="line">
            <a:avLst/>
          </a:prstGeom>
          <a:noFill/>
          <a:ln w="76200">
            <a:solidFill>
              <a:srgbClr val="FF3300"/>
            </a:solidFill>
            <a:round/>
            <a:headEnd/>
            <a:tailEnd type="triangle" w="med" len="med"/>
          </a:ln>
        </p:spPr>
        <p:txBody>
          <a:bodyPr/>
          <a:lstStyle/>
          <a:p>
            <a:endParaRPr lang="fa-IR"/>
          </a:p>
        </p:txBody>
      </p:sp>
      <p:sp>
        <p:nvSpPr>
          <p:cNvPr id="91166" name="Oval 30"/>
          <p:cNvSpPr>
            <a:spLocks noChangeArrowheads="1"/>
          </p:cNvSpPr>
          <p:nvPr/>
        </p:nvSpPr>
        <p:spPr bwMode="auto">
          <a:xfrm>
            <a:off x="3635375" y="4868863"/>
            <a:ext cx="792163" cy="433387"/>
          </a:xfrm>
          <a:prstGeom prst="ellipse">
            <a:avLst/>
          </a:prstGeom>
          <a:solidFill>
            <a:srgbClr val="FFFF00"/>
          </a:solidFill>
          <a:ln w="9525">
            <a:solidFill>
              <a:schemeClr val="tx1"/>
            </a:solidFill>
            <a:round/>
            <a:headEnd/>
            <a:tailEnd/>
          </a:ln>
        </p:spPr>
        <p:txBody>
          <a:bodyPr wrap="none" anchor="ctr"/>
          <a:lstStyle/>
          <a:p>
            <a:pPr algn="ctr"/>
            <a:r>
              <a:rPr lang="fa-IR" sz="2400" b="1">
                <a:solidFill>
                  <a:srgbClr val="000000"/>
                </a:solidFill>
                <a:latin typeface="Calibri" pitchFamily="34" charset="0"/>
              </a:rPr>
              <a:t>بلی</a:t>
            </a:r>
            <a:endParaRPr lang="en-US" sz="2400" b="1">
              <a:solidFill>
                <a:srgbClr val="000000"/>
              </a:solidFill>
              <a:latin typeface="Calibri" pitchFamily="34" charset="0"/>
            </a:endParaRPr>
          </a:p>
        </p:txBody>
      </p:sp>
      <p:sp>
        <p:nvSpPr>
          <p:cNvPr id="91167" name="Oval 31"/>
          <p:cNvSpPr>
            <a:spLocks noChangeArrowheads="1"/>
          </p:cNvSpPr>
          <p:nvPr/>
        </p:nvSpPr>
        <p:spPr bwMode="auto">
          <a:xfrm>
            <a:off x="3563938" y="2060575"/>
            <a:ext cx="792162" cy="431800"/>
          </a:xfrm>
          <a:prstGeom prst="ellipse">
            <a:avLst/>
          </a:prstGeom>
          <a:solidFill>
            <a:srgbClr val="FFFF00"/>
          </a:solidFill>
          <a:ln w="9525">
            <a:solidFill>
              <a:srgbClr val="000000"/>
            </a:solidFill>
            <a:round/>
            <a:headEnd/>
            <a:tailEnd/>
          </a:ln>
        </p:spPr>
        <p:txBody>
          <a:bodyPr wrap="none" anchor="ctr"/>
          <a:lstStyle/>
          <a:p>
            <a:pPr algn="ctr"/>
            <a:r>
              <a:rPr lang="fa-IR" sz="2400" b="1" dirty="0">
                <a:solidFill>
                  <a:srgbClr val="000000"/>
                </a:solidFill>
                <a:latin typeface="Calibri" pitchFamily="34" charset="0"/>
              </a:rPr>
              <a:t>بلی</a:t>
            </a:r>
            <a:endParaRPr lang="en-US" sz="2400" b="1" dirty="0">
              <a:solidFill>
                <a:srgbClr val="000000"/>
              </a:solidFill>
              <a:latin typeface="Calibri" pitchFamily="34" charset="0"/>
            </a:endParaRPr>
          </a:p>
        </p:txBody>
      </p:sp>
      <p:sp>
        <p:nvSpPr>
          <p:cNvPr id="91168" name="Text Box 32"/>
          <p:cNvSpPr txBox="1">
            <a:spLocks noChangeArrowheads="1"/>
          </p:cNvSpPr>
          <p:nvPr/>
        </p:nvSpPr>
        <p:spPr bwMode="auto">
          <a:xfrm>
            <a:off x="5508625" y="1268413"/>
            <a:ext cx="649288" cy="523875"/>
          </a:xfrm>
          <a:prstGeom prst="rect">
            <a:avLst/>
          </a:prstGeom>
          <a:noFill/>
          <a:ln w="9525">
            <a:noFill/>
            <a:miter lim="800000"/>
            <a:headEnd/>
            <a:tailEnd/>
          </a:ln>
        </p:spPr>
        <p:txBody>
          <a:bodyPr>
            <a:spAutoFit/>
          </a:bodyPr>
          <a:lstStyle/>
          <a:p>
            <a:pPr>
              <a:spcBef>
                <a:spcPct val="50000"/>
              </a:spcBef>
            </a:pPr>
            <a:r>
              <a:rPr lang="fa-IR" sz="2800" b="1">
                <a:solidFill>
                  <a:srgbClr val="000000"/>
                </a:solidFill>
                <a:latin typeface="Calibri" pitchFamily="34" charset="0"/>
              </a:rPr>
              <a:t>بلی</a:t>
            </a:r>
            <a:endParaRPr lang="en-US" sz="2800" b="1">
              <a:solidFill>
                <a:srgbClr val="000000"/>
              </a:solidFill>
              <a:latin typeface="Calibri" pitchFamily="34" charset="0"/>
            </a:endParaRPr>
          </a:p>
        </p:txBody>
      </p:sp>
      <p:sp>
        <p:nvSpPr>
          <p:cNvPr id="91169" name="Oval 33"/>
          <p:cNvSpPr>
            <a:spLocks noChangeArrowheads="1"/>
          </p:cNvSpPr>
          <p:nvPr/>
        </p:nvSpPr>
        <p:spPr bwMode="auto">
          <a:xfrm>
            <a:off x="5867400" y="2854325"/>
            <a:ext cx="792163" cy="430213"/>
          </a:xfrm>
          <a:prstGeom prst="ellipse">
            <a:avLst/>
          </a:prstGeom>
          <a:solidFill>
            <a:schemeClr val="accent1"/>
          </a:solidFill>
          <a:ln w="9525">
            <a:solidFill>
              <a:schemeClr val="tx1"/>
            </a:solidFill>
            <a:round/>
            <a:headEnd/>
            <a:tailEnd/>
          </a:ln>
        </p:spPr>
        <p:txBody>
          <a:bodyPr wrap="none" anchor="ctr"/>
          <a:lstStyle/>
          <a:p>
            <a:pPr algn="ctr"/>
            <a:r>
              <a:rPr lang="fa-IR" sz="2400" b="1">
                <a:solidFill>
                  <a:srgbClr val="000000"/>
                </a:solidFill>
                <a:latin typeface="Calibri" pitchFamily="34" charset="0"/>
              </a:rPr>
              <a:t>خیر</a:t>
            </a:r>
            <a:endParaRPr lang="en-US" sz="2400" b="1">
              <a:solidFill>
                <a:srgbClr val="000000"/>
              </a:solidFill>
              <a:latin typeface="Calibri" pitchFamily="34" charset="0"/>
            </a:endParaRPr>
          </a:p>
        </p:txBody>
      </p:sp>
      <p:sp>
        <p:nvSpPr>
          <p:cNvPr id="91170" name="Oval 34"/>
          <p:cNvSpPr>
            <a:spLocks noChangeArrowheads="1"/>
          </p:cNvSpPr>
          <p:nvPr/>
        </p:nvSpPr>
        <p:spPr bwMode="auto">
          <a:xfrm>
            <a:off x="1476375" y="4797425"/>
            <a:ext cx="792163" cy="431800"/>
          </a:xfrm>
          <a:prstGeom prst="ellipse">
            <a:avLst/>
          </a:prstGeom>
          <a:solidFill>
            <a:schemeClr val="accent1"/>
          </a:solidFill>
          <a:ln w="9525">
            <a:solidFill>
              <a:schemeClr val="tx1"/>
            </a:solidFill>
            <a:round/>
            <a:headEnd/>
            <a:tailEnd/>
          </a:ln>
        </p:spPr>
        <p:txBody>
          <a:bodyPr wrap="none" anchor="ctr"/>
          <a:lstStyle/>
          <a:p>
            <a:pPr algn="ctr"/>
            <a:r>
              <a:rPr lang="fa-IR" sz="2400" b="1">
                <a:solidFill>
                  <a:srgbClr val="000000"/>
                </a:solidFill>
                <a:latin typeface="Calibri" pitchFamily="34" charset="0"/>
              </a:rPr>
              <a:t>خیر</a:t>
            </a:r>
            <a:endParaRPr lang="en-US" sz="2400" b="1">
              <a:solidFill>
                <a:srgbClr val="000000"/>
              </a:solidFill>
              <a:latin typeface="Calibri" pitchFamily="34" charset="0"/>
            </a:endParaRPr>
          </a:p>
        </p:txBody>
      </p:sp>
      <p:cxnSp>
        <p:nvCxnSpPr>
          <p:cNvPr id="91171" name="AutoShape 35"/>
          <p:cNvCxnSpPr>
            <a:cxnSpLocks noChangeShapeType="1"/>
          </p:cNvCxnSpPr>
          <p:nvPr/>
        </p:nvCxnSpPr>
        <p:spPr bwMode="auto">
          <a:xfrm>
            <a:off x="1835150" y="1196975"/>
            <a:ext cx="0" cy="576263"/>
          </a:xfrm>
          <a:prstGeom prst="straightConnector1">
            <a:avLst/>
          </a:prstGeom>
          <a:noFill/>
          <a:ln w="76200">
            <a:solidFill>
              <a:srgbClr val="000000"/>
            </a:solidFill>
            <a:round/>
            <a:headEnd/>
            <a:tailEnd type="triangle" w="med" len="med"/>
          </a:ln>
        </p:spPr>
      </p:cxnSp>
      <p:sp>
        <p:nvSpPr>
          <p:cNvPr id="91172" name="Oval 36"/>
          <p:cNvSpPr>
            <a:spLocks noChangeArrowheads="1"/>
          </p:cNvSpPr>
          <p:nvPr/>
        </p:nvSpPr>
        <p:spPr bwMode="auto">
          <a:xfrm>
            <a:off x="1403350" y="2925763"/>
            <a:ext cx="792163" cy="433387"/>
          </a:xfrm>
          <a:prstGeom prst="ellipse">
            <a:avLst/>
          </a:prstGeom>
          <a:solidFill>
            <a:schemeClr val="accent1"/>
          </a:solidFill>
          <a:ln w="9525">
            <a:solidFill>
              <a:schemeClr val="tx1"/>
            </a:solidFill>
            <a:round/>
            <a:headEnd/>
            <a:tailEnd/>
          </a:ln>
        </p:spPr>
        <p:txBody>
          <a:bodyPr wrap="none" anchor="ctr"/>
          <a:lstStyle/>
          <a:p>
            <a:pPr algn="ctr"/>
            <a:r>
              <a:rPr lang="fa-IR" sz="2400" b="1">
                <a:solidFill>
                  <a:srgbClr val="000000"/>
                </a:solidFill>
                <a:latin typeface="Calibri" pitchFamily="34" charset="0"/>
              </a:rPr>
              <a:t>خیر</a:t>
            </a:r>
            <a:endParaRPr lang="en-US" sz="2400" b="1">
              <a:solidFill>
                <a:srgbClr val="000000"/>
              </a:solidFill>
              <a:latin typeface="Calibri" pitchFamily="34" charset="0"/>
            </a:endParaRPr>
          </a:p>
        </p:txBody>
      </p:sp>
      <p:sp>
        <p:nvSpPr>
          <p:cNvPr id="23" name="Slide Number Placeholder 22"/>
          <p:cNvSpPr>
            <a:spLocks noGrp="1"/>
          </p:cNvSpPr>
          <p:nvPr>
            <p:ph type="sldNum" sz="quarter" idx="12"/>
          </p:nvPr>
        </p:nvSpPr>
        <p:spPr/>
        <p:txBody>
          <a:bodyPr/>
          <a:lstStyle/>
          <a:p>
            <a:pPr>
              <a:defRPr/>
            </a:pPr>
            <a:fld id="{B89BADCF-000C-49E3-B71B-8115CC8DEF51}" type="slidenum">
              <a:rPr lang="fa-IR" smtClean="0"/>
              <a:pPr>
                <a:defRPr/>
              </a:pPr>
              <a:t>37</a:t>
            </a:fld>
            <a:endParaRPr lang="fa-IR"/>
          </a:p>
        </p:txBody>
      </p:sp>
      <p:sp>
        <p:nvSpPr>
          <p:cNvPr id="24" name="Footer Placeholder 23"/>
          <p:cNvSpPr>
            <a:spLocks noGrp="1"/>
          </p:cNvSpPr>
          <p:nvPr>
            <p:ph type="ftr" sz="quarter" idx="11"/>
          </p:nvPr>
        </p:nvSpPr>
        <p:spPr/>
        <p:txBody>
          <a:bodyPr/>
          <a:lstStyle/>
          <a:p>
            <a:pPr>
              <a:defRPr/>
            </a:pPr>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ppt_x"/>
                                          </p:val>
                                        </p:tav>
                                        <p:tav tm="100000">
                                          <p:val>
                                            <p:strVal val="#ppt_x"/>
                                          </p:val>
                                        </p:tav>
                                      </p:tavLst>
                                    </p:anim>
                                    <p:anim calcmode="lin" valueType="num">
                                      <p:cBhvr additive="base">
                                        <p:cTn id="8"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91171"/>
                                        </p:tgtEl>
                                        <p:attrNameLst>
                                          <p:attrName>style.visibility</p:attrName>
                                        </p:attrNameLst>
                                      </p:cBhvr>
                                      <p:to>
                                        <p:strVal val="visible"/>
                                      </p:to>
                                    </p:set>
                                    <p:animEffect transition="in" filter="box(in)">
                                      <p:cBhvr>
                                        <p:cTn id="13" dur="500"/>
                                        <p:tgtEl>
                                          <p:spTgt spid="911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91142"/>
                                        </p:tgtEl>
                                        <p:attrNameLst>
                                          <p:attrName>style.visibility</p:attrName>
                                        </p:attrNameLst>
                                      </p:cBhvr>
                                      <p:to>
                                        <p:strVal val="visible"/>
                                      </p:to>
                                    </p:set>
                                    <p:animEffect transition="in" filter="diamond(in)">
                                      <p:cBhvr>
                                        <p:cTn id="18" dur="2000"/>
                                        <p:tgtEl>
                                          <p:spTgt spid="911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91152"/>
                                        </p:tgtEl>
                                        <p:attrNameLst>
                                          <p:attrName>style.visibility</p:attrName>
                                        </p:attrNameLst>
                                      </p:cBhvr>
                                      <p:to>
                                        <p:strVal val="visible"/>
                                      </p:to>
                                    </p:set>
                                    <p:animEffect transition="in" filter="diamond(in)">
                                      <p:cBhvr>
                                        <p:cTn id="23" dur="2000"/>
                                        <p:tgtEl>
                                          <p:spTgt spid="911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1167"/>
                                        </p:tgtEl>
                                        <p:attrNameLst>
                                          <p:attrName>style.visibility</p:attrName>
                                        </p:attrNameLst>
                                      </p:cBhvr>
                                      <p:to>
                                        <p:strVal val="visible"/>
                                      </p:to>
                                    </p:set>
                                    <p:animEffect transition="in" filter="diamond(in)">
                                      <p:cBhvr>
                                        <p:cTn id="28" dur="2000"/>
                                        <p:tgtEl>
                                          <p:spTgt spid="911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1146"/>
                                        </p:tgtEl>
                                        <p:attrNameLst>
                                          <p:attrName>style.visibility</p:attrName>
                                        </p:attrNameLst>
                                      </p:cBhvr>
                                      <p:to>
                                        <p:strVal val="visible"/>
                                      </p:to>
                                    </p:set>
                                    <p:anim calcmode="lin" valueType="num">
                                      <p:cBhvr additive="base">
                                        <p:cTn id="33" dur="500" fill="hold"/>
                                        <p:tgtEl>
                                          <p:spTgt spid="91146"/>
                                        </p:tgtEl>
                                        <p:attrNameLst>
                                          <p:attrName>ppt_x</p:attrName>
                                        </p:attrNameLst>
                                      </p:cBhvr>
                                      <p:tavLst>
                                        <p:tav tm="0">
                                          <p:val>
                                            <p:strVal val="#ppt_x"/>
                                          </p:val>
                                        </p:tav>
                                        <p:tav tm="100000">
                                          <p:val>
                                            <p:strVal val="#ppt_x"/>
                                          </p:val>
                                        </p:tav>
                                      </p:tavLst>
                                    </p:anim>
                                    <p:anim calcmode="lin" valueType="num">
                                      <p:cBhvr additive="base">
                                        <p:cTn id="34" dur="500" fill="hold"/>
                                        <p:tgtEl>
                                          <p:spTgt spid="9114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91153"/>
                                        </p:tgtEl>
                                        <p:attrNameLst>
                                          <p:attrName>style.visibility</p:attrName>
                                        </p:attrNameLst>
                                      </p:cBhvr>
                                      <p:to>
                                        <p:strVal val="visible"/>
                                      </p:to>
                                    </p:set>
                                    <p:animEffect transition="in" filter="box(in)">
                                      <p:cBhvr>
                                        <p:cTn id="39" dur="500"/>
                                        <p:tgtEl>
                                          <p:spTgt spid="9115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91168"/>
                                        </p:tgtEl>
                                        <p:attrNameLst>
                                          <p:attrName>style.visibility</p:attrName>
                                        </p:attrNameLst>
                                      </p:cBhvr>
                                      <p:to>
                                        <p:strVal val="visible"/>
                                      </p:to>
                                    </p:set>
                                    <p:animEffect transition="in" filter="diamond(in)">
                                      <p:cBhvr>
                                        <p:cTn id="44" dur="2000"/>
                                        <p:tgtEl>
                                          <p:spTgt spid="9116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1147"/>
                                        </p:tgtEl>
                                        <p:attrNameLst>
                                          <p:attrName>style.visibility</p:attrName>
                                        </p:attrNameLst>
                                      </p:cBhvr>
                                      <p:to>
                                        <p:strVal val="visible"/>
                                      </p:to>
                                    </p:set>
                                    <p:anim calcmode="lin" valueType="num">
                                      <p:cBhvr additive="base">
                                        <p:cTn id="49" dur="500" fill="hold"/>
                                        <p:tgtEl>
                                          <p:spTgt spid="91147"/>
                                        </p:tgtEl>
                                        <p:attrNameLst>
                                          <p:attrName>ppt_x</p:attrName>
                                        </p:attrNameLst>
                                      </p:cBhvr>
                                      <p:tavLst>
                                        <p:tav tm="0">
                                          <p:val>
                                            <p:strVal val="#ppt_x"/>
                                          </p:val>
                                        </p:tav>
                                        <p:tav tm="100000">
                                          <p:val>
                                            <p:strVal val="#ppt_x"/>
                                          </p:val>
                                        </p:tav>
                                      </p:tavLst>
                                    </p:anim>
                                    <p:anim calcmode="lin" valueType="num">
                                      <p:cBhvr additive="base">
                                        <p:cTn id="50" dur="500" fill="hold"/>
                                        <p:tgtEl>
                                          <p:spTgt spid="9114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1165"/>
                                        </p:tgtEl>
                                        <p:attrNameLst>
                                          <p:attrName>style.visibility</p:attrName>
                                        </p:attrNameLst>
                                      </p:cBhvr>
                                      <p:to>
                                        <p:strVal val="visible"/>
                                      </p:to>
                                    </p:set>
                                    <p:anim calcmode="lin" valueType="num">
                                      <p:cBhvr additive="base">
                                        <p:cTn id="55" dur="500" fill="hold"/>
                                        <p:tgtEl>
                                          <p:spTgt spid="91165"/>
                                        </p:tgtEl>
                                        <p:attrNameLst>
                                          <p:attrName>ppt_x</p:attrName>
                                        </p:attrNameLst>
                                      </p:cBhvr>
                                      <p:tavLst>
                                        <p:tav tm="0">
                                          <p:val>
                                            <p:strVal val="#ppt_x"/>
                                          </p:val>
                                        </p:tav>
                                        <p:tav tm="100000">
                                          <p:val>
                                            <p:strVal val="#ppt_x"/>
                                          </p:val>
                                        </p:tav>
                                      </p:tavLst>
                                    </p:anim>
                                    <p:anim calcmode="lin" valueType="num">
                                      <p:cBhvr additive="base">
                                        <p:cTn id="56" dur="500" fill="hold"/>
                                        <p:tgtEl>
                                          <p:spTgt spid="9116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1169"/>
                                        </p:tgtEl>
                                        <p:attrNameLst>
                                          <p:attrName>style.visibility</p:attrName>
                                        </p:attrNameLst>
                                      </p:cBhvr>
                                      <p:to>
                                        <p:strVal val="visible"/>
                                      </p:to>
                                    </p:set>
                                    <p:anim calcmode="lin" valueType="num">
                                      <p:cBhvr additive="base">
                                        <p:cTn id="61" dur="500" fill="hold"/>
                                        <p:tgtEl>
                                          <p:spTgt spid="91169"/>
                                        </p:tgtEl>
                                        <p:attrNameLst>
                                          <p:attrName>ppt_x</p:attrName>
                                        </p:attrNameLst>
                                      </p:cBhvr>
                                      <p:tavLst>
                                        <p:tav tm="0">
                                          <p:val>
                                            <p:strVal val="#ppt_x"/>
                                          </p:val>
                                        </p:tav>
                                        <p:tav tm="100000">
                                          <p:val>
                                            <p:strVal val="#ppt_x"/>
                                          </p:val>
                                        </p:tav>
                                      </p:tavLst>
                                    </p:anim>
                                    <p:anim calcmode="lin" valueType="num">
                                      <p:cBhvr additive="base">
                                        <p:cTn id="62" dur="500" fill="hold"/>
                                        <p:tgtEl>
                                          <p:spTgt spid="9116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91148"/>
                                        </p:tgtEl>
                                        <p:attrNameLst>
                                          <p:attrName>style.visibility</p:attrName>
                                        </p:attrNameLst>
                                      </p:cBhvr>
                                      <p:to>
                                        <p:strVal val="visible"/>
                                      </p:to>
                                    </p:set>
                                    <p:animEffect transition="in" filter="diamond(in)">
                                      <p:cBhvr>
                                        <p:cTn id="67" dur="2000"/>
                                        <p:tgtEl>
                                          <p:spTgt spid="9114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1149"/>
                                        </p:tgtEl>
                                        <p:attrNameLst>
                                          <p:attrName>style.visibility</p:attrName>
                                        </p:attrNameLst>
                                      </p:cBhvr>
                                      <p:to>
                                        <p:strVal val="visible"/>
                                      </p:to>
                                    </p:set>
                                    <p:anim calcmode="lin" valueType="num">
                                      <p:cBhvr additive="base">
                                        <p:cTn id="72" dur="500" fill="hold"/>
                                        <p:tgtEl>
                                          <p:spTgt spid="91149"/>
                                        </p:tgtEl>
                                        <p:attrNameLst>
                                          <p:attrName>ppt_x</p:attrName>
                                        </p:attrNameLst>
                                      </p:cBhvr>
                                      <p:tavLst>
                                        <p:tav tm="0">
                                          <p:val>
                                            <p:strVal val="#ppt_x"/>
                                          </p:val>
                                        </p:tav>
                                        <p:tav tm="100000">
                                          <p:val>
                                            <p:strVal val="#ppt_x"/>
                                          </p:val>
                                        </p:tav>
                                      </p:tavLst>
                                    </p:anim>
                                    <p:anim calcmode="lin" valueType="num">
                                      <p:cBhvr additive="base">
                                        <p:cTn id="73" dur="500" fill="hold"/>
                                        <p:tgtEl>
                                          <p:spTgt spid="91149"/>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91172"/>
                                        </p:tgtEl>
                                        <p:attrNameLst>
                                          <p:attrName>style.visibility</p:attrName>
                                        </p:attrNameLst>
                                      </p:cBhvr>
                                      <p:to>
                                        <p:strVal val="visible"/>
                                      </p:to>
                                    </p:set>
                                    <p:animEffect transition="in" filter="diamond(in)">
                                      <p:cBhvr>
                                        <p:cTn id="78" dur="2000"/>
                                        <p:tgtEl>
                                          <p:spTgt spid="9117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16" fill="hold" nodeType="clickEffect">
                                  <p:stCondLst>
                                    <p:cond delay="0"/>
                                  </p:stCondLst>
                                  <p:childTnLst>
                                    <p:set>
                                      <p:cBhvr>
                                        <p:cTn id="82" dur="1" fill="hold">
                                          <p:stCondLst>
                                            <p:cond delay="0"/>
                                          </p:stCondLst>
                                        </p:cTn>
                                        <p:tgtEl>
                                          <p:spTgt spid="91144"/>
                                        </p:tgtEl>
                                        <p:attrNameLst>
                                          <p:attrName>style.visibility</p:attrName>
                                        </p:attrNameLst>
                                      </p:cBhvr>
                                      <p:to>
                                        <p:strVal val="visible"/>
                                      </p:to>
                                    </p:set>
                                    <p:animEffect transition="in" filter="diamond(in)">
                                      <p:cBhvr>
                                        <p:cTn id="83" dur="2000"/>
                                        <p:tgtEl>
                                          <p:spTgt spid="9114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91150"/>
                                        </p:tgtEl>
                                        <p:attrNameLst>
                                          <p:attrName>style.visibility</p:attrName>
                                        </p:attrNameLst>
                                      </p:cBhvr>
                                      <p:to>
                                        <p:strVal val="visible"/>
                                      </p:to>
                                    </p:set>
                                    <p:anim calcmode="lin" valueType="num">
                                      <p:cBhvr additive="base">
                                        <p:cTn id="88" dur="500" fill="hold"/>
                                        <p:tgtEl>
                                          <p:spTgt spid="91150"/>
                                        </p:tgtEl>
                                        <p:attrNameLst>
                                          <p:attrName>ppt_x</p:attrName>
                                        </p:attrNameLst>
                                      </p:cBhvr>
                                      <p:tavLst>
                                        <p:tav tm="0">
                                          <p:val>
                                            <p:strVal val="#ppt_x"/>
                                          </p:val>
                                        </p:tav>
                                        <p:tav tm="100000">
                                          <p:val>
                                            <p:strVal val="#ppt_x"/>
                                          </p:val>
                                        </p:tav>
                                      </p:tavLst>
                                    </p:anim>
                                    <p:anim calcmode="lin" valueType="num">
                                      <p:cBhvr additive="base">
                                        <p:cTn id="89" dur="500" fill="hold"/>
                                        <p:tgtEl>
                                          <p:spTgt spid="91150"/>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91166"/>
                                        </p:tgtEl>
                                        <p:attrNameLst>
                                          <p:attrName>style.visibility</p:attrName>
                                        </p:attrNameLst>
                                      </p:cBhvr>
                                      <p:to>
                                        <p:strVal val="visible"/>
                                      </p:to>
                                    </p:set>
                                    <p:animEffect transition="in" filter="box(in)">
                                      <p:cBhvr>
                                        <p:cTn id="94" dur="500"/>
                                        <p:tgtEl>
                                          <p:spTgt spid="9116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91143"/>
                                        </p:tgtEl>
                                        <p:attrNameLst>
                                          <p:attrName>style.visibility</p:attrName>
                                        </p:attrNameLst>
                                      </p:cBhvr>
                                      <p:to>
                                        <p:strVal val="visible"/>
                                      </p:to>
                                    </p:set>
                                    <p:anim calcmode="lin" valueType="num">
                                      <p:cBhvr additive="base">
                                        <p:cTn id="99" dur="500" fill="hold"/>
                                        <p:tgtEl>
                                          <p:spTgt spid="91143"/>
                                        </p:tgtEl>
                                        <p:attrNameLst>
                                          <p:attrName>ppt_x</p:attrName>
                                        </p:attrNameLst>
                                      </p:cBhvr>
                                      <p:tavLst>
                                        <p:tav tm="0">
                                          <p:val>
                                            <p:strVal val="#ppt_x"/>
                                          </p:val>
                                        </p:tav>
                                        <p:tav tm="100000">
                                          <p:val>
                                            <p:strVal val="#ppt_x"/>
                                          </p:val>
                                        </p:tav>
                                      </p:tavLst>
                                    </p:anim>
                                    <p:anim calcmode="lin" valueType="num">
                                      <p:cBhvr additive="base">
                                        <p:cTn id="100" dur="500" fill="hold"/>
                                        <p:tgtEl>
                                          <p:spTgt spid="91143"/>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91151"/>
                                        </p:tgtEl>
                                        <p:attrNameLst>
                                          <p:attrName>style.visibility</p:attrName>
                                        </p:attrNameLst>
                                      </p:cBhvr>
                                      <p:to>
                                        <p:strVal val="visible"/>
                                      </p:to>
                                    </p:set>
                                    <p:anim calcmode="lin" valueType="num">
                                      <p:cBhvr additive="base">
                                        <p:cTn id="105" dur="500" fill="hold"/>
                                        <p:tgtEl>
                                          <p:spTgt spid="91151"/>
                                        </p:tgtEl>
                                        <p:attrNameLst>
                                          <p:attrName>ppt_x</p:attrName>
                                        </p:attrNameLst>
                                      </p:cBhvr>
                                      <p:tavLst>
                                        <p:tav tm="0">
                                          <p:val>
                                            <p:strVal val="#ppt_x"/>
                                          </p:val>
                                        </p:tav>
                                        <p:tav tm="100000">
                                          <p:val>
                                            <p:strVal val="#ppt_x"/>
                                          </p:val>
                                        </p:tav>
                                      </p:tavLst>
                                    </p:anim>
                                    <p:anim calcmode="lin" valueType="num">
                                      <p:cBhvr additive="base">
                                        <p:cTn id="106" dur="500" fill="hold"/>
                                        <p:tgtEl>
                                          <p:spTgt spid="91151"/>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91170"/>
                                        </p:tgtEl>
                                        <p:attrNameLst>
                                          <p:attrName>style.visibility</p:attrName>
                                        </p:attrNameLst>
                                      </p:cBhvr>
                                      <p:to>
                                        <p:strVal val="visible"/>
                                      </p:to>
                                    </p:set>
                                    <p:anim calcmode="lin" valueType="num">
                                      <p:cBhvr additive="base">
                                        <p:cTn id="111" dur="500" fill="hold"/>
                                        <p:tgtEl>
                                          <p:spTgt spid="91170"/>
                                        </p:tgtEl>
                                        <p:attrNameLst>
                                          <p:attrName>ppt_x</p:attrName>
                                        </p:attrNameLst>
                                      </p:cBhvr>
                                      <p:tavLst>
                                        <p:tav tm="0">
                                          <p:val>
                                            <p:strVal val="#ppt_x"/>
                                          </p:val>
                                        </p:tav>
                                        <p:tav tm="100000">
                                          <p:val>
                                            <p:strVal val="#ppt_x"/>
                                          </p:val>
                                        </p:tav>
                                      </p:tavLst>
                                    </p:anim>
                                    <p:anim calcmode="lin" valueType="num">
                                      <p:cBhvr additive="base">
                                        <p:cTn id="112" dur="500" fill="hold"/>
                                        <p:tgtEl>
                                          <p:spTgt spid="91170"/>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nodeType="clickEffect">
                                  <p:stCondLst>
                                    <p:cond delay="0"/>
                                  </p:stCondLst>
                                  <p:childTnLst>
                                    <p:set>
                                      <p:cBhvr>
                                        <p:cTn id="116" dur="1" fill="hold">
                                          <p:stCondLst>
                                            <p:cond delay="0"/>
                                          </p:stCondLst>
                                        </p:cTn>
                                        <p:tgtEl>
                                          <p:spTgt spid="91141"/>
                                        </p:tgtEl>
                                        <p:attrNameLst>
                                          <p:attrName>style.visibility</p:attrName>
                                        </p:attrNameLst>
                                      </p:cBhvr>
                                      <p:to>
                                        <p:strVal val="visible"/>
                                      </p:to>
                                    </p:set>
                                    <p:anim calcmode="lin" valueType="num">
                                      <p:cBhvr additive="base">
                                        <p:cTn id="117" dur="500" fill="hold"/>
                                        <p:tgtEl>
                                          <p:spTgt spid="91141"/>
                                        </p:tgtEl>
                                        <p:attrNameLst>
                                          <p:attrName>ppt_x</p:attrName>
                                        </p:attrNameLst>
                                      </p:cBhvr>
                                      <p:tavLst>
                                        <p:tav tm="0">
                                          <p:val>
                                            <p:strVal val="#ppt_x"/>
                                          </p:val>
                                        </p:tav>
                                        <p:tav tm="100000">
                                          <p:val>
                                            <p:strVal val="#ppt_x"/>
                                          </p:val>
                                        </p:tav>
                                      </p:tavLst>
                                    </p:anim>
                                    <p:anim calcmode="lin" valueType="num">
                                      <p:cBhvr additive="base">
                                        <p:cTn id="118" dur="500" fill="hold"/>
                                        <p:tgtEl>
                                          <p:spTgt spid="91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9" grpId="0" animBg="1"/>
      <p:bldP spid="91165" grpId="0" animBg="1"/>
      <p:bldP spid="91166" grpId="0" animBg="1"/>
      <p:bldP spid="91167" grpId="0" animBg="1"/>
      <p:bldP spid="91168" grpId="0"/>
      <p:bldP spid="91169" grpId="0" animBg="1"/>
      <p:bldP spid="91170" grpId="0" animBg="1"/>
      <p:bldP spid="911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b="1" dirty="0"/>
              <a:t>Reza </a:t>
            </a:r>
            <a:r>
              <a:rPr lang="en-US" b="1" dirty="0" err="1"/>
              <a:t>pourmirza</a:t>
            </a:r>
            <a:r>
              <a:rPr lang="en-US" b="1" dirty="0"/>
              <a:t> </a:t>
            </a:r>
            <a:r>
              <a:rPr lang="en-US" b="1" dirty="0" err="1"/>
              <a:t>kalhori</a:t>
            </a:r>
            <a:r>
              <a:rPr lang="en-US" b="1" dirty="0"/>
              <a:t>. MSN.CCRN</a:t>
            </a:r>
            <a:endParaRPr lang="fa-IR" b="1" dirty="0"/>
          </a:p>
          <a:p>
            <a:pPr>
              <a:defRPr/>
            </a:pPr>
            <a:endParaRPr lang="fa-IR" dirty="0"/>
          </a:p>
        </p:txBody>
      </p:sp>
      <p:sp>
        <p:nvSpPr>
          <p:cNvPr id="3" name="Slide Number Placeholder 2"/>
          <p:cNvSpPr>
            <a:spLocks noGrp="1"/>
          </p:cNvSpPr>
          <p:nvPr>
            <p:ph type="sldNum" sz="quarter" idx="12"/>
          </p:nvPr>
        </p:nvSpPr>
        <p:spPr/>
        <p:txBody>
          <a:bodyPr/>
          <a:lstStyle/>
          <a:p>
            <a:pPr>
              <a:defRPr/>
            </a:pPr>
            <a:fld id="{B89BADCF-000C-49E3-B71B-8115CC8DEF51}" type="slidenum">
              <a:rPr lang="fa-IR" smtClean="0"/>
              <a:pPr>
                <a:defRPr/>
              </a:pPr>
              <a:t>38</a:t>
            </a:fld>
            <a:endParaRPr lang="fa-IR"/>
          </a:p>
        </p:txBody>
      </p:sp>
      <p:pic>
        <p:nvPicPr>
          <p:cNvPr id="5122" name="Picture 2" descr="C:\Documents and Settings\Administrator\Desktop\2004-04-22\Scan1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568952" cy="5760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067944" y="1628800"/>
            <a:ext cx="1008112" cy="99271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24328" y="1412776"/>
            <a:ext cx="1296144" cy="120873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35996" y="3429000"/>
            <a:ext cx="861634" cy="113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68124" y="3423962"/>
            <a:ext cx="804276" cy="106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358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63888" y="6407944"/>
            <a:ext cx="3744416"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p:txBody>
      </p:sp>
      <p:sp>
        <p:nvSpPr>
          <p:cNvPr id="3" name="Slide Number Placeholder 2"/>
          <p:cNvSpPr>
            <a:spLocks noGrp="1"/>
          </p:cNvSpPr>
          <p:nvPr>
            <p:ph type="sldNum" sz="quarter" idx="12"/>
          </p:nvPr>
        </p:nvSpPr>
        <p:spPr/>
        <p:txBody>
          <a:bodyPr/>
          <a:lstStyle/>
          <a:p>
            <a:pPr>
              <a:defRPr/>
            </a:pPr>
            <a:fld id="{B89BADCF-000C-49E3-B71B-8115CC8DEF51}" type="slidenum">
              <a:rPr lang="fa-IR" smtClean="0"/>
              <a:pPr>
                <a:defRPr/>
              </a:pPr>
              <a:t>39</a:t>
            </a:fld>
            <a:endParaRPr lang="fa-IR"/>
          </a:p>
        </p:txBody>
      </p:sp>
      <p:pic>
        <p:nvPicPr>
          <p:cNvPr id="6146" name="Picture 2" descr="C:\Documents and Settings\Administrator\Desktop\2004-04-22\Scan1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99645"/>
            <a:ext cx="8568952" cy="58326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860032" y="1700808"/>
            <a:ext cx="1008112" cy="82495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148064" y="4325965"/>
            <a:ext cx="662139" cy="68721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424" y="2120145"/>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8569396" y="4325965"/>
            <a:ext cx="0" cy="68721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399140"/>
            <a:ext cx="1080120" cy="142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93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idx="1"/>
          </p:nvPr>
        </p:nvSpPr>
        <p:spPr>
          <a:xfrm>
            <a:off x="457200" y="2046288"/>
            <a:ext cx="8229600" cy="3954462"/>
          </a:xfrm>
        </p:spPr>
        <p:txBody>
          <a:bodyPr/>
          <a:lstStyle/>
          <a:p>
            <a:pPr marL="0" indent="0" eaLnBrk="1" hangingPunct="1">
              <a:buClr>
                <a:srgbClr val="0033CC"/>
              </a:buClr>
              <a:buFontTx/>
              <a:buNone/>
            </a:pPr>
            <a:r>
              <a:rPr lang="fa-IR" sz="4800" dirty="0" smtClean="0"/>
              <a:t>1- ضریب دشواری</a:t>
            </a:r>
          </a:p>
          <a:p>
            <a:pPr marL="0" indent="0" eaLnBrk="1" hangingPunct="1">
              <a:buClr>
                <a:srgbClr val="0033CC"/>
              </a:buClr>
              <a:buFontTx/>
              <a:buNone/>
            </a:pPr>
            <a:r>
              <a:rPr lang="fa-IR" sz="4800" dirty="0" smtClean="0"/>
              <a:t>2- ضریب تمیز</a:t>
            </a:r>
          </a:p>
          <a:p>
            <a:pPr marL="0" indent="0" eaLnBrk="1" hangingPunct="1">
              <a:buClr>
                <a:srgbClr val="0033CC"/>
              </a:buClr>
              <a:buFontTx/>
              <a:buNone/>
            </a:pPr>
            <a:r>
              <a:rPr lang="fa-IR" sz="4800" dirty="0" smtClean="0"/>
              <a:t>3- اعتبار آزمون</a:t>
            </a:r>
          </a:p>
          <a:p>
            <a:pPr marL="0" indent="0" eaLnBrk="1" hangingPunct="1">
              <a:buClr>
                <a:srgbClr val="0033CC"/>
              </a:buClr>
              <a:buFontTx/>
              <a:buNone/>
            </a:pPr>
            <a:r>
              <a:rPr lang="fa-IR" sz="4800" dirty="0" smtClean="0"/>
              <a:t>4- تحلیل گزینه های انحرافی</a:t>
            </a:r>
          </a:p>
        </p:txBody>
      </p:sp>
      <p:sp>
        <p:nvSpPr>
          <p:cNvPr id="13314" name="Rectangle 4"/>
          <p:cNvSpPr>
            <a:spLocks noGrp="1" noChangeArrowheads="1"/>
          </p:cNvSpPr>
          <p:nvPr>
            <p:ph type="title"/>
          </p:nvPr>
        </p:nvSpPr>
        <p:spPr>
          <a:xfrm>
            <a:off x="457200" y="357188"/>
            <a:ext cx="8229600" cy="1143000"/>
          </a:xfrm>
        </p:spPr>
        <p:txBody>
          <a:bodyPr/>
          <a:lstStyle/>
          <a:p>
            <a:pPr algn="ctr" eaLnBrk="1" hangingPunct="1"/>
            <a:r>
              <a:rPr lang="fa-IR" sz="6600" b="1" dirty="0" smtClean="0">
                <a:solidFill>
                  <a:srgbClr val="C00000"/>
                </a:solidFill>
                <a:cs typeface="+mn-cs"/>
              </a:rPr>
              <a:t>تحلیل سئوالات آزمون</a:t>
            </a:r>
            <a:endParaRPr lang="en-US" sz="6600" b="1" dirty="0" smtClean="0">
              <a:solidFill>
                <a:srgbClr val="C00000"/>
              </a:solidFill>
              <a:cs typeface="+mn-cs"/>
            </a:endParaRPr>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4</a:t>
            </a:fld>
            <a:endParaRPr lang="fa-IR"/>
          </a:p>
        </p:txBody>
      </p:sp>
      <p:sp>
        <p:nvSpPr>
          <p:cNvPr id="5" name="Footer Placeholder 4"/>
          <p:cNvSpPr>
            <a:spLocks noGrp="1"/>
          </p:cNvSpPr>
          <p:nvPr>
            <p:ph type="ftr" sz="quarter" idx="11"/>
          </p:nvPr>
        </p:nvSpPr>
        <p:spPr>
          <a:xfrm>
            <a:off x="3275856" y="6407944"/>
            <a:ext cx="3528392" cy="365125"/>
          </a:xfrm>
        </p:spPr>
        <p:txBody>
          <a:bodyPr/>
          <a:lstStyle/>
          <a:p>
            <a:pPr>
              <a:defRPr/>
            </a:pPr>
            <a:r>
              <a:rPr lang="en-US" sz="1400" b="1" dirty="0"/>
              <a:t>Reza </a:t>
            </a:r>
            <a:r>
              <a:rPr lang="en-US" sz="1400" b="1" dirty="0" err="1"/>
              <a:t>pourmirza</a:t>
            </a:r>
            <a:r>
              <a:rPr lang="en-US" sz="1400" b="1" dirty="0"/>
              <a:t> </a:t>
            </a:r>
            <a:r>
              <a:rPr lang="en-US" sz="1400" b="1" dirty="0" err="1"/>
              <a:t>kalhori</a:t>
            </a:r>
            <a:r>
              <a:rPr lang="en-US" sz="1400" b="1" dirty="0"/>
              <a:t>. MSN.CCRN</a:t>
            </a:r>
            <a:endParaRPr lang="fa-IR" sz="1400" b="1" dirty="0"/>
          </a:p>
          <a:p>
            <a:pPr>
              <a:defRPr/>
            </a:pPr>
            <a:endParaRPr lang="fa-IR" dirty="0"/>
          </a:p>
        </p:txBody>
      </p:sp>
      <p:pic>
        <p:nvPicPr>
          <p:cNvPr id="9218" name="Picture 2" descr="C:\Documents and Settings\Administrator\Desktop\imagesCASHLA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888432" cy="2910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3600" b="1" dirty="0" smtClean="0"/>
              <a:t>هر مدرس بعد از انتخاب سوالات مناسب آن ها را در فایا سوالات ذخیره می کند.</a:t>
            </a:r>
          </a:p>
          <a:p>
            <a:r>
              <a:rPr lang="fa-IR" sz="3600" b="1" dirty="0" smtClean="0"/>
              <a:t>در ازمون جدید با طرح سوالات جدید می تواند تا 30 % از سوالات مناسب قبلی استفاده کند.</a:t>
            </a:r>
          </a:p>
          <a:p>
            <a:r>
              <a:rPr lang="fa-IR" sz="3600" b="1" dirty="0"/>
              <a:t> </a:t>
            </a:r>
            <a:r>
              <a:rPr lang="fa-IR" sz="3600" b="1" dirty="0" smtClean="0"/>
              <a:t>در صورت علاقه به سوالات و جلوگیری از تکرار همان سوال می توان تنه یا گزینه های انحرافی را دستکاری کرد.</a:t>
            </a:r>
          </a:p>
          <a:p>
            <a:endParaRPr lang="fa-IR" sz="3600" b="1" dirty="0"/>
          </a:p>
        </p:txBody>
      </p:sp>
      <p:sp>
        <p:nvSpPr>
          <p:cNvPr id="3" name="Footer Placeholder 2"/>
          <p:cNvSpPr>
            <a:spLocks noGrp="1"/>
          </p:cNvSpPr>
          <p:nvPr>
            <p:ph type="ftr" sz="quarter" idx="11"/>
          </p:nvPr>
        </p:nvSpPr>
        <p:spPr/>
        <p:txBody>
          <a:bodyPr/>
          <a:lstStyle/>
          <a:p>
            <a:pPr>
              <a:defRPr/>
            </a:pPr>
            <a:endParaRPr lang="fa-IR" dirty="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40</a:t>
            </a:fld>
            <a:endParaRPr lang="fa-IR"/>
          </a:p>
        </p:txBody>
      </p:sp>
      <p:sp>
        <p:nvSpPr>
          <p:cNvPr id="5" name="Title 4"/>
          <p:cNvSpPr>
            <a:spLocks noGrp="1"/>
          </p:cNvSpPr>
          <p:nvPr>
            <p:ph type="title"/>
          </p:nvPr>
        </p:nvSpPr>
        <p:spPr/>
        <p:txBody>
          <a:bodyPr/>
          <a:lstStyle/>
          <a:p>
            <a:endParaRPr lang="fa-IR"/>
          </a:p>
        </p:txBody>
      </p:sp>
    </p:spTree>
    <p:extLst>
      <p:ext uri="{BB962C8B-B14F-4D97-AF65-F5344CB8AC3E}">
        <p14:creationId xmlns:p14="http://schemas.microsoft.com/office/powerpoint/2010/main" val="3455446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 </a:t>
            </a:r>
            <a:r>
              <a:rPr lang="fa-IR" sz="6000" b="1" dirty="0" smtClean="0"/>
              <a:t>والسلام .</a:t>
            </a:r>
            <a:endParaRPr lang="fa-IR" sz="6000" b="1" dirty="0"/>
          </a:p>
        </p:txBody>
      </p:sp>
      <p:sp>
        <p:nvSpPr>
          <p:cNvPr id="3" name="Footer Placeholder 2"/>
          <p:cNvSpPr>
            <a:spLocks noGrp="1"/>
          </p:cNvSpPr>
          <p:nvPr>
            <p:ph type="ftr" sz="quarter" idx="11"/>
          </p:nvPr>
        </p:nvSpPr>
        <p:spPr/>
        <p:txBody>
          <a:bodyPr/>
          <a:lstStyle/>
          <a:p>
            <a:pPr>
              <a:defRPr/>
            </a:pPr>
            <a:endParaRPr lang="fa-IR" dirty="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41</a:t>
            </a:fld>
            <a:endParaRPr lang="fa-IR"/>
          </a:p>
        </p:txBody>
      </p:sp>
      <p:sp>
        <p:nvSpPr>
          <p:cNvPr id="5" name="Title 4"/>
          <p:cNvSpPr>
            <a:spLocks noGrp="1"/>
          </p:cNvSpPr>
          <p:nvPr>
            <p:ph type="title"/>
          </p:nvPr>
        </p:nvSpPr>
        <p:spPr/>
        <p:txBody>
          <a:bodyPr/>
          <a:lstStyle/>
          <a:p>
            <a:endParaRPr lang="fa-IR"/>
          </a:p>
        </p:txBody>
      </p:sp>
      <p:pic>
        <p:nvPicPr>
          <p:cNvPr id="14338" name="Picture 2" descr="C:\Documents and Settings\Administrator\Desktop\imagesCAP70NY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524192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2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00113" y="1558925"/>
            <a:ext cx="7847012" cy="2590800"/>
          </a:xfrm>
        </p:spPr>
        <p:txBody>
          <a:bodyPr rtlCol="0">
            <a:normAutofit/>
          </a:bodyPr>
          <a:lstStyle/>
          <a:p>
            <a:pPr marL="0" indent="0" eaLnBrk="1" fontAlgn="auto" hangingPunct="1">
              <a:spcAft>
                <a:spcPts val="0"/>
              </a:spcAft>
              <a:buClr>
                <a:srgbClr val="FF3300"/>
              </a:buClr>
              <a:buFont typeface="Arial" pitchFamily="34" charset="0"/>
              <a:buNone/>
              <a:defRPr/>
            </a:pPr>
            <a:r>
              <a:rPr lang="fa-IR" sz="5400" dirty="0" smtClean="0">
                <a:latin typeface="Arial" pitchFamily="34" charset="0"/>
                <a:cs typeface="Arial" pitchFamily="34" charset="0"/>
              </a:rPr>
              <a:t>تعریف</a:t>
            </a:r>
            <a:r>
              <a:rPr lang="fa-IR" sz="5400" dirty="0" smtClean="0">
                <a:cs typeface="B Homa" pitchFamily="2" charset="-78"/>
              </a:rPr>
              <a:t> </a:t>
            </a:r>
          </a:p>
          <a:p>
            <a:pPr eaLnBrk="1" fontAlgn="auto" hangingPunct="1">
              <a:spcAft>
                <a:spcPts val="0"/>
              </a:spcAft>
              <a:defRPr/>
            </a:pPr>
            <a:r>
              <a:rPr lang="fa-IR" sz="3600" b="1" dirty="0" smtClean="0">
                <a:solidFill>
                  <a:srgbClr val="C00000"/>
                </a:solidFill>
                <a:latin typeface="Arial" pitchFamily="34" charset="0"/>
                <a:cs typeface="Arial" pitchFamily="34" charset="0"/>
              </a:rPr>
              <a:t>درصدی ازافرادکه به سئوال جواب درست داده اند.</a:t>
            </a:r>
            <a:r>
              <a:rPr lang="fa-IR" sz="3600" b="1" dirty="0" smtClean="0">
                <a:solidFill>
                  <a:srgbClr val="FF0000"/>
                </a:solidFill>
                <a:latin typeface="Arial" pitchFamily="34" charset="0"/>
                <a:cs typeface="Arial" pitchFamily="34" charset="0"/>
              </a:rPr>
              <a:t>7 /0- 3/ </a:t>
            </a:r>
            <a:r>
              <a:rPr lang="fa-IR" sz="3600" b="1" dirty="0" smtClean="0">
                <a:solidFill>
                  <a:srgbClr val="C00000"/>
                </a:solidFill>
                <a:latin typeface="Arial" pitchFamily="34" charset="0"/>
                <a:cs typeface="Arial" pitchFamily="34" charset="0"/>
              </a:rPr>
              <a:t>0است.</a:t>
            </a:r>
          </a:p>
          <a:p>
            <a:pPr eaLnBrk="1" fontAlgn="auto" hangingPunct="1">
              <a:spcAft>
                <a:spcPts val="0"/>
              </a:spcAft>
              <a:buFont typeface="Wingdings" pitchFamily="2" charset="2"/>
              <a:buNone/>
              <a:defRPr/>
            </a:pPr>
            <a:endParaRPr lang="en-US" sz="3600" dirty="0" smtClean="0">
              <a:cs typeface="B Homa" pitchFamily="2" charset="-78"/>
            </a:endParaRPr>
          </a:p>
        </p:txBody>
      </p:sp>
      <p:sp>
        <p:nvSpPr>
          <p:cNvPr id="25602" name="Rectangle 2"/>
          <p:cNvSpPr>
            <a:spLocks noGrp="1" noChangeArrowheads="1"/>
          </p:cNvSpPr>
          <p:nvPr>
            <p:ph type="title"/>
          </p:nvPr>
        </p:nvSpPr>
        <p:spPr/>
        <p:txBody>
          <a:bodyPr rtlCol="0">
            <a:normAutofit fontScale="90000"/>
          </a:bodyPr>
          <a:lstStyle/>
          <a:p>
            <a:pPr algn="ctr" eaLnBrk="1" fontAlgn="auto" hangingPunct="1">
              <a:spcAft>
                <a:spcPts val="0"/>
              </a:spcAft>
              <a:defRPr/>
            </a:pPr>
            <a:r>
              <a:rPr lang="fa-IR" sz="4000" b="1" dirty="0" smtClean="0">
                <a:solidFill>
                  <a:srgbClr val="C00000"/>
                </a:solidFill>
                <a:cs typeface="B Nazanin" pitchFamily="2" charset="-78"/>
              </a:rPr>
              <a:t>ضریب دشواری </a:t>
            </a:r>
            <a:r>
              <a:rPr lang="fa-IR" sz="4000" b="1" dirty="0" smtClean="0">
                <a:solidFill>
                  <a:srgbClr val="C00000"/>
                </a:solidFill>
              </a:rPr>
              <a:t/>
            </a:r>
            <a:br>
              <a:rPr lang="fa-IR" sz="4000" b="1" dirty="0" smtClean="0">
                <a:solidFill>
                  <a:srgbClr val="C00000"/>
                </a:solidFill>
              </a:rPr>
            </a:br>
            <a:r>
              <a:rPr lang="en-US" sz="4000" b="1" dirty="0" smtClean="0">
                <a:solidFill>
                  <a:srgbClr val="C00000"/>
                </a:solidFill>
              </a:rPr>
              <a:t>Difficulty Index</a:t>
            </a:r>
          </a:p>
        </p:txBody>
      </p:sp>
      <p:sp>
        <p:nvSpPr>
          <p:cNvPr id="14340" name="Line 4"/>
          <p:cNvSpPr>
            <a:spLocks noChangeShapeType="1"/>
          </p:cNvSpPr>
          <p:nvPr/>
        </p:nvSpPr>
        <p:spPr bwMode="auto">
          <a:xfrm>
            <a:off x="2701925" y="5516563"/>
            <a:ext cx="3527425" cy="0"/>
          </a:xfrm>
          <a:prstGeom prst="line">
            <a:avLst/>
          </a:prstGeom>
          <a:noFill/>
          <a:ln w="76200">
            <a:solidFill>
              <a:schemeClr val="tx1"/>
            </a:solidFill>
            <a:round/>
            <a:headEnd/>
            <a:tailEnd type="triangle" w="med" len="med"/>
          </a:ln>
        </p:spPr>
        <p:txBody>
          <a:bodyPr/>
          <a:lstStyle/>
          <a:p>
            <a:endParaRPr lang="fa-IR"/>
          </a:p>
        </p:txBody>
      </p:sp>
      <p:sp>
        <p:nvSpPr>
          <p:cNvPr id="14341" name="Text Box 5"/>
          <p:cNvSpPr txBox="1">
            <a:spLocks noChangeArrowheads="1"/>
          </p:cNvSpPr>
          <p:nvPr/>
        </p:nvSpPr>
        <p:spPr bwMode="auto">
          <a:xfrm>
            <a:off x="2268538" y="4724400"/>
            <a:ext cx="1655762" cy="461963"/>
          </a:xfrm>
          <a:prstGeom prst="rect">
            <a:avLst/>
          </a:prstGeom>
          <a:noFill/>
          <a:ln w="9525">
            <a:noFill/>
            <a:miter lim="800000"/>
            <a:headEnd/>
            <a:tailEnd/>
          </a:ln>
        </p:spPr>
        <p:txBody>
          <a:bodyPr>
            <a:spAutoFit/>
          </a:bodyPr>
          <a:lstStyle/>
          <a:p>
            <a:pPr>
              <a:spcBef>
                <a:spcPct val="50000"/>
              </a:spcBef>
            </a:pPr>
            <a:r>
              <a:rPr lang="fa-IR" sz="2400" b="1">
                <a:latin typeface="Calibri" pitchFamily="34" charset="0"/>
              </a:rPr>
              <a:t>سئوال دشوار</a:t>
            </a:r>
            <a:endParaRPr lang="en-US" sz="2400" b="1">
              <a:latin typeface="Calibri" pitchFamily="34" charset="0"/>
            </a:endParaRPr>
          </a:p>
        </p:txBody>
      </p:sp>
      <p:sp>
        <p:nvSpPr>
          <p:cNvPr id="14342" name="Text Box 6"/>
          <p:cNvSpPr txBox="1">
            <a:spLocks noChangeArrowheads="1"/>
          </p:cNvSpPr>
          <p:nvPr/>
        </p:nvSpPr>
        <p:spPr bwMode="auto">
          <a:xfrm>
            <a:off x="5435600" y="4724400"/>
            <a:ext cx="1584325" cy="461963"/>
          </a:xfrm>
          <a:prstGeom prst="rect">
            <a:avLst/>
          </a:prstGeom>
          <a:noFill/>
          <a:ln w="9525">
            <a:noFill/>
            <a:miter lim="800000"/>
            <a:headEnd/>
            <a:tailEnd/>
          </a:ln>
        </p:spPr>
        <p:txBody>
          <a:bodyPr>
            <a:spAutoFit/>
          </a:bodyPr>
          <a:lstStyle/>
          <a:p>
            <a:pPr>
              <a:spcBef>
                <a:spcPct val="50000"/>
              </a:spcBef>
            </a:pPr>
            <a:r>
              <a:rPr lang="fa-IR" sz="2400" b="1">
                <a:latin typeface="Calibri" pitchFamily="34" charset="0"/>
              </a:rPr>
              <a:t>سئوال آسان</a:t>
            </a:r>
            <a:endParaRPr lang="en-US" sz="2400" b="1">
              <a:latin typeface="Calibri" pitchFamily="34" charset="0"/>
            </a:endParaRPr>
          </a:p>
        </p:txBody>
      </p:sp>
      <p:sp>
        <p:nvSpPr>
          <p:cNvPr id="14343" name="Text Box 7"/>
          <p:cNvSpPr txBox="1">
            <a:spLocks noChangeArrowheads="1"/>
          </p:cNvSpPr>
          <p:nvPr/>
        </p:nvSpPr>
        <p:spPr bwMode="auto">
          <a:xfrm>
            <a:off x="2051050" y="4941888"/>
            <a:ext cx="576263" cy="1200150"/>
          </a:xfrm>
          <a:prstGeom prst="rect">
            <a:avLst/>
          </a:prstGeom>
          <a:noFill/>
          <a:ln w="9525">
            <a:noFill/>
            <a:miter lim="800000"/>
            <a:headEnd/>
            <a:tailEnd/>
          </a:ln>
        </p:spPr>
        <p:txBody>
          <a:bodyPr>
            <a:spAutoFit/>
          </a:bodyPr>
          <a:lstStyle/>
          <a:p>
            <a:pPr>
              <a:spcBef>
                <a:spcPct val="50000"/>
              </a:spcBef>
            </a:pPr>
            <a:r>
              <a:rPr lang="fa-IR" sz="7200">
                <a:latin typeface="Calibri" pitchFamily="34" charset="0"/>
              </a:rPr>
              <a:t>0</a:t>
            </a:r>
            <a:endParaRPr lang="en-US" sz="7200">
              <a:latin typeface="Calibri" pitchFamily="34" charset="0"/>
            </a:endParaRPr>
          </a:p>
        </p:txBody>
      </p:sp>
      <p:sp>
        <p:nvSpPr>
          <p:cNvPr id="14344" name="Text Box 8"/>
          <p:cNvSpPr txBox="1">
            <a:spLocks noChangeArrowheads="1"/>
          </p:cNvSpPr>
          <p:nvPr/>
        </p:nvSpPr>
        <p:spPr bwMode="auto">
          <a:xfrm>
            <a:off x="6443663" y="4941888"/>
            <a:ext cx="576262" cy="1200150"/>
          </a:xfrm>
          <a:prstGeom prst="rect">
            <a:avLst/>
          </a:prstGeom>
          <a:noFill/>
          <a:ln w="9525">
            <a:noFill/>
            <a:miter lim="800000"/>
            <a:headEnd/>
            <a:tailEnd/>
          </a:ln>
        </p:spPr>
        <p:txBody>
          <a:bodyPr>
            <a:spAutoFit/>
          </a:bodyPr>
          <a:lstStyle/>
          <a:p>
            <a:pPr>
              <a:spcBef>
                <a:spcPct val="50000"/>
              </a:spcBef>
            </a:pPr>
            <a:r>
              <a:rPr lang="fa-IR" sz="7200">
                <a:latin typeface="Calibri" pitchFamily="34" charset="0"/>
              </a:rPr>
              <a:t>1</a:t>
            </a:r>
            <a:endParaRPr lang="en-US" sz="7200">
              <a:latin typeface="Calibri" pitchFamily="34" charset="0"/>
            </a:endParaRPr>
          </a:p>
        </p:txBody>
      </p:sp>
      <p:sp>
        <p:nvSpPr>
          <p:cNvPr id="9" name="Slide Number Placeholder 8"/>
          <p:cNvSpPr>
            <a:spLocks noGrp="1"/>
          </p:cNvSpPr>
          <p:nvPr>
            <p:ph type="sldNum" sz="quarter" idx="12"/>
          </p:nvPr>
        </p:nvSpPr>
        <p:spPr/>
        <p:txBody>
          <a:bodyPr/>
          <a:lstStyle/>
          <a:p>
            <a:pPr>
              <a:defRPr/>
            </a:pPr>
            <a:fld id="{4D44C213-1395-4D9A-82F0-25F6B2E78982}" type="slidenum">
              <a:rPr lang="fa-IR" smtClean="0"/>
              <a:pPr>
                <a:defRPr/>
              </a:pPr>
              <a:t>5</a:t>
            </a:fld>
            <a:endParaRPr lang="fa-IR"/>
          </a:p>
        </p:txBody>
      </p:sp>
      <p:sp>
        <p:nvSpPr>
          <p:cNvPr id="10" name="Footer Placeholder 9"/>
          <p:cNvSpPr>
            <a:spLocks noGrp="1"/>
          </p:cNvSpPr>
          <p:nvPr>
            <p:ph type="ftr" sz="quarter" idx="11"/>
          </p:nvPr>
        </p:nvSpPr>
        <p:spPr/>
        <p:txBody>
          <a:bodyPr/>
          <a:lstStyle/>
          <a:p>
            <a:pPr>
              <a:defRPr/>
            </a:pPr>
            <a:r>
              <a:rPr lang="en-US" b="1" dirty="0"/>
              <a:t>Reza </a:t>
            </a:r>
            <a:r>
              <a:rPr lang="en-US" b="1" dirty="0" err="1"/>
              <a:t>pourmirza</a:t>
            </a:r>
            <a:r>
              <a:rPr lang="en-US" b="1" dirty="0"/>
              <a:t> </a:t>
            </a:r>
            <a:r>
              <a:rPr lang="en-US" b="1" dirty="0" err="1"/>
              <a:t>kalhori</a:t>
            </a:r>
            <a:r>
              <a:rPr lang="en-US" b="1" dirty="0"/>
              <a:t>. MSN.CCRN</a:t>
            </a:r>
            <a:endParaRPr lang="fa-IR" b="1" dirty="0"/>
          </a:p>
          <a:p>
            <a:pPr>
              <a:defRPr/>
            </a:pPr>
            <a:endParaRPr lang="fa-I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fontScale="85000" lnSpcReduction="10000"/>
          </a:bodyPr>
          <a:lstStyle/>
          <a:p>
            <a:pPr algn="just"/>
            <a:r>
              <a:rPr lang="fa-IR" dirty="0" smtClean="0"/>
              <a:t>شاخص </a:t>
            </a:r>
            <a:r>
              <a:rPr lang="fa-IR" dirty="0"/>
              <a:t>دشواری یک شاخص وارونه است. هر چه مقدار این شاخص کو چکتر باشد.(به صفر نزدیکتر باشد )  سوال مشکل تر و هرچه  مقدار آن بزرگتر باشد( به 100 نزدیکتر باشد ) سوال آسان تر است. در </a:t>
            </a:r>
            <a:r>
              <a:rPr lang="fa-IR" dirty="0" smtClean="0"/>
              <a:t>آزمون های چند گزینه ای </a:t>
            </a:r>
            <a:r>
              <a:rPr lang="fa-IR" dirty="0"/>
              <a:t>سطح دشواری آنها در حد متوسط باشد. سوال های با سطح دشواری متوسط امکان پراکندگی درنمره آزمون شوندگان را افزایش می دهند.  سطح دشواری مطلوب برای یک سوال بدون توجه به نوع سوال حدود 50 درصد (بین 30% تا 70%) درنظر گرفته می شود.</a:t>
            </a:r>
          </a:p>
          <a:p>
            <a:r>
              <a:rPr lang="fa-IR" dirty="0"/>
              <a:t>  </a:t>
            </a:r>
            <a:r>
              <a:rPr lang="fa-IR" b="1" dirty="0"/>
              <a:t>دامنه درجه دشواري: </a:t>
            </a:r>
          </a:p>
          <a:p>
            <a:pPr marL="109728" indent="0">
              <a:buNone/>
            </a:pPr>
            <a:r>
              <a:rPr lang="fa-IR" sz="3500" b="1" dirty="0" smtClean="0">
                <a:solidFill>
                  <a:srgbClr val="C00000"/>
                </a:solidFill>
              </a:rPr>
              <a:t>100%---- </a:t>
            </a:r>
            <a:r>
              <a:rPr lang="fa-IR" sz="3500" b="1" dirty="0">
                <a:solidFill>
                  <a:srgbClr val="C00000"/>
                </a:solidFill>
              </a:rPr>
              <a:t>85</a:t>
            </a:r>
            <a:r>
              <a:rPr lang="fa-IR" sz="3500" b="1" dirty="0" smtClean="0">
                <a:solidFill>
                  <a:srgbClr val="C00000"/>
                </a:solidFill>
              </a:rPr>
              <a:t>%---- </a:t>
            </a:r>
            <a:r>
              <a:rPr lang="fa-IR" sz="3500" b="1" dirty="0">
                <a:solidFill>
                  <a:srgbClr val="C00000"/>
                </a:solidFill>
              </a:rPr>
              <a:t>65% </a:t>
            </a:r>
            <a:r>
              <a:rPr lang="fa-IR" sz="3500" b="1" dirty="0" smtClean="0">
                <a:solidFill>
                  <a:srgbClr val="C00000"/>
                </a:solidFill>
              </a:rPr>
              <a:t>---- </a:t>
            </a:r>
            <a:r>
              <a:rPr lang="fa-IR" sz="3500" b="1" dirty="0">
                <a:solidFill>
                  <a:srgbClr val="C00000"/>
                </a:solidFill>
              </a:rPr>
              <a:t>45% </a:t>
            </a:r>
            <a:r>
              <a:rPr lang="fa-IR" sz="3500" b="1" dirty="0" smtClean="0">
                <a:solidFill>
                  <a:srgbClr val="C00000"/>
                </a:solidFill>
              </a:rPr>
              <a:t>---- </a:t>
            </a:r>
            <a:r>
              <a:rPr lang="fa-IR" sz="3500" b="1" dirty="0">
                <a:solidFill>
                  <a:srgbClr val="C00000"/>
                </a:solidFill>
              </a:rPr>
              <a:t>25% </a:t>
            </a:r>
            <a:r>
              <a:rPr lang="fa-IR" sz="3500" b="1" dirty="0" smtClean="0">
                <a:solidFill>
                  <a:srgbClr val="C00000"/>
                </a:solidFill>
              </a:rPr>
              <a:t>----   </a:t>
            </a:r>
            <a:r>
              <a:rPr lang="fa-IR" sz="3500" b="1" dirty="0">
                <a:solidFill>
                  <a:srgbClr val="C00000"/>
                </a:solidFill>
              </a:rPr>
              <a:t>0</a:t>
            </a:r>
          </a:p>
          <a:p>
            <a:pPr marL="109728" indent="0">
              <a:buNone/>
            </a:pPr>
            <a:r>
              <a:rPr lang="fa-IR" dirty="0"/>
              <a:t>	فوق العاده </a:t>
            </a:r>
            <a:r>
              <a:rPr lang="fa-IR" dirty="0" smtClean="0"/>
              <a:t>دشوار </a:t>
            </a:r>
            <a:r>
              <a:rPr lang="fa-IR" dirty="0"/>
              <a:t>=   0 تا 25%</a:t>
            </a:r>
          </a:p>
          <a:p>
            <a:pPr marL="109728" indent="0">
              <a:buNone/>
            </a:pPr>
            <a:r>
              <a:rPr lang="fa-IR" dirty="0"/>
              <a:t>	خیلی دشوار      </a:t>
            </a:r>
            <a:r>
              <a:rPr lang="fa-IR" dirty="0" smtClean="0"/>
              <a:t> = 25</a:t>
            </a:r>
            <a:r>
              <a:rPr lang="fa-IR" dirty="0"/>
              <a:t>% تا 45%</a:t>
            </a:r>
          </a:p>
          <a:p>
            <a:pPr marL="109728" indent="0">
              <a:buNone/>
            </a:pPr>
            <a:r>
              <a:rPr lang="fa-IR" dirty="0"/>
              <a:t>	دشوار        </a:t>
            </a:r>
            <a:r>
              <a:rPr lang="fa-IR" dirty="0" smtClean="0"/>
              <a:t>     = 45</a:t>
            </a:r>
            <a:r>
              <a:rPr lang="fa-IR" dirty="0"/>
              <a:t>% تا 65%</a:t>
            </a:r>
          </a:p>
          <a:p>
            <a:pPr marL="109728" indent="0">
              <a:buNone/>
            </a:pPr>
            <a:r>
              <a:rPr lang="fa-IR" dirty="0"/>
              <a:t>	متوسط           </a:t>
            </a:r>
            <a:r>
              <a:rPr lang="fa-IR" dirty="0" smtClean="0"/>
              <a:t>= </a:t>
            </a:r>
            <a:r>
              <a:rPr lang="fa-IR" dirty="0"/>
              <a:t>65% تا 85%</a:t>
            </a:r>
          </a:p>
          <a:p>
            <a:pPr marL="109728" indent="0">
              <a:buNone/>
            </a:pPr>
            <a:r>
              <a:rPr lang="fa-IR" dirty="0"/>
              <a:t>	ساده             </a:t>
            </a:r>
            <a:r>
              <a:rPr lang="fa-IR" dirty="0" smtClean="0"/>
              <a:t> = </a:t>
            </a:r>
            <a:r>
              <a:rPr lang="fa-IR" dirty="0"/>
              <a:t>85 % تا 100%</a:t>
            </a:r>
          </a:p>
          <a:p>
            <a:endParaRPr lang="fa-IR" dirty="0"/>
          </a:p>
        </p:txBody>
      </p:sp>
      <p:sp>
        <p:nvSpPr>
          <p:cNvPr id="3" name="Footer Placeholder 2"/>
          <p:cNvSpPr>
            <a:spLocks noGrp="1"/>
          </p:cNvSpPr>
          <p:nvPr>
            <p:ph type="ftr" sz="quarter" idx="11"/>
          </p:nvPr>
        </p:nvSpPr>
        <p:spPr/>
        <p:txBody>
          <a:bodyPr/>
          <a:lstStyle/>
          <a:p>
            <a:pPr>
              <a:defRPr/>
            </a:pPr>
            <a:endParaRPr lang="fa-IR" dirty="0"/>
          </a:p>
        </p:txBody>
      </p:sp>
      <p:sp>
        <p:nvSpPr>
          <p:cNvPr id="4" name="Slide Number Placeholder 3"/>
          <p:cNvSpPr>
            <a:spLocks noGrp="1"/>
          </p:cNvSpPr>
          <p:nvPr>
            <p:ph type="sldNum" sz="quarter" idx="12"/>
          </p:nvPr>
        </p:nvSpPr>
        <p:spPr/>
        <p:txBody>
          <a:bodyPr/>
          <a:lstStyle/>
          <a:p>
            <a:pPr>
              <a:defRPr/>
            </a:pPr>
            <a:fld id="{4D44C213-1395-4D9A-82F0-25F6B2E78982}" type="slidenum">
              <a:rPr lang="fa-IR" smtClean="0"/>
              <a:pPr>
                <a:defRPr/>
              </a:pPr>
              <a:t>6</a:t>
            </a:fld>
            <a:endParaRPr lang="fa-IR"/>
          </a:p>
        </p:txBody>
      </p:sp>
      <p:sp>
        <p:nvSpPr>
          <p:cNvPr id="5" name="Title 4"/>
          <p:cNvSpPr>
            <a:spLocks noGrp="1"/>
          </p:cNvSpPr>
          <p:nvPr>
            <p:ph type="title"/>
          </p:nvPr>
        </p:nvSpPr>
        <p:spPr>
          <a:xfrm>
            <a:off x="457200" y="274638"/>
            <a:ext cx="8229600" cy="706090"/>
          </a:xfrm>
        </p:spPr>
        <p:txBody>
          <a:bodyPr>
            <a:normAutofit fontScale="90000"/>
          </a:bodyPr>
          <a:lstStyle/>
          <a:p>
            <a:pPr algn="r" rtl="0"/>
            <a:r>
              <a:rPr lang="fa-IR" dirty="0"/>
              <a:t>تفسیرشاخص: </a:t>
            </a:r>
          </a:p>
        </p:txBody>
      </p:sp>
    </p:spTree>
    <p:extLst>
      <p:ext uri="{BB962C8B-B14F-4D97-AF65-F5344CB8AC3E}">
        <p14:creationId xmlns:p14="http://schemas.microsoft.com/office/powerpoint/2010/main" val="826606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2420938"/>
            <a:ext cx="2089150" cy="831850"/>
          </a:xfrm>
          <a:prstGeom prst="rect">
            <a:avLst/>
          </a:prstGeom>
          <a:noFill/>
          <a:ln w="9525">
            <a:noFill/>
            <a:miter lim="800000"/>
            <a:headEnd/>
            <a:tailEnd/>
          </a:ln>
        </p:spPr>
        <p:txBody>
          <a:bodyPr>
            <a:spAutoFit/>
          </a:bodyPr>
          <a:lstStyle/>
          <a:p>
            <a:pPr algn="ctr">
              <a:spcBef>
                <a:spcPct val="50000"/>
              </a:spcBef>
            </a:pPr>
            <a:r>
              <a:rPr lang="fa-IR" sz="2400" b="1" dirty="0">
                <a:solidFill>
                  <a:srgbClr val="C00000"/>
                </a:solidFill>
                <a:latin typeface="Calibri" pitchFamily="34" charset="0"/>
                <a:cs typeface="B Nazanin" pitchFamily="2" charset="-78"/>
              </a:rPr>
              <a:t>ضریب دشواری سئوال</a:t>
            </a:r>
            <a:r>
              <a:rPr lang="fa-IR" b="1" dirty="0">
                <a:solidFill>
                  <a:srgbClr val="C00000"/>
                </a:solidFill>
                <a:latin typeface="Calibri" pitchFamily="34" charset="0"/>
                <a:cs typeface="B Nazanin" pitchFamily="2" charset="-78"/>
              </a:rPr>
              <a:t> </a:t>
            </a:r>
            <a:r>
              <a:rPr lang="fa-IR" b="1" dirty="0" smtClean="0">
                <a:solidFill>
                  <a:srgbClr val="C00000"/>
                </a:solidFill>
                <a:latin typeface="Calibri" pitchFamily="34" charset="0"/>
                <a:cs typeface="B Nazanin" pitchFamily="2" charset="-78"/>
              </a:rPr>
              <a:t>(</a:t>
            </a:r>
            <a:r>
              <a:rPr lang="en-US" b="1" dirty="0" smtClean="0">
                <a:solidFill>
                  <a:srgbClr val="C00000"/>
                </a:solidFill>
                <a:latin typeface="Calibri" pitchFamily="34" charset="0"/>
                <a:cs typeface="B Nazanin" pitchFamily="2" charset="-78"/>
              </a:rPr>
              <a:t>P </a:t>
            </a:r>
            <a:r>
              <a:rPr lang="fa-IR" b="1" dirty="0" smtClean="0">
                <a:solidFill>
                  <a:srgbClr val="C00000"/>
                </a:solidFill>
                <a:latin typeface="Calibri" pitchFamily="34" charset="0"/>
                <a:cs typeface="B Nazanin" pitchFamily="2" charset="-78"/>
              </a:rPr>
              <a:t>) </a:t>
            </a:r>
            <a:endParaRPr lang="en-US" b="1" dirty="0">
              <a:solidFill>
                <a:srgbClr val="C00000"/>
              </a:solidFill>
              <a:latin typeface="Calibri" pitchFamily="34" charset="0"/>
              <a:cs typeface="B Nazanin" pitchFamily="2" charset="-78"/>
            </a:endParaRPr>
          </a:p>
        </p:txBody>
      </p:sp>
      <p:sp>
        <p:nvSpPr>
          <p:cNvPr id="15363" name="Text Box 5"/>
          <p:cNvSpPr txBox="1">
            <a:spLocks noChangeArrowheads="1"/>
          </p:cNvSpPr>
          <p:nvPr/>
        </p:nvSpPr>
        <p:spPr bwMode="auto">
          <a:xfrm>
            <a:off x="1857357" y="2684463"/>
            <a:ext cx="357190" cy="461665"/>
          </a:xfrm>
          <a:prstGeom prst="rect">
            <a:avLst/>
          </a:prstGeom>
          <a:noFill/>
          <a:ln w="9525">
            <a:noFill/>
            <a:miter lim="800000"/>
            <a:headEnd/>
            <a:tailEnd/>
          </a:ln>
        </p:spPr>
        <p:txBody>
          <a:bodyPr wrap="square">
            <a:spAutoFit/>
          </a:bodyPr>
          <a:lstStyle/>
          <a:p>
            <a:pPr>
              <a:spcBef>
                <a:spcPct val="50000"/>
              </a:spcBef>
            </a:pPr>
            <a:r>
              <a:rPr lang="fa-IR" sz="2400" b="1" dirty="0" smtClean="0">
                <a:latin typeface="Calibri" pitchFamily="34" charset="0"/>
              </a:rPr>
              <a:t>=</a:t>
            </a:r>
            <a:endParaRPr lang="en-US" sz="2400" b="1" dirty="0">
              <a:latin typeface="Calibri" pitchFamily="34" charset="0"/>
            </a:endParaRPr>
          </a:p>
        </p:txBody>
      </p:sp>
      <p:sp>
        <p:nvSpPr>
          <p:cNvPr id="15364" name="Text Box 7"/>
          <p:cNvSpPr txBox="1">
            <a:spLocks noChangeArrowheads="1"/>
          </p:cNvSpPr>
          <p:nvPr/>
        </p:nvSpPr>
        <p:spPr bwMode="auto">
          <a:xfrm>
            <a:off x="1928812" y="2206625"/>
            <a:ext cx="6572277" cy="460375"/>
          </a:xfrm>
          <a:prstGeom prst="rect">
            <a:avLst/>
          </a:prstGeom>
          <a:noFill/>
          <a:ln w="9525">
            <a:noFill/>
            <a:miter lim="800000"/>
            <a:headEnd/>
            <a:tailEnd/>
          </a:ln>
        </p:spPr>
        <p:txBody>
          <a:bodyPr wrap="square">
            <a:spAutoFit/>
          </a:bodyPr>
          <a:lstStyle/>
          <a:p>
            <a:pPr>
              <a:spcBef>
                <a:spcPct val="50000"/>
              </a:spcBef>
            </a:pPr>
            <a:r>
              <a:rPr lang="fa-IR" sz="2400" b="1" dirty="0">
                <a:solidFill>
                  <a:srgbClr val="000000"/>
                </a:solidFill>
                <a:latin typeface="Calibri" pitchFamily="34" charset="0"/>
                <a:cs typeface="B Nazanin" pitchFamily="2" charset="-78"/>
              </a:rPr>
              <a:t>انتخاب های درست گروه بالا+ انتخاب های درست گروه پائین</a:t>
            </a:r>
            <a:endParaRPr lang="en-US" sz="2400" b="1" dirty="0">
              <a:solidFill>
                <a:srgbClr val="000000"/>
              </a:solidFill>
              <a:latin typeface="Calibri" pitchFamily="34" charset="0"/>
              <a:cs typeface="B Nazanin" pitchFamily="2" charset="-78"/>
            </a:endParaRPr>
          </a:p>
        </p:txBody>
      </p:sp>
      <p:sp>
        <p:nvSpPr>
          <p:cNvPr id="15365" name="Text Box 8"/>
          <p:cNvSpPr txBox="1">
            <a:spLocks noChangeArrowheads="1"/>
          </p:cNvSpPr>
          <p:nvPr/>
        </p:nvSpPr>
        <p:spPr bwMode="auto">
          <a:xfrm>
            <a:off x="2857488" y="3141663"/>
            <a:ext cx="4714909" cy="461665"/>
          </a:xfrm>
          <a:prstGeom prst="rect">
            <a:avLst/>
          </a:prstGeom>
          <a:noFill/>
          <a:ln w="9525">
            <a:noFill/>
            <a:miter lim="800000"/>
            <a:headEnd/>
            <a:tailEnd/>
          </a:ln>
        </p:spPr>
        <p:txBody>
          <a:bodyPr wrap="square">
            <a:spAutoFit/>
          </a:bodyPr>
          <a:lstStyle/>
          <a:p>
            <a:pPr>
              <a:spcBef>
                <a:spcPct val="50000"/>
              </a:spcBef>
            </a:pPr>
            <a:r>
              <a:rPr lang="fa-IR" sz="2400" b="1" dirty="0">
                <a:solidFill>
                  <a:srgbClr val="000000"/>
                </a:solidFill>
                <a:latin typeface="Calibri" pitchFamily="34" charset="0"/>
                <a:cs typeface="B Nazanin" pitchFamily="2" charset="-78"/>
              </a:rPr>
              <a:t>تعدادافرادگروه بالا + تعدادافرادگروه پائین</a:t>
            </a:r>
            <a:endParaRPr lang="en-US" sz="2400" b="1" dirty="0">
              <a:solidFill>
                <a:srgbClr val="000000"/>
              </a:solidFill>
              <a:latin typeface="Calibri" pitchFamily="34" charset="0"/>
              <a:cs typeface="B Nazanin" pitchFamily="2" charset="-78"/>
            </a:endParaRPr>
          </a:p>
        </p:txBody>
      </p:sp>
      <p:sp>
        <p:nvSpPr>
          <p:cNvPr id="15366" name="Line 9"/>
          <p:cNvSpPr>
            <a:spLocks noChangeShapeType="1"/>
          </p:cNvSpPr>
          <p:nvPr/>
        </p:nvSpPr>
        <p:spPr bwMode="auto">
          <a:xfrm>
            <a:off x="2598765" y="2924175"/>
            <a:ext cx="5830887" cy="0"/>
          </a:xfrm>
          <a:prstGeom prst="line">
            <a:avLst/>
          </a:prstGeom>
          <a:noFill/>
          <a:ln w="76200">
            <a:solidFill>
              <a:srgbClr val="000000"/>
            </a:solidFill>
            <a:round/>
            <a:headEnd/>
            <a:tailEnd/>
          </a:ln>
        </p:spPr>
        <p:txBody>
          <a:bodyPr/>
          <a:lstStyle/>
          <a:p>
            <a:endParaRPr lang="fa-IR"/>
          </a:p>
        </p:txBody>
      </p:sp>
      <p:sp>
        <p:nvSpPr>
          <p:cNvPr id="15367" name="Line 18"/>
          <p:cNvSpPr>
            <a:spLocks noChangeShapeType="1"/>
          </p:cNvSpPr>
          <p:nvPr/>
        </p:nvSpPr>
        <p:spPr bwMode="auto">
          <a:xfrm flipH="1">
            <a:off x="539750" y="4149725"/>
            <a:ext cx="647700" cy="574675"/>
          </a:xfrm>
          <a:prstGeom prst="line">
            <a:avLst/>
          </a:prstGeom>
          <a:noFill/>
          <a:ln w="76200">
            <a:solidFill>
              <a:srgbClr val="000000"/>
            </a:solidFill>
            <a:round/>
            <a:headEnd/>
            <a:tailEnd/>
          </a:ln>
        </p:spPr>
        <p:txBody>
          <a:bodyPr/>
          <a:lstStyle/>
          <a:p>
            <a:endParaRPr lang="fa-IR"/>
          </a:p>
        </p:txBody>
      </p:sp>
      <p:sp>
        <p:nvSpPr>
          <p:cNvPr id="15368" name="Line 19"/>
          <p:cNvSpPr>
            <a:spLocks noChangeShapeType="1"/>
          </p:cNvSpPr>
          <p:nvPr/>
        </p:nvSpPr>
        <p:spPr bwMode="auto">
          <a:xfrm>
            <a:off x="539750" y="4113213"/>
            <a:ext cx="576263" cy="647700"/>
          </a:xfrm>
          <a:prstGeom prst="line">
            <a:avLst/>
          </a:prstGeom>
          <a:noFill/>
          <a:ln w="76200">
            <a:solidFill>
              <a:srgbClr val="000000"/>
            </a:solidFill>
            <a:round/>
            <a:headEnd/>
            <a:tailEnd/>
          </a:ln>
        </p:spPr>
        <p:txBody>
          <a:bodyPr/>
          <a:lstStyle/>
          <a:p>
            <a:endParaRPr lang="fa-IR"/>
          </a:p>
        </p:txBody>
      </p:sp>
      <p:sp>
        <p:nvSpPr>
          <p:cNvPr id="15369" name="Text Box 20"/>
          <p:cNvSpPr txBox="1">
            <a:spLocks noChangeArrowheads="1"/>
          </p:cNvSpPr>
          <p:nvPr/>
        </p:nvSpPr>
        <p:spPr bwMode="auto">
          <a:xfrm>
            <a:off x="1187450" y="4006850"/>
            <a:ext cx="1727200" cy="768350"/>
          </a:xfrm>
          <a:prstGeom prst="rect">
            <a:avLst/>
          </a:prstGeom>
          <a:noFill/>
          <a:ln w="9525">
            <a:noFill/>
            <a:miter lim="800000"/>
            <a:headEnd/>
            <a:tailEnd/>
          </a:ln>
        </p:spPr>
        <p:txBody>
          <a:bodyPr>
            <a:spAutoFit/>
          </a:bodyPr>
          <a:lstStyle/>
          <a:p>
            <a:pPr>
              <a:spcBef>
                <a:spcPct val="50000"/>
              </a:spcBef>
            </a:pPr>
            <a:r>
              <a:rPr lang="fa-IR" sz="4400" b="1">
                <a:solidFill>
                  <a:srgbClr val="000000"/>
                </a:solidFill>
                <a:latin typeface="Calibri" pitchFamily="34" charset="0"/>
              </a:rPr>
              <a:t>100</a:t>
            </a:r>
            <a:endParaRPr lang="en-US" sz="4400" b="1">
              <a:solidFill>
                <a:srgbClr val="000000"/>
              </a:solidFill>
              <a:latin typeface="Calibri" pitchFamily="34" charset="0"/>
            </a:endParaRPr>
          </a:p>
        </p:txBody>
      </p:sp>
      <p:sp>
        <p:nvSpPr>
          <p:cNvPr id="10" name="Slide Number Placeholder 9"/>
          <p:cNvSpPr>
            <a:spLocks noGrp="1"/>
          </p:cNvSpPr>
          <p:nvPr>
            <p:ph type="sldNum" sz="quarter" idx="12"/>
          </p:nvPr>
        </p:nvSpPr>
        <p:spPr/>
        <p:txBody>
          <a:bodyPr/>
          <a:lstStyle/>
          <a:p>
            <a:pPr>
              <a:defRPr/>
            </a:pPr>
            <a:fld id="{B89BADCF-000C-49E3-B71B-8115CC8DEF51}" type="slidenum">
              <a:rPr lang="fa-IR" smtClean="0"/>
              <a:pPr>
                <a:defRPr/>
              </a:pPr>
              <a:t>7</a:t>
            </a:fld>
            <a:endParaRPr lang="fa-IR"/>
          </a:p>
        </p:txBody>
      </p:sp>
      <p:sp>
        <p:nvSpPr>
          <p:cNvPr id="11" name="Footer Placeholder 10"/>
          <p:cNvSpPr>
            <a:spLocks noGrp="1"/>
          </p:cNvSpPr>
          <p:nvPr>
            <p:ph type="ftr" sz="quarter" idx="11"/>
          </p:nvPr>
        </p:nvSpPr>
        <p:spPr/>
        <p:txBody>
          <a:bodyPr/>
          <a:lstStyle/>
          <a:p>
            <a:pPr>
              <a:defRPr/>
            </a:pPr>
            <a:r>
              <a:rPr lang="en-US" smtClean="0"/>
              <a:t>By: Dr K . Mirzae</a:t>
            </a:r>
            <a:endParaRPr lang="fa-I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95288" y="260350"/>
            <a:ext cx="8229600" cy="6130925"/>
          </a:xfrm>
          <a:solidFill>
            <a:srgbClr val="CCFFCC">
              <a:alpha val="69019"/>
            </a:srgbClr>
          </a:solidFill>
          <a:ln w="82550">
            <a:solidFill>
              <a:srgbClr val="00F0EA"/>
            </a:solidFill>
          </a:ln>
        </p:spPr>
        <p:txBody>
          <a:bodyPr/>
          <a:lstStyle/>
          <a:p>
            <a:pPr marL="400050" indent="-400050" eaLnBrk="1" hangingPunct="1">
              <a:lnSpc>
                <a:spcPct val="80000"/>
              </a:lnSpc>
              <a:buFont typeface="Wingdings" pitchFamily="2" charset="2"/>
              <a:buAutoNum type="arabicPeriod"/>
            </a:pPr>
            <a:r>
              <a:rPr lang="en-US" sz="1900" b="1" dirty="0" smtClean="0"/>
              <a:t>A	1	19</a:t>
            </a:r>
          </a:p>
          <a:p>
            <a:pPr marL="400050" indent="-400050" eaLnBrk="1" hangingPunct="1">
              <a:lnSpc>
                <a:spcPct val="80000"/>
              </a:lnSpc>
              <a:buFont typeface="Wingdings" pitchFamily="2" charset="2"/>
              <a:buAutoNum type="arabicPeriod"/>
            </a:pPr>
            <a:r>
              <a:rPr lang="en-US" sz="1900" b="1" dirty="0" smtClean="0"/>
              <a:t>B	1	18	</a:t>
            </a:r>
          </a:p>
          <a:p>
            <a:pPr marL="400050" indent="-400050" eaLnBrk="1" hangingPunct="1">
              <a:lnSpc>
                <a:spcPct val="80000"/>
              </a:lnSpc>
              <a:buFont typeface="Wingdings" pitchFamily="2" charset="2"/>
              <a:buAutoNum type="arabicPeriod"/>
            </a:pPr>
            <a:r>
              <a:rPr lang="en-US" sz="1900" b="1" dirty="0" smtClean="0"/>
              <a:t>C	0	 17</a:t>
            </a:r>
          </a:p>
          <a:p>
            <a:pPr marL="400050" indent="-400050" eaLnBrk="1" hangingPunct="1">
              <a:lnSpc>
                <a:spcPct val="80000"/>
              </a:lnSpc>
              <a:buFont typeface="Wingdings" pitchFamily="2" charset="2"/>
              <a:buAutoNum type="arabicPeriod"/>
            </a:pPr>
            <a:r>
              <a:rPr lang="en-US" sz="1900" b="1" dirty="0" smtClean="0"/>
              <a:t>D	1	 17</a:t>
            </a:r>
          </a:p>
          <a:p>
            <a:pPr marL="400050" indent="-400050" eaLnBrk="1" hangingPunct="1">
              <a:lnSpc>
                <a:spcPct val="80000"/>
              </a:lnSpc>
              <a:buFont typeface="Wingdings" pitchFamily="2" charset="2"/>
              <a:buAutoNum type="arabicPeriod"/>
            </a:pPr>
            <a:r>
              <a:rPr lang="en-US" sz="1900" b="1" dirty="0" smtClean="0"/>
              <a:t>E	0	16</a:t>
            </a:r>
          </a:p>
          <a:p>
            <a:pPr marL="400050" indent="-400050" eaLnBrk="1" hangingPunct="1">
              <a:lnSpc>
                <a:spcPct val="80000"/>
              </a:lnSpc>
              <a:buFont typeface="Wingdings" pitchFamily="2" charset="2"/>
              <a:buAutoNum type="arabicPeriod"/>
            </a:pPr>
            <a:r>
              <a:rPr lang="en-US" sz="1900" b="1" dirty="0" smtClean="0"/>
              <a:t>F	1	16</a:t>
            </a:r>
          </a:p>
          <a:p>
            <a:pPr marL="400050" indent="-400050" eaLnBrk="1" hangingPunct="1">
              <a:lnSpc>
                <a:spcPct val="80000"/>
              </a:lnSpc>
              <a:buFont typeface="Wingdings" pitchFamily="2" charset="2"/>
              <a:buAutoNum type="arabicPeriod"/>
            </a:pPr>
            <a:r>
              <a:rPr lang="en-US" sz="1900" b="1" dirty="0" smtClean="0"/>
              <a:t>G	1	16	</a:t>
            </a:r>
          </a:p>
          <a:p>
            <a:pPr marL="400050" indent="-400050" eaLnBrk="1" hangingPunct="1">
              <a:lnSpc>
                <a:spcPct val="80000"/>
              </a:lnSpc>
              <a:buFont typeface="Wingdings" pitchFamily="2" charset="2"/>
              <a:buAutoNum type="arabicPeriod"/>
            </a:pPr>
            <a:r>
              <a:rPr lang="en-US" sz="1900" b="1" dirty="0" smtClean="0"/>
              <a:t>H	1	15</a:t>
            </a:r>
          </a:p>
          <a:p>
            <a:pPr marL="400050" indent="-400050" eaLnBrk="1" hangingPunct="1">
              <a:lnSpc>
                <a:spcPct val="80000"/>
              </a:lnSpc>
              <a:buFont typeface="Wingdings" pitchFamily="2" charset="2"/>
              <a:buAutoNum type="arabicPeriod"/>
            </a:pPr>
            <a:r>
              <a:rPr lang="en-US" sz="1900" b="1" dirty="0" smtClean="0"/>
              <a:t>I	0	15</a:t>
            </a:r>
          </a:p>
          <a:p>
            <a:pPr marL="400050" indent="-400050" eaLnBrk="1" hangingPunct="1">
              <a:lnSpc>
                <a:spcPct val="80000"/>
              </a:lnSpc>
              <a:buFont typeface="Wingdings" pitchFamily="2" charset="2"/>
              <a:buAutoNum type="arabicPeriod"/>
            </a:pPr>
            <a:r>
              <a:rPr lang="en-US" sz="1900" b="1" dirty="0" smtClean="0"/>
              <a:t>J	1	15</a:t>
            </a:r>
          </a:p>
          <a:p>
            <a:pPr marL="400050" indent="-400050" eaLnBrk="1" hangingPunct="1">
              <a:lnSpc>
                <a:spcPct val="80000"/>
              </a:lnSpc>
              <a:buFont typeface="Wingdings" pitchFamily="2" charset="2"/>
              <a:buAutoNum type="arabicPeriod"/>
            </a:pPr>
            <a:r>
              <a:rPr lang="en-US" sz="1900" b="1" dirty="0" smtClean="0"/>
              <a:t>K	0	14</a:t>
            </a:r>
          </a:p>
          <a:p>
            <a:pPr marL="400050" indent="-400050" eaLnBrk="1" hangingPunct="1">
              <a:lnSpc>
                <a:spcPct val="80000"/>
              </a:lnSpc>
              <a:buFont typeface="Wingdings" pitchFamily="2" charset="2"/>
              <a:buAutoNum type="arabicPeriod"/>
            </a:pPr>
            <a:r>
              <a:rPr lang="en-US" sz="1900" b="1" dirty="0" smtClean="0"/>
              <a:t>L	1	14</a:t>
            </a:r>
          </a:p>
          <a:p>
            <a:pPr marL="400050" indent="-400050" eaLnBrk="1" hangingPunct="1">
              <a:lnSpc>
                <a:spcPct val="80000"/>
              </a:lnSpc>
              <a:buFont typeface="Wingdings" pitchFamily="2" charset="2"/>
              <a:buAutoNum type="arabicPeriod"/>
            </a:pPr>
            <a:r>
              <a:rPr lang="en-US" sz="1900" b="1" dirty="0" smtClean="0"/>
              <a:t>M	1	14</a:t>
            </a:r>
          </a:p>
          <a:p>
            <a:pPr marL="400050" indent="-400050" eaLnBrk="1" hangingPunct="1">
              <a:lnSpc>
                <a:spcPct val="80000"/>
              </a:lnSpc>
              <a:buFont typeface="Wingdings" pitchFamily="2" charset="2"/>
              <a:buAutoNum type="arabicPeriod"/>
            </a:pPr>
            <a:r>
              <a:rPr lang="en-US" sz="1900" b="1" dirty="0" smtClean="0"/>
              <a:t>N	0	13</a:t>
            </a:r>
          </a:p>
          <a:p>
            <a:pPr marL="400050" indent="-400050" eaLnBrk="1" hangingPunct="1">
              <a:lnSpc>
                <a:spcPct val="80000"/>
              </a:lnSpc>
              <a:buFont typeface="Wingdings" pitchFamily="2" charset="2"/>
              <a:buAutoNum type="arabicPeriod"/>
            </a:pPr>
            <a:r>
              <a:rPr lang="en-US" sz="1900" b="1" dirty="0" smtClean="0"/>
              <a:t>O	0	12</a:t>
            </a:r>
          </a:p>
          <a:p>
            <a:pPr marL="400050" indent="-400050" eaLnBrk="1" hangingPunct="1">
              <a:lnSpc>
                <a:spcPct val="80000"/>
              </a:lnSpc>
              <a:buFont typeface="Wingdings" pitchFamily="2" charset="2"/>
              <a:buAutoNum type="arabicPeriod"/>
            </a:pPr>
            <a:r>
              <a:rPr lang="en-US" sz="1900" b="1" dirty="0" smtClean="0"/>
              <a:t>P	0	12</a:t>
            </a:r>
          </a:p>
          <a:p>
            <a:pPr marL="400050" indent="-400050" eaLnBrk="1" hangingPunct="1">
              <a:lnSpc>
                <a:spcPct val="80000"/>
              </a:lnSpc>
              <a:buFont typeface="Wingdings" pitchFamily="2" charset="2"/>
              <a:buAutoNum type="arabicPeriod"/>
            </a:pPr>
            <a:r>
              <a:rPr lang="en-US" sz="1900" b="1" dirty="0" smtClean="0"/>
              <a:t>Q	1	11</a:t>
            </a:r>
          </a:p>
          <a:p>
            <a:pPr marL="400050" indent="-400050" eaLnBrk="1" hangingPunct="1">
              <a:lnSpc>
                <a:spcPct val="80000"/>
              </a:lnSpc>
              <a:buFont typeface="Wingdings" pitchFamily="2" charset="2"/>
              <a:buAutoNum type="arabicPeriod"/>
            </a:pPr>
            <a:r>
              <a:rPr lang="en-US" sz="1900" b="1" dirty="0" smtClean="0"/>
              <a:t>R	1	10</a:t>
            </a:r>
          </a:p>
          <a:p>
            <a:pPr marL="400050" indent="-400050" eaLnBrk="1" hangingPunct="1">
              <a:lnSpc>
                <a:spcPct val="80000"/>
              </a:lnSpc>
              <a:buFont typeface="Wingdings" pitchFamily="2" charset="2"/>
              <a:buAutoNum type="arabicPeriod"/>
            </a:pPr>
            <a:r>
              <a:rPr lang="en-US" sz="1900" b="1" dirty="0" smtClean="0"/>
              <a:t>S	0	9</a:t>
            </a:r>
          </a:p>
          <a:p>
            <a:pPr marL="400050" indent="-400050" eaLnBrk="1" hangingPunct="1">
              <a:lnSpc>
                <a:spcPct val="80000"/>
              </a:lnSpc>
              <a:buFont typeface="Wingdings" pitchFamily="2" charset="2"/>
              <a:buAutoNum type="arabicPeriod"/>
            </a:pPr>
            <a:r>
              <a:rPr lang="en-US" sz="1900" b="1" dirty="0" smtClean="0"/>
              <a:t>T	0	9</a:t>
            </a:r>
          </a:p>
        </p:txBody>
      </p:sp>
      <p:sp>
        <p:nvSpPr>
          <p:cNvPr id="26627" name="AutoShape 100"/>
          <p:cNvSpPr>
            <a:spLocks/>
          </p:cNvSpPr>
          <p:nvPr/>
        </p:nvSpPr>
        <p:spPr bwMode="auto">
          <a:xfrm>
            <a:off x="5867400" y="298450"/>
            <a:ext cx="431800" cy="2735263"/>
          </a:xfrm>
          <a:prstGeom prst="leftBrace">
            <a:avLst>
              <a:gd name="adj1" fmla="val 52788"/>
              <a:gd name="adj2" fmla="val 50000"/>
            </a:avLst>
          </a:prstGeom>
          <a:solidFill>
            <a:srgbClr val="CCFFCC">
              <a:alpha val="69019"/>
            </a:srgbClr>
          </a:solidFill>
          <a:ln w="38100">
            <a:solidFill>
              <a:srgbClr val="0000FF"/>
            </a:solidFill>
            <a:round/>
            <a:headEnd/>
            <a:tailEnd/>
          </a:ln>
        </p:spPr>
        <p:txBody>
          <a:bodyPr wrap="none" anchor="ctr"/>
          <a:lstStyle/>
          <a:p>
            <a:endParaRPr lang="fa-IR"/>
          </a:p>
        </p:txBody>
      </p:sp>
      <p:sp>
        <p:nvSpPr>
          <p:cNvPr id="26628" name="AutoShape 101"/>
          <p:cNvSpPr>
            <a:spLocks/>
          </p:cNvSpPr>
          <p:nvPr/>
        </p:nvSpPr>
        <p:spPr bwMode="auto">
          <a:xfrm>
            <a:off x="5867400" y="3170238"/>
            <a:ext cx="431800" cy="2735262"/>
          </a:xfrm>
          <a:prstGeom prst="leftBrace">
            <a:avLst>
              <a:gd name="adj1" fmla="val 52788"/>
              <a:gd name="adj2" fmla="val 50000"/>
            </a:avLst>
          </a:prstGeom>
          <a:solidFill>
            <a:srgbClr val="CCFFCC">
              <a:alpha val="69019"/>
            </a:srgbClr>
          </a:solidFill>
          <a:ln w="38100">
            <a:solidFill>
              <a:srgbClr val="FF0000"/>
            </a:solidFill>
            <a:round/>
            <a:headEnd/>
            <a:tailEnd/>
          </a:ln>
        </p:spPr>
        <p:txBody>
          <a:bodyPr wrap="none" anchor="ctr"/>
          <a:lstStyle/>
          <a:p>
            <a:endParaRPr lang="fa-IR"/>
          </a:p>
        </p:txBody>
      </p:sp>
      <p:sp>
        <p:nvSpPr>
          <p:cNvPr id="26629" name="Text Box 102"/>
          <p:cNvSpPr txBox="1">
            <a:spLocks noChangeArrowheads="1"/>
          </p:cNvSpPr>
          <p:nvPr/>
        </p:nvSpPr>
        <p:spPr bwMode="auto">
          <a:xfrm>
            <a:off x="4283075" y="1362075"/>
            <a:ext cx="1582738" cy="519113"/>
          </a:xfrm>
          <a:prstGeom prst="rect">
            <a:avLst/>
          </a:prstGeom>
          <a:solidFill>
            <a:srgbClr val="CCFFCC">
              <a:alpha val="69019"/>
            </a:srgbClr>
          </a:solidFill>
          <a:ln w="9525">
            <a:noFill/>
            <a:miter lim="800000"/>
            <a:headEnd/>
            <a:tailEnd/>
          </a:ln>
        </p:spPr>
        <p:txBody>
          <a:bodyPr>
            <a:spAutoFit/>
          </a:bodyPr>
          <a:lstStyle/>
          <a:p>
            <a:pPr>
              <a:spcBef>
                <a:spcPct val="50000"/>
              </a:spcBef>
            </a:pPr>
            <a:r>
              <a:rPr lang="fa-IR" sz="2800" b="1"/>
              <a:t>گروه بالا</a:t>
            </a:r>
            <a:endParaRPr lang="en-US" sz="2800" b="1"/>
          </a:p>
        </p:txBody>
      </p:sp>
      <p:sp>
        <p:nvSpPr>
          <p:cNvPr id="26630" name="Text Box 103"/>
          <p:cNvSpPr txBox="1">
            <a:spLocks noChangeArrowheads="1"/>
          </p:cNvSpPr>
          <p:nvPr/>
        </p:nvSpPr>
        <p:spPr bwMode="auto">
          <a:xfrm>
            <a:off x="3706813" y="4114800"/>
            <a:ext cx="2085975" cy="519113"/>
          </a:xfrm>
          <a:prstGeom prst="rect">
            <a:avLst/>
          </a:prstGeom>
          <a:solidFill>
            <a:srgbClr val="CCFFCC">
              <a:alpha val="69019"/>
            </a:srgbClr>
          </a:solidFill>
          <a:ln w="9525">
            <a:noFill/>
            <a:miter lim="800000"/>
            <a:headEnd/>
            <a:tailEnd/>
          </a:ln>
        </p:spPr>
        <p:txBody>
          <a:bodyPr>
            <a:spAutoFit/>
          </a:bodyPr>
          <a:lstStyle/>
          <a:p>
            <a:pPr>
              <a:spcBef>
                <a:spcPct val="50000"/>
              </a:spcBef>
            </a:pPr>
            <a:r>
              <a:rPr lang="fa-IR" sz="2800" b="1"/>
              <a:t>گروه پایین</a:t>
            </a:r>
            <a:endParaRPr lang="en-US" sz="2800" b="1"/>
          </a:p>
        </p:txBody>
      </p:sp>
      <p:sp>
        <p:nvSpPr>
          <p:cNvPr id="26631" name="Text Box 104"/>
          <p:cNvSpPr txBox="1">
            <a:spLocks noChangeArrowheads="1"/>
          </p:cNvSpPr>
          <p:nvPr/>
        </p:nvSpPr>
        <p:spPr bwMode="auto">
          <a:xfrm>
            <a:off x="3994150" y="1882775"/>
            <a:ext cx="1944688" cy="366713"/>
          </a:xfrm>
          <a:prstGeom prst="rect">
            <a:avLst/>
          </a:prstGeom>
          <a:noFill/>
          <a:ln w="9525">
            <a:noFill/>
            <a:miter lim="800000"/>
            <a:headEnd/>
            <a:tailEnd/>
          </a:ln>
        </p:spPr>
        <p:txBody>
          <a:bodyPr>
            <a:spAutoFit/>
          </a:bodyPr>
          <a:lstStyle/>
          <a:p>
            <a:pPr>
              <a:spcBef>
                <a:spcPct val="50000"/>
              </a:spcBef>
            </a:pPr>
            <a:r>
              <a:rPr lang="en-US" b="1">
                <a:solidFill>
                  <a:schemeClr val="tx2"/>
                </a:solidFill>
              </a:rPr>
              <a:t>7 </a:t>
            </a:r>
            <a:r>
              <a:rPr lang="fa-IR" b="1">
                <a:solidFill>
                  <a:schemeClr val="tx2"/>
                </a:solidFill>
              </a:rPr>
              <a:t>صحیح 3 غلط</a:t>
            </a:r>
            <a:endParaRPr lang="en-US" b="1">
              <a:solidFill>
                <a:schemeClr val="tx2"/>
              </a:solidFill>
            </a:endParaRPr>
          </a:p>
        </p:txBody>
      </p:sp>
      <p:sp>
        <p:nvSpPr>
          <p:cNvPr id="26632" name="Text Box 105"/>
          <p:cNvSpPr txBox="1">
            <a:spLocks noChangeArrowheads="1"/>
          </p:cNvSpPr>
          <p:nvPr/>
        </p:nvSpPr>
        <p:spPr bwMode="auto">
          <a:xfrm>
            <a:off x="3851275" y="4691063"/>
            <a:ext cx="1944688" cy="366712"/>
          </a:xfrm>
          <a:prstGeom prst="rect">
            <a:avLst/>
          </a:prstGeom>
          <a:noFill/>
          <a:ln w="9525">
            <a:noFill/>
            <a:miter lim="800000"/>
            <a:headEnd/>
            <a:tailEnd/>
          </a:ln>
        </p:spPr>
        <p:txBody>
          <a:bodyPr>
            <a:spAutoFit/>
          </a:bodyPr>
          <a:lstStyle/>
          <a:p>
            <a:pPr>
              <a:spcBef>
                <a:spcPct val="50000"/>
              </a:spcBef>
            </a:pPr>
            <a:r>
              <a:rPr lang="en-US" b="1">
                <a:solidFill>
                  <a:srgbClr val="FF0000"/>
                </a:solidFill>
              </a:rPr>
              <a:t>4 </a:t>
            </a:r>
            <a:r>
              <a:rPr lang="fa-IR" b="1">
                <a:solidFill>
                  <a:srgbClr val="FF0000"/>
                </a:solidFill>
              </a:rPr>
              <a:t>صحیح 7 غلط</a:t>
            </a:r>
            <a:endParaRPr lang="en-US" b="1">
              <a:solidFill>
                <a:srgbClr val="FF0000"/>
              </a:solidFill>
            </a:endParaRPr>
          </a:p>
        </p:txBody>
      </p:sp>
      <p:grpSp>
        <p:nvGrpSpPr>
          <p:cNvPr id="2" name="Group 111"/>
          <p:cNvGrpSpPr>
            <a:grpSpLocks/>
          </p:cNvGrpSpPr>
          <p:nvPr/>
        </p:nvGrpSpPr>
        <p:grpSpPr bwMode="auto">
          <a:xfrm>
            <a:off x="538163" y="2746375"/>
            <a:ext cx="3159125" cy="1414463"/>
            <a:chOff x="385" y="2024"/>
            <a:chExt cx="1990" cy="891"/>
          </a:xfrm>
        </p:grpSpPr>
        <p:sp>
          <p:nvSpPr>
            <p:cNvPr id="26641" name="Text Box 106"/>
            <p:cNvSpPr txBox="1">
              <a:spLocks noChangeArrowheads="1"/>
            </p:cNvSpPr>
            <p:nvPr/>
          </p:nvSpPr>
          <p:spPr bwMode="auto">
            <a:xfrm>
              <a:off x="385" y="2024"/>
              <a:ext cx="953" cy="519"/>
            </a:xfrm>
            <a:prstGeom prst="rect">
              <a:avLst/>
            </a:prstGeom>
            <a:noFill/>
            <a:ln w="9525">
              <a:noFill/>
              <a:miter lim="800000"/>
              <a:headEnd/>
              <a:tailEnd/>
            </a:ln>
          </p:spPr>
          <p:txBody>
            <a:bodyPr>
              <a:spAutoFit/>
            </a:bodyPr>
            <a:lstStyle/>
            <a:p>
              <a:pPr>
                <a:spcBef>
                  <a:spcPct val="50000"/>
                </a:spcBef>
              </a:pPr>
              <a:r>
                <a:rPr lang="en-US" sz="4800" u="sng"/>
                <a:t>7+4</a:t>
              </a:r>
            </a:p>
          </p:txBody>
        </p:sp>
        <p:sp>
          <p:nvSpPr>
            <p:cNvPr id="26642" name="Text Box 107"/>
            <p:cNvSpPr txBox="1">
              <a:spLocks noChangeArrowheads="1"/>
            </p:cNvSpPr>
            <p:nvPr/>
          </p:nvSpPr>
          <p:spPr bwMode="auto">
            <a:xfrm>
              <a:off x="494" y="2396"/>
              <a:ext cx="726" cy="519"/>
            </a:xfrm>
            <a:prstGeom prst="rect">
              <a:avLst/>
            </a:prstGeom>
            <a:noFill/>
            <a:ln w="9525">
              <a:noFill/>
              <a:miter lim="800000"/>
              <a:headEnd/>
              <a:tailEnd/>
            </a:ln>
          </p:spPr>
          <p:txBody>
            <a:bodyPr>
              <a:spAutoFit/>
            </a:bodyPr>
            <a:lstStyle/>
            <a:p>
              <a:pPr>
                <a:spcBef>
                  <a:spcPct val="50000"/>
                </a:spcBef>
              </a:pPr>
              <a:r>
                <a:rPr lang="en-US" sz="4800" dirty="0"/>
                <a:t>20</a:t>
              </a:r>
            </a:p>
          </p:txBody>
        </p:sp>
        <p:sp>
          <p:nvSpPr>
            <p:cNvPr id="26643" name="Text Box 108"/>
            <p:cNvSpPr txBox="1">
              <a:spLocks noChangeArrowheads="1"/>
            </p:cNvSpPr>
            <p:nvPr/>
          </p:nvSpPr>
          <p:spPr bwMode="auto">
            <a:xfrm>
              <a:off x="1059" y="2178"/>
              <a:ext cx="1316" cy="523"/>
            </a:xfrm>
            <a:prstGeom prst="rect">
              <a:avLst/>
            </a:prstGeom>
            <a:noFill/>
            <a:ln w="9525">
              <a:noFill/>
              <a:miter lim="800000"/>
              <a:headEnd/>
              <a:tailEnd/>
            </a:ln>
          </p:spPr>
          <p:txBody>
            <a:bodyPr wrap="square">
              <a:spAutoFit/>
            </a:bodyPr>
            <a:lstStyle/>
            <a:p>
              <a:pPr>
                <a:spcBef>
                  <a:spcPct val="50000"/>
                </a:spcBef>
              </a:pPr>
              <a:r>
                <a:rPr lang="en-US" sz="4800" dirty="0" smtClean="0"/>
                <a:t>=0.55</a:t>
              </a:r>
              <a:endParaRPr lang="en-US" sz="4800" dirty="0"/>
            </a:p>
          </p:txBody>
        </p:sp>
      </p:grpSp>
      <p:sp>
        <p:nvSpPr>
          <p:cNvPr id="26634" name="Text Box 110"/>
          <p:cNvSpPr txBox="1">
            <a:spLocks noChangeArrowheads="1"/>
          </p:cNvSpPr>
          <p:nvPr/>
        </p:nvSpPr>
        <p:spPr bwMode="auto">
          <a:xfrm>
            <a:off x="2122488" y="3754438"/>
            <a:ext cx="576262" cy="366712"/>
          </a:xfrm>
          <a:prstGeom prst="rect">
            <a:avLst/>
          </a:prstGeom>
          <a:noFill/>
          <a:ln w="9525">
            <a:noFill/>
            <a:miter lim="800000"/>
            <a:headEnd/>
            <a:tailEnd/>
          </a:ln>
        </p:spPr>
        <p:txBody>
          <a:bodyPr>
            <a:spAutoFit/>
          </a:bodyPr>
          <a:lstStyle/>
          <a:p>
            <a:pPr>
              <a:spcBef>
                <a:spcPct val="50000"/>
              </a:spcBef>
            </a:pPr>
            <a:r>
              <a:rPr lang="en-US"/>
              <a:t>.</a:t>
            </a:r>
          </a:p>
        </p:txBody>
      </p:sp>
      <p:sp>
        <p:nvSpPr>
          <p:cNvPr id="26635" name="Rectangle 112"/>
          <p:cNvSpPr>
            <a:spLocks noChangeArrowheads="1"/>
          </p:cNvSpPr>
          <p:nvPr/>
        </p:nvSpPr>
        <p:spPr bwMode="auto">
          <a:xfrm>
            <a:off x="6299200" y="298450"/>
            <a:ext cx="2232025" cy="2879725"/>
          </a:xfrm>
          <a:prstGeom prst="rect">
            <a:avLst/>
          </a:prstGeom>
          <a:solidFill>
            <a:schemeClr val="tx2">
              <a:alpha val="25882"/>
            </a:schemeClr>
          </a:solidFill>
          <a:ln w="9525">
            <a:noFill/>
            <a:miter lim="800000"/>
            <a:headEnd/>
            <a:tailEnd/>
          </a:ln>
        </p:spPr>
        <p:txBody>
          <a:bodyPr wrap="none" anchor="ctr"/>
          <a:lstStyle/>
          <a:p>
            <a:endParaRPr lang="fa-IR"/>
          </a:p>
        </p:txBody>
      </p:sp>
      <p:sp>
        <p:nvSpPr>
          <p:cNvPr id="26636" name="Rectangle 113"/>
          <p:cNvSpPr>
            <a:spLocks noChangeArrowheads="1"/>
          </p:cNvSpPr>
          <p:nvPr/>
        </p:nvSpPr>
        <p:spPr bwMode="auto">
          <a:xfrm>
            <a:off x="6227763" y="3249613"/>
            <a:ext cx="2303462" cy="2808287"/>
          </a:xfrm>
          <a:prstGeom prst="rect">
            <a:avLst/>
          </a:prstGeom>
          <a:solidFill>
            <a:srgbClr val="FF0000">
              <a:alpha val="38039"/>
            </a:srgbClr>
          </a:solidFill>
          <a:ln w="9525">
            <a:noFill/>
            <a:miter lim="800000"/>
            <a:headEnd/>
            <a:tailEnd/>
          </a:ln>
        </p:spPr>
        <p:txBody>
          <a:bodyPr wrap="none" anchor="ctr"/>
          <a:lstStyle/>
          <a:p>
            <a:endParaRPr lang="fa-IR"/>
          </a:p>
        </p:txBody>
      </p:sp>
      <p:cxnSp>
        <p:nvCxnSpPr>
          <p:cNvPr id="26637" name="AutoShape 114"/>
          <p:cNvCxnSpPr>
            <a:cxnSpLocks noChangeShapeType="1"/>
          </p:cNvCxnSpPr>
          <p:nvPr/>
        </p:nvCxnSpPr>
        <p:spPr bwMode="auto">
          <a:xfrm flipH="1">
            <a:off x="1042988" y="2211388"/>
            <a:ext cx="4643437" cy="679450"/>
          </a:xfrm>
          <a:prstGeom prst="curvedConnector4">
            <a:avLst>
              <a:gd name="adj1" fmla="val -926"/>
              <a:gd name="adj2" fmla="val 63319"/>
            </a:avLst>
          </a:prstGeom>
          <a:noFill/>
          <a:ln w="47625">
            <a:solidFill>
              <a:srgbClr val="FF6600"/>
            </a:solidFill>
            <a:round/>
            <a:headEnd type="triangle" w="med" len="med"/>
            <a:tailEnd type="triangle" w="med" len="med"/>
          </a:ln>
        </p:spPr>
      </p:cxnSp>
      <p:cxnSp>
        <p:nvCxnSpPr>
          <p:cNvPr id="26638" name="AutoShape 116"/>
          <p:cNvCxnSpPr>
            <a:cxnSpLocks noChangeShapeType="1"/>
          </p:cNvCxnSpPr>
          <p:nvPr/>
        </p:nvCxnSpPr>
        <p:spPr bwMode="auto">
          <a:xfrm flipH="1" flipV="1">
            <a:off x="2051050" y="3033713"/>
            <a:ext cx="3744913" cy="1716087"/>
          </a:xfrm>
          <a:prstGeom prst="curvedConnector3">
            <a:avLst>
              <a:gd name="adj1" fmla="val 0"/>
            </a:avLst>
          </a:prstGeom>
          <a:noFill/>
          <a:ln w="41275">
            <a:solidFill>
              <a:srgbClr val="00FF00"/>
            </a:solidFill>
            <a:round/>
            <a:headEnd type="stealth" w="med" len="med"/>
            <a:tailEnd type="stealth" w="med" len="med"/>
          </a:ln>
        </p:spPr>
      </p:cxnSp>
      <p:sp>
        <p:nvSpPr>
          <p:cNvPr id="26639" name="Oval 117"/>
          <p:cNvSpPr>
            <a:spLocks noChangeArrowheads="1"/>
          </p:cNvSpPr>
          <p:nvPr/>
        </p:nvSpPr>
        <p:spPr bwMode="auto">
          <a:xfrm>
            <a:off x="5364163" y="4581525"/>
            <a:ext cx="504825" cy="576263"/>
          </a:xfrm>
          <a:prstGeom prst="ellipse">
            <a:avLst/>
          </a:prstGeom>
          <a:noFill/>
          <a:ln w="22225">
            <a:solidFill>
              <a:srgbClr val="00FF00"/>
            </a:solidFill>
            <a:prstDash val="dash"/>
            <a:round/>
            <a:headEnd/>
            <a:tailEnd/>
          </a:ln>
        </p:spPr>
        <p:txBody>
          <a:bodyPr wrap="none" anchor="ctr"/>
          <a:lstStyle/>
          <a:p>
            <a:endParaRPr lang="fa-IR"/>
          </a:p>
        </p:txBody>
      </p:sp>
      <p:sp>
        <p:nvSpPr>
          <p:cNvPr id="26640" name="Oval 118"/>
          <p:cNvSpPr>
            <a:spLocks noChangeArrowheads="1"/>
          </p:cNvSpPr>
          <p:nvPr/>
        </p:nvSpPr>
        <p:spPr bwMode="auto">
          <a:xfrm>
            <a:off x="5364163" y="1773238"/>
            <a:ext cx="504825" cy="576262"/>
          </a:xfrm>
          <a:prstGeom prst="ellipse">
            <a:avLst/>
          </a:prstGeom>
          <a:noFill/>
          <a:ln w="22225">
            <a:solidFill>
              <a:srgbClr val="FF6600"/>
            </a:solidFill>
            <a:prstDash val="dash"/>
            <a:round/>
            <a:headEnd/>
            <a:tailEnd/>
          </a:ln>
        </p:spPr>
        <p:txBody>
          <a:bodyPr wrap="none" anchor="ctr"/>
          <a:lstStyle/>
          <a:p>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857232"/>
            <a:ext cx="8072494" cy="5909310"/>
          </a:xfrm>
          <a:prstGeom prst="rect">
            <a:avLst/>
          </a:prstGeom>
        </p:spPr>
        <p:txBody>
          <a:bodyPr wrap="square">
            <a:spAutoFit/>
          </a:bodyPr>
          <a:lstStyle/>
          <a:p>
            <a:pPr>
              <a:lnSpc>
                <a:spcPct val="150000"/>
              </a:lnSpc>
            </a:pPr>
            <a:r>
              <a:rPr lang="fa-IR" sz="2800" dirty="0" smtClean="0"/>
              <a:t>ضریب دشواری عددی بین صفر تا 100 است. </a:t>
            </a:r>
          </a:p>
          <a:p>
            <a:pPr>
              <a:lnSpc>
                <a:spcPct val="150000"/>
              </a:lnSpc>
            </a:pPr>
            <a:r>
              <a:rPr lang="fa-IR" sz="2800" dirty="0" smtClean="0"/>
              <a:t>تفسیر </a:t>
            </a:r>
            <a:r>
              <a:rPr lang="fa-IR" sz="2800" b="1" dirty="0" smtClean="0">
                <a:solidFill>
                  <a:srgbClr val="C00000"/>
                </a:solidFill>
              </a:rPr>
              <a:t>عدد صفر </a:t>
            </a:r>
            <a:r>
              <a:rPr lang="fa-IR" sz="2800" dirty="0" smtClean="0"/>
              <a:t>این است که </a:t>
            </a:r>
            <a:r>
              <a:rPr lang="fa-IR" sz="2800" b="1" dirty="0" smtClean="0">
                <a:solidFill>
                  <a:srgbClr val="C00000"/>
                </a:solidFill>
              </a:rPr>
              <a:t>هیچ‌کس به آن سؤال پاسخ درست نداده </a:t>
            </a:r>
            <a:r>
              <a:rPr lang="fa-IR" sz="2800" dirty="0" smtClean="0"/>
              <a:t>و </a:t>
            </a:r>
            <a:r>
              <a:rPr lang="fa-IR" sz="2800" b="1" dirty="0" smtClean="0">
                <a:solidFill>
                  <a:srgbClr val="C00000"/>
                </a:solidFill>
              </a:rPr>
              <a:t>عدد 100 </a:t>
            </a:r>
            <a:r>
              <a:rPr lang="fa-IR" sz="2800" dirty="0" smtClean="0"/>
              <a:t>نشانگر </a:t>
            </a:r>
            <a:r>
              <a:rPr lang="fa-IR" sz="2800" b="1" dirty="0" smtClean="0">
                <a:solidFill>
                  <a:srgbClr val="C00000"/>
                </a:solidFill>
              </a:rPr>
              <a:t>پاسخ صحیح کلیه داوطلبان به سؤال </a:t>
            </a:r>
            <a:r>
              <a:rPr lang="fa-IR" sz="2800" dirty="0" smtClean="0"/>
              <a:t>است. </a:t>
            </a:r>
            <a:endParaRPr lang="fa-IR" sz="2800" dirty="0"/>
          </a:p>
          <a:p>
            <a:pPr>
              <a:lnSpc>
                <a:spcPct val="150000"/>
              </a:lnSpc>
            </a:pPr>
            <a:endParaRPr lang="fa-IR" sz="2800" dirty="0" smtClean="0"/>
          </a:p>
          <a:p>
            <a:pPr>
              <a:lnSpc>
                <a:spcPct val="150000"/>
              </a:lnSpc>
              <a:buFont typeface="Wingdings" pitchFamily="2" charset="2"/>
              <a:buChar char="q"/>
            </a:pPr>
            <a:r>
              <a:rPr lang="fa-IR" sz="2800" dirty="0" smtClean="0"/>
              <a:t> </a:t>
            </a:r>
            <a:r>
              <a:rPr lang="fa-IR" sz="2800" b="1" dirty="0" smtClean="0">
                <a:solidFill>
                  <a:srgbClr val="C00000"/>
                </a:solidFill>
              </a:rPr>
              <a:t>سطح مطلوب </a:t>
            </a:r>
            <a:r>
              <a:rPr lang="fa-IR" sz="2800" dirty="0" smtClean="0"/>
              <a:t>سؤالات چهار گزینه‌ای ضریب دشواری </a:t>
            </a:r>
            <a:r>
              <a:rPr lang="fa-IR" sz="2800" b="1" dirty="0" smtClean="0">
                <a:solidFill>
                  <a:srgbClr val="C00000"/>
                </a:solidFill>
              </a:rPr>
              <a:t>بین 30 و 70 </a:t>
            </a:r>
            <a:r>
              <a:rPr lang="fa-IR" sz="2800" dirty="0" smtClean="0"/>
              <a:t>می باشد. </a:t>
            </a:r>
          </a:p>
          <a:p>
            <a:pPr>
              <a:lnSpc>
                <a:spcPct val="150000"/>
              </a:lnSpc>
              <a:buFont typeface="Wingdings" pitchFamily="2" charset="2"/>
              <a:buChar char="q"/>
            </a:pPr>
            <a:r>
              <a:rPr lang="fa-IR" sz="2800" dirty="0" smtClean="0"/>
              <a:t>ضریب دشواری </a:t>
            </a:r>
            <a:r>
              <a:rPr lang="fa-IR" sz="2800" b="1" dirty="0" smtClean="0">
                <a:solidFill>
                  <a:srgbClr val="C00000"/>
                </a:solidFill>
              </a:rPr>
              <a:t>صفر تا 29             </a:t>
            </a:r>
            <a:r>
              <a:rPr lang="fa-IR" sz="2800" dirty="0" smtClean="0"/>
              <a:t>سؤالاتی </a:t>
            </a:r>
            <a:r>
              <a:rPr lang="fa-IR" sz="2800" b="1" dirty="0" smtClean="0">
                <a:solidFill>
                  <a:srgbClr val="C00000"/>
                </a:solidFill>
              </a:rPr>
              <a:t>سخت و نامناسب </a:t>
            </a:r>
          </a:p>
          <a:p>
            <a:pPr>
              <a:lnSpc>
                <a:spcPct val="150000"/>
              </a:lnSpc>
              <a:buFont typeface="Wingdings" pitchFamily="2" charset="2"/>
              <a:buChar char="q"/>
            </a:pPr>
            <a:r>
              <a:rPr lang="fa-IR" sz="2800" dirty="0" smtClean="0"/>
              <a:t>و ضریب دشواری بین </a:t>
            </a:r>
            <a:r>
              <a:rPr lang="fa-IR" sz="2800" b="1" dirty="0" smtClean="0">
                <a:solidFill>
                  <a:srgbClr val="C00000"/>
                </a:solidFill>
              </a:rPr>
              <a:t>71 تا 100               آسان و نامناسب </a:t>
            </a:r>
          </a:p>
          <a:p>
            <a:pPr>
              <a:lnSpc>
                <a:spcPct val="150000"/>
              </a:lnSpc>
            </a:pPr>
            <a:r>
              <a:rPr lang="fa-IR" sz="2800" dirty="0"/>
              <a:t> </a:t>
            </a:r>
            <a:r>
              <a:rPr lang="fa-IR" sz="2800" dirty="0" smtClean="0"/>
              <a:t>                                   </a:t>
            </a:r>
            <a:endParaRPr lang="fa-IR" sz="2800" dirty="0"/>
          </a:p>
        </p:txBody>
      </p:sp>
      <p:sp>
        <p:nvSpPr>
          <p:cNvPr id="3" name="Left Arrow 2"/>
          <p:cNvSpPr/>
          <p:nvPr/>
        </p:nvSpPr>
        <p:spPr>
          <a:xfrm>
            <a:off x="3714744" y="5072074"/>
            <a:ext cx="928694"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Left Arrow 3"/>
          <p:cNvSpPr/>
          <p:nvPr/>
        </p:nvSpPr>
        <p:spPr>
          <a:xfrm>
            <a:off x="3000364" y="5643578"/>
            <a:ext cx="928694"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Slide Number Placeholder 4"/>
          <p:cNvSpPr>
            <a:spLocks noGrp="1"/>
          </p:cNvSpPr>
          <p:nvPr>
            <p:ph type="sldNum" sz="quarter" idx="12"/>
          </p:nvPr>
        </p:nvSpPr>
        <p:spPr/>
        <p:txBody>
          <a:bodyPr/>
          <a:lstStyle/>
          <a:p>
            <a:pPr>
              <a:defRPr/>
            </a:pPr>
            <a:fld id="{B89BADCF-000C-49E3-B71B-8115CC8DEF51}" type="slidenum">
              <a:rPr lang="fa-IR" smtClean="0"/>
              <a:pPr>
                <a:defRPr/>
              </a:pPr>
              <a:t>9</a:t>
            </a:fld>
            <a:endParaRPr lang="fa-IR"/>
          </a:p>
        </p:txBody>
      </p:sp>
      <p:sp>
        <p:nvSpPr>
          <p:cNvPr id="6" name="Footer Placeholder 5"/>
          <p:cNvSpPr>
            <a:spLocks noGrp="1"/>
          </p:cNvSpPr>
          <p:nvPr>
            <p:ph type="ftr" sz="quarter" idx="11"/>
          </p:nvPr>
        </p:nvSpPr>
        <p:spPr>
          <a:xfrm>
            <a:off x="3714744" y="6407944"/>
            <a:ext cx="3305528" cy="365125"/>
          </a:xfrm>
        </p:spPr>
        <p:txBody>
          <a:bodyPr/>
          <a:lstStyle/>
          <a:p>
            <a:pPr lvl="0">
              <a:defRPr/>
            </a:pPr>
            <a:r>
              <a:rPr lang="en-US" sz="1400" b="1" dirty="0">
                <a:solidFill>
                  <a:prstClr val="black"/>
                </a:solidFill>
              </a:rPr>
              <a:t>Reza </a:t>
            </a:r>
            <a:r>
              <a:rPr lang="en-US" sz="1400" b="1" dirty="0" err="1">
                <a:solidFill>
                  <a:prstClr val="black"/>
                </a:solidFill>
              </a:rPr>
              <a:t>pourmirza</a:t>
            </a:r>
            <a:r>
              <a:rPr lang="en-US" sz="1400" b="1" dirty="0">
                <a:solidFill>
                  <a:prstClr val="black"/>
                </a:solidFill>
              </a:rPr>
              <a:t> </a:t>
            </a:r>
            <a:r>
              <a:rPr lang="en-US" sz="1400" b="1" dirty="0" err="1">
                <a:solidFill>
                  <a:prstClr val="black"/>
                </a:solidFill>
              </a:rPr>
              <a:t>kalhori</a:t>
            </a:r>
            <a:r>
              <a:rPr lang="en-US" sz="1400" b="1" dirty="0">
                <a:solidFill>
                  <a:prstClr val="black"/>
                </a:solidFill>
              </a:rPr>
              <a:t>. MSN.CCRN</a:t>
            </a:r>
            <a:endParaRPr lang="fa-IR" sz="1400" b="1" dirty="0">
              <a:solidFill>
                <a:prstClr val="black"/>
              </a:solidFill>
            </a:endParaRPr>
          </a:p>
          <a:p>
            <a:pPr>
              <a:defRPr/>
            </a:pPr>
            <a:endParaRPr lang="fa-I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767</TotalTime>
  <Words>1738</Words>
  <Application>Microsoft Office PowerPoint</Application>
  <PresentationFormat>On-screen Show (4:3)</PresentationFormat>
  <Paragraphs>295</Paragraphs>
  <Slides>41</Slides>
  <Notes>17</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Concourse</vt:lpstr>
      <vt:lpstr>1_Concourse</vt:lpstr>
      <vt:lpstr>ایجاد بانک سوال هاي آزمون چند گزينه ای  </vt:lpstr>
      <vt:lpstr>مزایای تحلیل سوال های چند گزینه ای</vt:lpstr>
      <vt:lpstr>PowerPoint Presentation</vt:lpstr>
      <vt:lpstr>تحلیل سئوالات آزمون</vt:lpstr>
      <vt:lpstr>ضریب دشواری  Difficulty Index</vt:lpstr>
      <vt:lpstr>تفسیرشاخص: </vt:lpstr>
      <vt:lpstr>PowerPoint Presentation</vt:lpstr>
      <vt:lpstr>PowerPoint Presentation</vt:lpstr>
      <vt:lpstr>PowerPoint Presentation</vt:lpstr>
      <vt:lpstr>  ضريب تميز  Discrimination Index </vt:lpstr>
      <vt:lpstr>PowerPoint Presentation</vt:lpstr>
      <vt:lpstr>PowerPoint Presentation</vt:lpstr>
      <vt:lpstr>تفسیر شاخص تمیز</vt:lpstr>
      <vt:lpstr>تفسیرضریب تمیز</vt:lpstr>
      <vt:lpstr>PowerPoint Presentation</vt:lpstr>
      <vt:lpstr>مقادیرمطلوب ضریب تمیز</vt:lpstr>
      <vt:lpstr>PowerPoint Presentation</vt:lpstr>
      <vt:lpstr>PowerPoint Presentation</vt:lpstr>
      <vt:lpstr>مهم </vt:lpstr>
      <vt:lpstr>PowerPoint Presentation</vt:lpstr>
      <vt:lpstr>PowerPoint Presentation</vt:lpstr>
      <vt:lpstr>PowerPoint Presentation</vt:lpstr>
      <vt:lpstr>PowerPoint Presentation</vt:lpstr>
      <vt:lpstr>PowerPoint Presentation</vt:lpstr>
      <vt:lpstr>روش هاي همساني دروني</vt:lpstr>
      <vt:lpstr> روش هاي همساني دروني روش دونيمه کردن (split-halves)</vt:lpstr>
      <vt:lpstr>PowerPoint Presentation</vt:lpstr>
      <vt:lpstr>روش آلفاي كرونباخ</vt:lpstr>
      <vt:lpstr>PowerPoint Presentation</vt:lpstr>
      <vt:lpstr> روش ضريب آلفاي کرانباخ</vt:lpstr>
      <vt:lpstr> روش کودر-ريچاردسون</vt:lpstr>
      <vt:lpstr>عوامل مؤثر برپايايي آزمون</vt:lpstr>
      <vt:lpstr>همبستگی سوال با کل آزمون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تحليل سوالهاي آزمون</dc:title>
  <dc:creator>edc</dc:creator>
  <cp:lastModifiedBy>ilia</cp:lastModifiedBy>
  <cp:revision>100</cp:revision>
  <dcterms:created xsi:type="dcterms:W3CDTF">2010-07-04T06:53:31Z</dcterms:created>
  <dcterms:modified xsi:type="dcterms:W3CDTF">2004-04-21T21:15:19Z</dcterms:modified>
</cp:coreProperties>
</file>