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65" r:id="rId2"/>
    <p:sldId id="314" r:id="rId3"/>
    <p:sldId id="348" r:id="rId4"/>
    <p:sldId id="352" r:id="rId5"/>
    <p:sldId id="351" r:id="rId6"/>
    <p:sldId id="349" r:id="rId7"/>
    <p:sldId id="350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salari-tose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9B6CE"/>
    <a:srgbClr val="3972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6" autoAdjust="0"/>
    <p:restoredTop sz="91833" autoAdjust="0"/>
  </p:normalViewPr>
  <p:slideViewPr>
    <p:cSldViewPr showGuides="1">
      <p:cViewPr>
        <p:scale>
          <a:sx n="90" d="100"/>
          <a:sy n="90" d="100"/>
        </p:scale>
        <p:origin x="318" y="21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algn="ctr" rotWithShape="0">
            <a:schemeClr val="accent4"/>
          </a:outerShdw>
        </a:effectLst>
        <a:scene3d>
          <a:camera prst="orthographicFront"/>
          <a:lightRig rig="threePt" dir="t"/>
        </a:scene3d>
        <a:sp3d>
          <a:bevelB prst="relaxedInset"/>
        </a:sp3d>
      </c:spPr>
    </c:sideWall>
    <c:backWall>
      <c:thickness val="0"/>
      <c:spPr>
        <a:effectLst>
          <a:outerShdw blurRad="50800" dist="50800" dir="5400000" algn="ctr" rotWithShape="0">
            <a:schemeClr val="accent4"/>
          </a:outerShdw>
        </a:effectLst>
        <a:scene3d>
          <a:camera prst="orthographicFront"/>
          <a:lightRig rig="threePt" dir="t"/>
        </a:scene3d>
        <a:sp3d>
          <a:bevelB prst="relaxedInset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طرح درس های ارسالی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1390</c:v>
                </c:pt>
                <c:pt idx="1">
                  <c:v>1391</c:v>
                </c:pt>
                <c:pt idx="2">
                  <c:v>1392</c:v>
                </c:pt>
                <c:pt idx="3">
                  <c:v>1393</c:v>
                </c:pt>
                <c:pt idx="4">
                  <c:v>1394</c:v>
                </c:pt>
                <c:pt idx="5">
                  <c:v>1395</c:v>
                </c:pt>
                <c:pt idx="6">
                  <c:v>1396</c:v>
                </c:pt>
                <c:pt idx="7">
                  <c:v>1397</c:v>
                </c:pt>
                <c:pt idx="8">
                  <c:v>1398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50</c:v>
                </c:pt>
                <c:pt idx="1">
                  <c:v>200</c:v>
                </c:pt>
                <c:pt idx="2">
                  <c:v>250</c:v>
                </c:pt>
                <c:pt idx="3">
                  <c:v>250</c:v>
                </c:pt>
                <c:pt idx="4">
                  <c:v>200</c:v>
                </c:pt>
                <c:pt idx="5">
                  <c:v>440</c:v>
                </c:pt>
                <c:pt idx="6">
                  <c:v>580</c:v>
                </c:pt>
                <c:pt idx="7">
                  <c:v>725</c:v>
                </c:pt>
                <c:pt idx="8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134784"/>
        <c:axId val="106285312"/>
        <c:axId val="0"/>
      </c:bar3DChart>
      <c:catAx>
        <c:axId val="15813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285312"/>
        <c:crosses val="autoZero"/>
        <c:auto val="1"/>
        <c:lblAlgn val="ctr"/>
        <c:lblOffset val="100"/>
        <c:noMultiLvlLbl val="0"/>
      </c:catAx>
      <c:valAx>
        <c:axId val="10628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/>
              </a:solidFill>
              <a:prstDash val="solid"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effectLst>
            <a:glow rad="127000">
              <a:schemeClr val="accent1">
                <a:lumMod val="75000"/>
              </a:schemeClr>
            </a:glow>
            <a:outerShdw blurRad="50800" dist="50800" dir="5400000" algn="ctr" rotWithShape="0">
              <a:schemeClr val="accent4"/>
            </a:outerShdw>
          </a:effectLst>
        </c:spPr>
        <c:crossAx val="158134784"/>
        <c:crosses val="autoZero"/>
        <c:crossBetween val="between"/>
      </c:valAx>
      <c:spPr>
        <a:effectLst>
          <a:glow rad="228600">
            <a:schemeClr val="accent4">
              <a:satMod val="175000"/>
              <a:alpha val="40000"/>
            </a:schemeClr>
          </a:glow>
        </a:effectLst>
      </c:spPr>
    </c:plotArea>
    <c:legend>
      <c:legendPos val="r"/>
      <c:layout/>
      <c:overlay val="0"/>
    </c:legend>
    <c:plotVisOnly val="1"/>
    <c:dispBlanksAs val="gap"/>
    <c:showDLblsOverMax val="0"/>
  </c:chart>
  <c:spPr>
    <a:ln cmpd="sng">
      <a:prstDash val="dash"/>
    </a:ln>
    <a:effectLst>
      <a:outerShdw blurRad="50800" dist="50800" dir="5400000" algn="ctr" rotWithShape="0">
        <a:schemeClr val="bg2"/>
      </a:outerShdw>
    </a:effectLst>
  </c:spPr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11/19/2019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11/19/2019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1"/>
            <a:ext cx="23044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5936" y="1122363"/>
            <a:ext cx="8789286" cy="2387600"/>
          </a:xfrm>
        </p:spPr>
        <p:txBody>
          <a:bodyPr anchor="b">
            <a:normAutofit/>
          </a:bodyPr>
          <a:lstStyle>
            <a:lvl1pPr algn="l">
              <a:defRPr sz="47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5936" y="3602038"/>
            <a:ext cx="8789286" cy="1655762"/>
          </a:xfrm>
        </p:spPr>
        <p:txBody>
          <a:bodyPr>
            <a:normAutofit/>
          </a:bodyPr>
          <a:lstStyle>
            <a:lvl1pPr marL="0" indent="0" algn="l">
              <a:buNone/>
              <a:defRPr sz="1999" cap="all" baseline="0">
                <a:solidFill>
                  <a:schemeClr val="tx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5668" y="5410202"/>
            <a:ext cx="2742486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5936" y="5410202"/>
            <a:ext cx="51235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4334" y="5410200"/>
            <a:ext cx="77088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4304665"/>
            <a:ext cx="9909774" cy="819355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114" y="606426"/>
            <a:ext cx="9909773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199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5124020"/>
            <a:ext cx="9908278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59" y="609600"/>
            <a:ext cx="9903375" cy="3429000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4419600"/>
            <a:ext cx="9901880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748429"/>
          </a:xfrm>
        </p:spPr>
        <p:txBody>
          <a:bodyPr anchor="ctr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365557"/>
            <a:ext cx="8750020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4" y="4309919"/>
            <a:ext cx="990342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277" y="732394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4626" y="276497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154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3" y="2134042"/>
            <a:ext cx="9903421" cy="2511835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067" y="4657655"/>
            <a:ext cx="9901926" cy="1140644"/>
          </a:xfrm>
        </p:spPr>
        <p:txBody>
          <a:bodyPr anchor="t">
            <a:normAutofit/>
          </a:bodyPr>
          <a:lstStyle>
            <a:lvl1pPr marL="0" indent="0" algn="r" rtl="1">
              <a:buNone/>
              <a:defRPr sz="2000">
                <a:cs typeface="B Nazanin" panose="00000400000000000000" pitchFamily="2" charset="-78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990341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113" y="2674463"/>
            <a:ext cx="319606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625" y="3360263"/>
            <a:ext cx="3207899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3591" y="2677635"/>
            <a:ext cx="318355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3040" y="3363435"/>
            <a:ext cx="319499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397" y="2674463"/>
            <a:ext cx="319413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0397" y="3360263"/>
            <a:ext cx="319413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5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114" y="609600"/>
            <a:ext cx="990341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116" y="4404596"/>
            <a:ext cx="3194408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116" y="2666998"/>
            <a:ext cx="3194408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116" y="4980859"/>
            <a:ext cx="3194408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7884" y="4404596"/>
            <a:ext cx="3199567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7884" y="2666998"/>
            <a:ext cx="319810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424" y="4980857"/>
            <a:ext cx="3199567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0523" y="4404595"/>
            <a:ext cx="318991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0398" y="2666998"/>
            <a:ext cx="319413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99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0397" y="4980855"/>
            <a:ext cx="319413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6" y="609600"/>
            <a:ext cx="2004489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113" y="609600"/>
            <a:ext cx="7746572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1419227"/>
            <a:ext cx="9903420" cy="2852737"/>
          </a:xfrm>
        </p:spPr>
        <p:txBody>
          <a:bodyPr anchor="b"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4" y="4424362"/>
            <a:ext cx="9903420" cy="1374776"/>
          </a:xfrm>
        </p:spPr>
        <p:txBody>
          <a:bodyPr>
            <a:normAutofit/>
          </a:bodyPr>
          <a:lstStyle>
            <a:lvl1pPr marL="0" indent="0">
              <a:buNone/>
              <a:defRPr sz="1799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113" y="2249486"/>
            <a:ext cx="487711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249486"/>
            <a:ext cx="487394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19127"/>
            <a:ext cx="990342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663" y="2249486"/>
            <a:ext cx="464857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113" y="3073398"/>
            <a:ext cx="487712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41" y="2249485"/>
            <a:ext cx="464539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399" b="0" cap="all" baseline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073398"/>
            <a:ext cx="487394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2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4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407" y="609601"/>
            <a:ext cx="3855033" cy="1639884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858" y="592666"/>
            <a:ext cx="5889675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407" y="2249486"/>
            <a:ext cx="385503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09600"/>
            <a:ext cx="5932963" cy="1639886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8799" y="609602"/>
            <a:ext cx="3665735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113" y="2249486"/>
            <a:ext cx="5932966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88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4" y="1"/>
            <a:ext cx="12050749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116" y="618518"/>
            <a:ext cx="990341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115" y="2249487"/>
            <a:ext cx="990341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4979" y="588327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114" y="5883276"/>
            <a:ext cx="6237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3645" y="5883275"/>
            <a:ext cx="77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0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5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42" y="-357214"/>
            <a:ext cx="9447610" cy="75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277" y="2132856"/>
            <a:ext cx="10514310" cy="3213588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fa-IR" sz="4000" b="1" dirty="0">
                <a:cs typeface="B Nazanin" panose="00000400000000000000" pitchFamily="2" charset="-78"/>
              </a:rPr>
              <a:t>اهم </a:t>
            </a:r>
            <a:r>
              <a:rPr lang="fa-IR" sz="4000" b="1" dirty="0" smtClean="0">
                <a:cs typeface="B Nazanin" panose="00000400000000000000" pitchFamily="2" charset="-78"/>
              </a:rPr>
              <a:t>فعالیت های</a:t>
            </a:r>
            <a:r>
              <a:rPr lang="ar-SA" sz="4000" b="1" dirty="0" smtClean="0">
                <a:cs typeface="B Nazanin" panose="00000400000000000000" pitchFamily="2" charset="-78"/>
              </a:rPr>
              <a:t> </a:t>
            </a:r>
            <a:r>
              <a:rPr lang="fa-IR" sz="4000" b="1" dirty="0" smtClean="0">
                <a:cs typeface="B Nazanin" panose="00000400000000000000" pitchFamily="2" charset="-78"/>
              </a:rPr>
              <a:t>مرکز مطالعات و توسعه آموزش علوم پزشکی کرمانشاه</a:t>
            </a:r>
            <a:r>
              <a:rPr lang="en-US" sz="4000" dirty="0">
                <a:cs typeface="B Nazanin" panose="00000400000000000000" pitchFamily="2" charset="-78"/>
              </a:rPr>
              <a:t/>
            </a:r>
            <a:br>
              <a:rPr lang="en-US" sz="4000" dirty="0">
                <a:cs typeface="B Nazanin" panose="00000400000000000000" pitchFamily="2" charset="-78"/>
              </a:rPr>
            </a:br>
            <a:r>
              <a:rPr lang="ar-SA" sz="4000" b="1" dirty="0">
                <a:cs typeface="B Nazanin" panose="00000400000000000000" pitchFamily="2" charset="-78"/>
              </a:rPr>
              <a:t>در راستای تحقق بسته های تحول و نوآوری درآموزش علوم پزشکی و مشکلات موجود</a:t>
            </a:r>
            <a:endParaRPr lang="en-US" sz="40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1"/>
          <a:stretch/>
        </p:blipFill>
        <p:spPr>
          <a:xfrm>
            <a:off x="10287000" y="381000"/>
            <a:ext cx="1017587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272760" y="493546"/>
            <a:ext cx="40142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دانشگاه علوم پزشکی و خدمات بهداشتی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درمانی کرمانشاه معاونت آموزشی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مرکز مطالعات و توسعه آموزش علوم پزشکی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.salari-tosea\Desktop\9934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16" y="176895"/>
            <a:ext cx="2732822" cy="6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2244" y="251937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/>
              <a:t>واحد برنامه ریزی درسی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83455" y="976952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مسول واحد: آقای دکتر امیر جلالی</a:t>
            </a:r>
          </a:p>
          <a:p>
            <a:pPr algn="r" rtl="1"/>
            <a:r>
              <a:rPr lang="ar-SA" b="1" dirty="0" smtClean="0">
                <a:solidFill>
                  <a:srgbClr val="FF0000"/>
                </a:solidFill>
              </a:rPr>
              <a:t>دکتری </a:t>
            </a:r>
            <a:r>
              <a:rPr lang="fa-IR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PhD</a:t>
            </a:r>
            <a:r>
              <a:rPr lang="fa-IR" b="1" dirty="0" smtClean="0">
                <a:solidFill>
                  <a:srgbClr val="FF0000"/>
                </a:solidFill>
              </a:rPr>
              <a:t>) </a:t>
            </a:r>
            <a:r>
              <a:rPr lang="ar-SA" b="1" dirty="0" smtClean="0">
                <a:solidFill>
                  <a:srgbClr val="FF0000"/>
                </a:solidFill>
              </a:rPr>
              <a:t>پرستاری</a:t>
            </a:r>
            <a:r>
              <a:rPr lang="fa-IR" b="1" dirty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</a:rPr>
              <a:t>(</a:t>
            </a:r>
            <a:r>
              <a:rPr lang="ar-SA" b="1" dirty="0" smtClean="0">
                <a:solidFill>
                  <a:srgbClr val="FF0000"/>
                </a:solidFill>
              </a:rPr>
              <a:t>گرایش مدیریت روان پرستاری</a:t>
            </a:r>
            <a:r>
              <a:rPr lang="fa-IR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3932" y="1115452"/>
            <a:ext cx="276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کارشناس واحد: آقای احسان صیاد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-242292" y="1916832"/>
            <a:ext cx="11505720" cy="6739136"/>
          </a:xfrm>
        </p:spPr>
        <p:txBody>
          <a:bodyPr>
            <a:noAutofit/>
          </a:bodyPr>
          <a:lstStyle/>
          <a:p>
            <a:pPr algn="r" rtl="1"/>
            <a:r>
              <a:rPr lang="fa-IR" sz="1200" b="1" dirty="0">
                <a:cs typeface="B Nazanin" pitchFamily="2" charset="-78"/>
              </a:rPr>
              <a:t>تشکیل جلسات منظم کمیته برنامه ریزی درسی هر </a:t>
            </a:r>
            <a:r>
              <a:rPr lang="fa-IR" sz="1200" b="1" dirty="0" smtClean="0">
                <a:cs typeface="B Nazanin" pitchFamily="2" charset="-78"/>
              </a:rPr>
              <a:t>سه هفته </a:t>
            </a:r>
            <a:r>
              <a:rPr lang="fa-IR" sz="1200" b="1" dirty="0">
                <a:cs typeface="B Nazanin" pitchFamily="2" charset="-78"/>
              </a:rPr>
              <a:t>یک بار سه شنبه ها  در طول سال </a:t>
            </a:r>
            <a:endParaRPr lang="fa-IR" sz="1200" b="1" dirty="0" smtClean="0">
              <a:cs typeface="B Nazanin" pitchFamily="2" charset="-78"/>
            </a:endParaRPr>
          </a:p>
          <a:p>
            <a:pPr algn="r" rtl="1"/>
            <a:r>
              <a:rPr lang="fa-IR" sz="1200" b="1" dirty="0">
                <a:cs typeface="B Nazanin" pitchFamily="2" charset="-78"/>
              </a:rPr>
              <a:t>تشکیل جلسات واحد مربوطه با حضور معاونین و مسئولین دفاتر توسعه دانشکده ها </a:t>
            </a:r>
            <a:endParaRPr lang="fa-IR" sz="1200" b="1" dirty="0" smtClean="0">
              <a:cs typeface="B Nazanin" pitchFamily="2" charset="-78"/>
            </a:endParaRP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بررسی </a:t>
            </a:r>
            <a:r>
              <a:rPr lang="fa-IR" sz="1200" b="1" dirty="0">
                <a:cs typeface="B Nazanin" pitchFamily="2" charset="-78"/>
              </a:rPr>
              <a:t>، داوری و بازنگری طرح درس </a:t>
            </a:r>
            <a:r>
              <a:rPr lang="fa-IR" sz="1200" b="1" dirty="0" smtClean="0">
                <a:cs typeface="B Nazanin" pitchFamily="2" charset="-78"/>
              </a:rPr>
              <a:t>ها</a:t>
            </a:r>
            <a:r>
              <a:rPr lang="fa-IR" sz="1200" b="1" dirty="0">
                <a:cs typeface="B Nazanin" pitchFamily="2" charset="-78"/>
              </a:rPr>
              <a:t> </a:t>
            </a:r>
            <a:r>
              <a:rPr lang="fa-IR" sz="1200" b="1" dirty="0" smtClean="0">
                <a:cs typeface="B Nazanin" pitchFamily="2" charset="-78"/>
              </a:rPr>
              <a:t>و طرح دوره ها </a:t>
            </a:r>
            <a:r>
              <a:rPr lang="fa-IR" sz="1200" b="1" dirty="0">
                <a:cs typeface="B Nazanin" pitchFamily="2" charset="-78"/>
              </a:rPr>
              <a:t>کلیه اساتید دانشگاه و بازخورد به </a:t>
            </a:r>
            <a:r>
              <a:rPr lang="fa-IR" sz="1200" b="1" dirty="0" smtClean="0">
                <a:cs typeface="B Nazanin" pitchFamily="2" charset="-78"/>
              </a:rPr>
              <a:t>آنها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کوریکولوم </a:t>
            </a:r>
            <a:r>
              <a:rPr lang="fa-IR" sz="1200" b="1" dirty="0">
                <a:cs typeface="B Nazanin" pitchFamily="2" charset="-78"/>
              </a:rPr>
              <a:t>فرم بازنگری سر فصل کوریکولوم  و ارسال آن به گروه های آموزشی دانشگاه جهت اجرا و پیگیری های لازم 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تدوین </a:t>
            </a:r>
            <a:r>
              <a:rPr lang="fa-IR" sz="1200" b="1" dirty="0">
                <a:cs typeface="B Nazanin" pitchFamily="2" charset="-78"/>
              </a:rPr>
              <a:t>فرم ارزیابی نحوه اجرای طرح درس (توسط دانشجو) و اجرای آن 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</a:t>
            </a:r>
            <a:r>
              <a:rPr lang="fa-IR" sz="1200" b="1" dirty="0">
                <a:cs typeface="B Nazanin" pitchFamily="2" charset="-78"/>
              </a:rPr>
              <a:t>قوانین و مقررات ، تدوین، ارسال و امتیازات طرح درس 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</a:t>
            </a:r>
            <a:r>
              <a:rPr lang="fa-IR" sz="1200" b="1" dirty="0">
                <a:cs typeface="B Nazanin" pitchFamily="2" charset="-78"/>
              </a:rPr>
              <a:t>چک لیست امتیازدهی به طرح درس ها 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</a:t>
            </a:r>
            <a:r>
              <a:rPr lang="fa-IR" sz="1200" b="1" dirty="0">
                <a:cs typeface="B Nazanin" pitchFamily="2" charset="-78"/>
              </a:rPr>
              <a:t>قوانین و فرمت شیوه نگارش طرح درس </a:t>
            </a:r>
            <a:endParaRPr lang="fa-IR" sz="1200" b="1" dirty="0" smtClean="0">
              <a:cs typeface="B Nazanin" pitchFamily="2" charset="-78"/>
            </a:endParaRPr>
          </a:p>
          <a:p>
            <a:pPr algn="r" rtl="1"/>
            <a:r>
              <a:rPr lang="fa-IR" sz="1200" b="1" dirty="0">
                <a:cs typeface="B Nazanin" pitchFamily="2" charset="-78"/>
              </a:rPr>
              <a:t>نظارت بر اجرای کارگاه </a:t>
            </a:r>
            <a:r>
              <a:rPr lang="fa-IR" sz="1200" b="1" dirty="0" smtClean="0">
                <a:cs typeface="B Nazanin" pitchFamily="2" charset="-78"/>
              </a:rPr>
              <a:t>آموزشی مرطبت به واحد برنامه ریزی درسی در </a:t>
            </a:r>
            <a:r>
              <a:rPr lang="fa-IR" sz="1200" b="1" dirty="0">
                <a:cs typeface="B Nazanin" pitchFamily="2" charset="-78"/>
              </a:rPr>
              <a:t>دانشکده ها</a:t>
            </a:r>
            <a:endParaRPr lang="fa-IR" sz="1200" b="1" dirty="0" smtClean="0">
              <a:cs typeface="B Nazanin" pitchFamily="2" charset="-78"/>
            </a:endParaRP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قوانین  فرم و شیوه نگارش وارائه ژرنال کلاب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کارنامه آموزشی </a:t>
            </a:r>
            <a:r>
              <a:rPr lang="fa-IR" sz="1200" b="1" dirty="0">
                <a:cs typeface="B Nazanin" pitchFamily="2" charset="-78"/>
              </a:rPr>
              <a:t>الکترونیکی اعضای </a:t>
            </a:r>
            <a:r>
              <a:rPr lang="fa-IR" sz="1200" b="1" dirty="0" smtClean="0">
                <a:cs typeface="B Nazanin" pitchFamily="2" charset="-78"/>
              </a:rPr>
              <a:t>هیات </a:t>
            </a:r>
            <a:r>
              <a:rPr lang="fa-IR" sz="1200" b="1" dirty="0">
                <a:cs typeface="B Nazanin" pitchFamily="2" charset="-78"/>
              </a:rPr>
              <a:t>علمی پژوهشی</a:t>
            </a:r>
            <a:endParaRPr lang="fa-IR" sz="1200" b="1" dirty="0" smtClean="0">
              <a:cs typeface="B Nazanin" pitchFamily="2" charset="-78"/>
            </a:endParaRP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کارنامه آموزشی </a:t>
            </a:r>
            <a:r>
              <a:rPr lang="fa-IR" sz="1200" b="1" dirty="0">
                <a:cs typeface="B Nazanin" pitchFamily="2" charset="-78"/>
              </a:rPr>
              <a:t>الکترونیکی اعضای </a:t>
            </a:r>
            <a:r>
              <a:rPr lang="fa-IR" sz="1200" b="1" dirty="0" smtClean="0">
                <a:cs typeface="B Nazanin" pitchFamily="2" charset="-78"/>
              </a:rPr>
              <a:t>هیات </a:t>
            </a:r>
            <a:r>
              <a:rPr lang="fa-IR" sz="1200" b="1" dirty="0">
                <a:cs typeface="B Nazanin" pitchFamily="2" charset="-78"/>
              </a:rPr>
              <a:t>علمی پایه و </a:t>
            </a:r>
            <a:r>
              <a:rPr lang="fa-IR" sz="1200" b="1" dirty="0" smtClean="0">
                <a:cs typeface="B Nazanin" pitchFamily="2" charset="-78"/>
              </a:rPr>
              <a:t>دندانپزشکی</a:t>
            </a:r>
          </a:p>
          <a:p>
            <a:pPr algn="r" rtl="1"/>
            <a:r>
              <a:rPr lang="fa-IR" sz="1200" b="1" dirty="0" smtClean="0">
                <a:cs typeface="B Nazanin" pitchFamily="2" charset="-78"/>
              </a:rPr>
              <a:t>تهیه فرم </a:t>
            </a:r>
            <a:r>
              <a:rPr lang="fa-IR" sz="1200" b="1" dirty="0">
                <a:cs typeface="B Nazanin" pitchFamily="2" charset="-78"/>
              </a:rPr>
              <a:t>ارزیابی اعضای هیات علمی پایه و دندانپزشکی توسط مدیر گروه  و توسط معاون آموزشی دانشکده</a:t>
            </a:r>
          </a:p>
          <a:p>
            <a:pPr algn="r" rtl="1"/>
            <a:r>
              <a:rPr lang="fa-IR" sz="1400" b="1" dirty="0" smtClean="0">
                <a:cs typeface="B Nazanin" pitchFamily="2" charset="-78"/>
              </a:rPr>
              <a:t>تهیه </a:t>
            </a:r>
            <a:r>
              <a:rPr lang="fa-IR" sz="1400" b="1" dirty="0">
                <a:cs typeface="B Nazanin" pitchFamily="2" charset="-78"/>
              </a:rPr>
              <a:t>قوانین و فرمت شیوه نگارش طرح دوره </a:t>
            </a:r>
            <a:endParaRPr lang="fa-IR" sz="1400" b="1" dirty="0" smtClean="0">
              <a:cs typeface="B Nazanin" pitchFamily="2" charset="-78"/>
            </a:endParaRPr>
          </a:p>
          <a:p>
            <a:pPr algn="r" rtl="1"/>
            <a:endParaRPr lang="fa-IR" sz="1400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86900" y="1556792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b="1" dirty="0" smtClean="0"/>
              <a:t>فعالیت ها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365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373291"/>
              </p:ext>
            </p:extLst>
          </p:nvPr>
        </p:nvGraphicFramePr>
        <p:xfrm>
          <a:off x="1413892" y="836712"/>
          <a:ext cx="88569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40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6090" y="811616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fa-IR" sz="1400" b="1" dirty="0">
                <a:solidFill>
                  <a:srgbClr val="5F497A"/>
                </a:solidFill>
                <a:latin typeface="Times New Roman"/>
                <a:ea typeface="SimSun"/>
                <a:cs typeface="B Nazanin"/>
              </a:rPr>
              <a:t>فرایند ارسال، داوری  و  امتیازدهی به  طرح درس های ارسالی در دانشگاه علوم پزشکی کرمانشاه</a:t>
            </a:r>
            <a:endParaRPr lang="en-US" sz="1400" b="1" dirty="0">
              <a:solidFill>
                <a:srgbClr val="0000FF"/>
              </a:solidFill>
              <a:effectLst/>
              <a:latin typeface="Times New Roman"/>
              <a:ea typeface="SimSun"/>
              <a:cs typeface="Lotu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40" y="1412776"/>
            <a:ext cx="59721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72" y="1822250"/>
            <a:ext cx="1238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86" y="2155625"/>
            <a:ext cx="424815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48" y="2639406"/>
            <a:ext cx="1238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889" y="3020406"/>
            <a:ext cx="50958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855" y="3639531"/>
            <a:ext cx="122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01" y="4024621"/>
            <a:ext cx="36957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35" y="4805671"/>
            <a:ext cx="122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32" y="5189846"/>
            <a:ext cx="4229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67" y="5736863"/>
            <a:ext cx="377714" cy="3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20" y="5736863"/>
            <a:ext cx="342434" cy="3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40" y="6112398"/>
            <a:ext cx="28765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51" y="6106913"/>
            <a:ext cx="27813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58915" y="1650901"/>
            <a:ext cx="255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b="1" dirty="0">
                <a:solidFill>
                  <a:srgbClr val="993300"/>
                </a:solidFill>
                <a:latin typeface="Times New Roman"/>
                <a:ea typeface="Times New Roman"/>
                <a:cs typeface="B Nazanin"/>
              </a:rPr>
              <a:t>مخاطبان:</a:t>
            </a:r>
          </a:p>
          <a:p>
            <a:pPr algn="ctr" rtl="1">
              <a:spcAft>
                <a:spcPts val="0"/>
              </a:spcAft>
            </a:pPr>
            <a:r>
              <a:rPr lang="ar-SA" b="1" dirty="0">
                <a:solidFill>
                  <a:srgbClr val="993300"/>
                </a:solidFill>
                <a:latin typeface="Times New Roman"/>
                <a:ea typeface="Times New Roman"/>
                <a:cs typeface="B Nazanin"/>
              </a:rPr>
              <a:t>مدیرگروه دانشکده ها – </a:t>
            </a:r>
            <a:r>
              <a:rPr lang="en-US" b="1" dirty="0">
                <a:solidFill>
                  <a:srgbClr val="993300"/>
                </a:solidFill>
                <a:latin typeface="Times New Roman"/>
                <a:ea typeface="Times New Roman"/>
                <a:cs typeface="B Nazanin"/>
              </a:rPr>
              <a:t>EDO</a:t>
            </a:r>
            <a:r>
              <a:rPr lang="ar-SA" b="1" dirty="0">
                <a:solidFill>
                  <a:srgbClr val="993300"/>
                </a:solidFill>
                <a:latin typeface="Times New Roman"/>
                <a:ea typeface="Times New Roman"/>
                <a:cs typeface="B Nazanin"/>
              </a:rPr>
              <a:t>دانشکده ها – اساتید هیت علمی – کارشناس واحد برنامه ریزی درسی – داوران کمیته برنامه ریزی </a:t>
            </a:r>
            <a:endParaRPr lang="en-US" dirty="0">
              <a:effectLst/>
              <a:latin typeface="Times New Roman"/>
              <a:ea typeface="Times New Roman"/>
              <a:cs typeface="Traditional Arabic"/>
            </a:endParaRPr>
          </a:p>
        </p:txBody>
      </p:sp>
    </p:spTree>
    <p:extLst>
      <p:ext uri="{BB962C8B-B14F-4D97-AF65-F5344CB8AC3E}">
        <p14:creationId xmlns:p14="http://schemas.microsoft.com/office/powerpoint/2010/main" val="4848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salari-tosea\Desktop\99349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188640"/>
            <a:ext cx="357890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48107" y="1571737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</a:rPr>
              <a:t>اهم مشکلات چالش ها یا پیشنهادات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عکسهای جلسات\جشنواره شهید مطهری سال97\۲۰۱۸۰۴۳۰_۲۰۵۰۰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052736"/>
            <a:ext cx="4248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r.salari-tosea\Desktop\99349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188640"/>
            <a:ext cx="357890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عکسهای جلسات\جشنواره شهید مطهری سال97\۲۰۱۸۰۴۳۰_۱۱۲۷۴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052736"/>
            <a:ext cx="424847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عکسهای جلسات\جشنواری شهید مطهری سال98اردیبهشت ماه\۲۰۱۹۰۵۰۱_۲۰۱۳۱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8" y="3789040"/>
            <a:ext cx="55806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عکسهای جلسات\جشنواری شهید مطهری سال98اردیبهشت ماه\۲۰۱۹۰۵۰۱_۲۰۱۵۴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36" y="3789040"/>
            <a:ext cx="5292588" cy="24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467</TotalTime>
  <Words>287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Circuit</vt:lpstr>
      <vt:lpstr>PowerPoint Presentation</vt:lpstr>
      <vt:lpstr>اهم فعالیت های مرکز مطالعات و توسعه آموزش علوم پزشکی کرمانشاه در راستای تحقق بسته های تحول و نوآوری درآموزش علوم پزشکی و مشکلات موجود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negin</dc:creator>
  <cp:lastModifiedBy>sayad tosea</cp:lastModifiedBy>
  <cp:revision>137</cp:revision>
  <dcterms:created xsi:type="dcterms:W3CDTF">2017-12-16T18:33:08Z</dcterms:created>
  <dcterms:modified xsi:type="dcterms:W3CDTF">2019-11-19T10:50:48Z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