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 id="2147483744" r:id="rId2"/>
    <p:sldMasterId id="2147483758" r:id="rId3"/>
  </p:sldMasterIdLst>
  <p:sldIdLst>
    <p:sldId id="311" r:id="rId4"/>
    <p:sldId id="310" r:id="rId5"/>
    <p:sldId id="312" r:id="rId6"/>
    <p:sldId id="313" r:id="rId7"/>
    <p:sldId id="314" r:id="rId8"/>
    <p:sldId id="315" r:id="rId9"/>
    <p:sldId id="317" r:id="rId10"/>
    <p:sldId id="375" r:id="rId11"/>
    <p:sldId id="325" r:id="rId12"/>
    <p:sldId id="324" r:id="rId13"/>
    <p:sldId id="326" r:id="rId14"/>
    <p:sldId id="327" r:id="rId15"/>
    <p:sldId id="328" r:id="rId16"/>
    <p:sldId id="346" r:id="rId17"/>
    <p:sldId id="367" r:id="rId18"/>
    <p:sldId id="347" r:id="rId19"/>
    <p:sldId id="348" r:id="rId20"/>
    <p:sldId id="349" r:id="rId21"/>
    <p:sldId id="350" r:id="rId22"/>
    <p:sldId id="351" r:id="rId23"/>
    <p:sldId id="352" r:id="rId24"/>
    <p:sldId id="329" r:id="rId25"/>
    <p:sldId id="330" r:id="rId26"/>
    <p:sldId id="331" r:id="rId27"/>
    <p:sldId id="332" r:id="rId28"/>
    <p:sldId id="377" r:id="rId29"/>
    <p:sldId id="336" r:id="rId30"/>
    <p:sldId id="334" r:id="rId31"/>
    <p:sldId id="337" r:id="rId32"/>
    <p:sldId id="339" r:id="rId33"/>
    <p:sldId id="379" r:id="rId34"/>
    <p:sldId id="341" r:id="rId35"/>
    <p:sldId id="365" r:id="rId36"/>
    <p:sldId id="371" r:id="rId37"/>
    <p:sldId id="338" r:id="rId38"/>
    <p:sldId id="342" r:id="rId39"/>
    <p:sldId id="343" r:id="rId40"/>
    <p:sldId id="381" r:id="rId41"/>
    <p:sldId id="321" r:id="rId42"/>
    <p:sldId id="322" r:id="rId43"/>
    <p:sldId id="319" r:id="rId44"/>
    <p:sldId id="368" r:id="rId45"/>
    <p:sldId id="353" r:id="rId46"/>
    <p:sldId id="354" r:id="rId47"/>
    <p:sldId id="369" r:id="rId48"/>
    <p:sldId id="355" r:id="rId49"/>
    <p:sldId id="358" r:id="rId50"/>
    <p:sldId id="359" r:id="rId51"/>
    <p:sldId id="360" r:id="rId52"/>
    <p:sldId id="361" r:id="rId53"/>
    <p:sldId id="383" r:id="rId54"/>
    <p:sldId id="362" r:id="rId55"/>
    <p:sldId id="364" r:id="rId56"/>
    <p:sldId id="385" r:id="rId57"/>
    <p:sldId id="373" r:id="rId5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U7bHC0GF1oj8hfeAqwGwg==" hashData="QNRoTTRuf0h2+yNiTg13TSpUgDc="/>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7" d="100"/>
          <a:sy n="67" d="100"/>
        </p:scale>
        <p:origin x="-6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D029AF-094D-4988-B9C5-9DE77740C258}" type="datetimeFigureOut">
              <a:rPr lang="fa-IR" smtClean="0"/>
              <a:t>1425/02/21</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BE0CD20-2DE8-4881-B25E-49F028A3388E}"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_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3"/>
          <p:cNvSpPr>
            <a:spLocks noGrp="1" noChangeArrowheads="1"/>
          </p:cNvSpPr>
          <p:nvPr>
            <p:ph type="ctrTitle" sz="quarter"/>
          </p:nvPr>
        </p:nvSpPr>
        <p:spPr>
          <a:xfrm>
            <a:off x="685800" y="1143000"/>
            <a:ext cx="7772400" cy="1143000"/>
          </a:xfrm>
        </p:spPr>
        <p:txBody>
          <a:bodyPr/>
          <a:lstStyle>
            <a:lvl1pPr>
              <a:defRPr/>
            </a:lvl1pPr>
          </a:lstStyle>
          <a:p>
            <a:r>
              <a:rPr lang="en-GB"/>
              <a:t>Click to edit Master title style</a:t>
            </a:r>
          </a:p>
        </p:txBody>
      </p:sp>
      <p:sp>
        <p:nvSpPr>
          <p:cNvPr id="150532" name="Rectangle 4"/>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5" name="Rectangle 6"/>
          <p:cNvSpPr>
            <a:spLocks noGrp="1" noChangeArrowheads="1"/>
          </p:cNvSpPr>
          <p:nvPr>
            <p:ph type="ftr" sz="quarter" idx="10"/>
          </p:nvPr>
        </p:nvSpPr>
        <p:spPr/>
        <p:txBody>
          <a:bodyPr/>
          <a:lstStyle>
            <a:lvl1pPr>
              <a:defRPr/>
            </a:lvl1pPr>
          </a:lstStyle>
          <a:p>
            <a:pPr>
              <a:defRPr/>
            </a:pPr>
            <a:r>
              <a:rPr lang="en-US"/>
              <a:t>Copyright © 2007, 2003 by Mosby, Inc., an affiliate of Elsevier Inc. 	 			</a:t>
            </a:r>
          </a:p>
        </p:txBody>
      </p:sp>
    </p:spTree>
    <p:extLst>
      <p:ext uri="{BB962C8B-B14F-4D97-AF65-F5344CB8AC3E}">
        <p14:creationId xmlns:p14="http://schemas.microsoft.com/office/powerpoint/2010/main" val="260537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A04CBF0-AEE2-4C21-8281-0478DF460F01}" type="slidenum">
              <a:rPr lang="ar-SA">
                <a:cs typeface="Arial" charset="0"/>
              </a:rPr>
              <a:pPr>
                <a:defRPr/>
              </a:pPr>
              <a:t>‹#›</a:t>
            </a:fld>
            <a:endParaRPr lang="en-US"/>
          </a:p>
        </p:txBody>
      </p:sp>
    </p:spTree>
    <p:extLst>
      <p:ext uri="{BB962C8B-B14F-4D97-AF65-F5344CB8AC3E}">
        <p14:creationId xmlns:p14="http://schemas.microsoft.com/office/powerpoint/2010/main" val="176170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07338233-7B9A-43E5-86B8-A75B67A12972}" type="slidenum">
              <a:rPr lang="ar-SA">
                <a:cs typeface="Arial" charset="0"/>
              </a:rPr>
              <a:pPr>
                <a:defRPr/>
              </a:pPr>
              <a:t>‹#›</a:t>
            </a:fld>
            <a:endParaRPr lang="en-US"/>
          </a:p>
        </p:txBody>
      </p:sp>
    </p:spTree>
    <p:extLst>
      <p:ext uri="{BB962C8B-B14F-4D97-AF65-F5344CB8AC3E}">
        <p14:creationId xmlns:p14="http://schemas.microsoft.com/office/powerpoint/2010/main" val="64027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24249D86-9F71-4FA4-9120-E33168A49D75}" type="slidenum">
              <a:rPr lang="ar-SA">
                <a:cs typeface="Arial" charset="0"/>
              </a:rPr>
              <a:pPr>
                <a:defRPr/>
              </a:pPr>
              <a:t>‹#›</a:t>
            </a:fld>
            <a:endParaRPr lang="en-US"/>
          </a:p>
        </p:txBody>
      </p:sp>
    </p:spTree>
    <p:extLst>
      <p:ext uri="{BB962C8B-B14F-4D97-AF65-F5344CB8AC3E}">
        <p14:creationId xmlns:p14="http://schemas.microsoft.com/office/powerpoint/2010/main" val="144294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t>Slide </a:t>
            </a:r>
            <a:fld id="{B74F0D2D-8BBD-4D98-9292-56D0E188657F}" type="slidenum">
              <a:rPr lang="ar-SA">
                <a:cs typeface="Arial" charset="0"/>
              </a:rPr>
              <a:pPr>
                <a:defRPr/>
              </a:pPr>
              <a:t>‹#›</a:t>
            </a:fld>
            <a:endParaRPr lang="en-US"/>
          </a:p>
        </p:txBody>
      </p:sp>
    </p:spTree>
    <p:extLst>
      <p:ext uri="{BB962C8B-B14F-4D97-AF65-F5344CB8AC3E}">
        <p14:creationId xmlns:p14="http://schemas.microsoft.com/office/powerpoint/2010/main" val="198483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t>Slide </a:t>
            </a:r>
            <a:fld id="{30553428-EC53-414C-9B29-411FCBF4FD1C}" type="slidenum">
              <a:rPr lang="ar-SA">
                <a:cs typeface="Arial" charset="0"/>
              </a:rPr>
              <a:pPr>
                <a:defRPr/>
              </a:pPr>
              <a:t>‹#›</a:t>
            </a:fld>
            <a:endParaRPr lang="en-US"/>
          </a:p>
        </p:txBody>
      </p:sp>
    </p:spTree>
    <p:extLst>
      <p:ext uri="{BB962C8B-B14F-4D97-AF65-F5344CB8AC3E}">
        <p14:creationId xmlns:p14="http://schemas.microsoft.com/office/powerpoint/2010/main" val="138434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3" name="Rectangle 7"/>
          <p:cNvSpPr>
            <a:spLocks noGrp="1" noChangeArrowheads="1"/>
          </p:cNvSpPr>
          <p:nvPr>
            <p:ph type="sldNum" sz="quarter" idx="11"/>
          </p:nvPr>
        </p:nvSpPr>
        <p:spPr>
          <a:ln/>
        </p:spPr>
        <p:txBody>
          <a:bodyPr/>
          <a:lstStyle>
            <a:lvl1pPr>
              <a:defRPr/>
            </a:lvl1pPr>
          </a:lstStyle>
          <a:p>
            <a:pPr>
              <a:defRPr/>
            </a:pPr>
            <a:r>
              <a:rPr lang="en-US"/>
              <a:t>Slide </a:t>
            </a:r>
            <a:fld id="{C4795BDE-EA6C-42D2-BE26-8B01BE43DB7D}" type="slidenum">
              <a:rPr lang="ar-SA">
                <a:cs typeface="Arial" charset="0"/>
              </a:rPr>
              <a:pPr>
                <a:defRPr/>
              </a:pPr>
              <a:t>‹#›</a:t>
            </a:fld>
            <a:endParaRPr lang="en-US"/>
          </a:p>
        </p:txBody>
      </p:sp>
    </p:spTree>
    <p:extLst>
      <p:ext uri="{BB962C8B-B14F-4D97-AF65-F5344CB8AC3E}">
        <p14:creationId xmlns:p14="http://schemas.microsoft.com/office/powerpoint/2010/main" val="686287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7BB289EC-D5D8-4C05-95D1-2C2DE03D9470}" type="slidenum">
              <a:rPr lang="ar-SA">
                <a:cs typeface="Arial" charset="0"/>
              </a:rPr>
              <a:pPr>
                <a:defRPr/>
              </a:pPr>
              <a:t>‹#›</a:t>
            </a:fld>
            <a:endParaRPr lang="en-US"/>
          </a:p>
        </p:txBody>
      </p:sp>
    </p:spTree>
    <p:extLst>
      <p:ext uri="{BB962C8B-B14F-4D97-AF65-F5344CB8AC3E}">
        <p14:creationId xmlns:p14="http://schemas.microsoft.com/office/powerpoint/2010/main" val="300451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D78BBEDA-4529-4E56-B50D-18E838E7D5D8}" type="slidenum">
              <a:rPr lang="ar-SA">
                <a:cs typeface="Arial" charset="0"/>
              </a:rPr>
              <a:pPr>
                <a:defRPr/>
              </a:pPr>
              <a:t>‹#›</a:t>
            </a:fld>
            <a:endParaRPr lang="en-US"/>
          </a:p>
        </p:txBody>
      </p:sp>
    </p:spTree>
    <p:extLst>
      <p:ext uri="{BB962C8B-B14F-4D97-AF65-F5344CB8AC3E}">
        <p14:creationId xmlns:p14="http://schemas.microsoft.com/office/powerpoint/2010/main" val="774111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AEFA38F-E674-49D4-BDD2-A56329163FB0}" type="slidenum">
              <a:rPr lang="ar-SA">
                <a:cs typeface="Arial" charset="0"/>
              </a:rPr>
              <a:pPr>
                <a:defRPr/>
              </a:pPr>
              <a:t>‹#›</a:t>
            </a:fld>
            <a:endParaRPr lang="en-US"/>
          </a:p>
        </p:txBody>
      </p:sp>
    </p:spTree>
    <p:extLst>
      <p:ext uri="{BB962C8B-B14F-4D97-AF65-F5344CB8AC3E}">
        <p14:creationId xmlns:p14="http://schemas.microsoft.com/office/powerpoint/2010/main" val="357325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7E054EDD-645F-4142-AA86-5460342C2CE3}" type="slidenum">
              <a:rPr lang="ar-SA">
                <a:cs typeface="Arial" charset="0"/>
              </a:rPr>
              <a:pPr>
                <a:defRPr/>
              </a:pPr>
              <a:t>‹#›</a:t>
            </a:fld>
            <a:endParaRPr lang="en-US"/>
          </a:p>
        </p:txBody>
      </p:sp>
    </p:spTree>
    <p:extLst>
      <p:ext uri="{BB962C8B-B14F-4D97-AF65-F5344CB8AC3E}">
        <p14:creationId xmlns:p14="http://schemas.microsoft.com/office/powerpoint/2010/main" val="72849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p:spPr>
        <p:txBody>
          <a:bodyPr/>
          <a:lstStyle/>
          <a:p>
            <a:pPr lvl="0"/>
            <a:endParaRPr lang="en-US" noProof="0" smtClean="0"/>
          </a:p>
        </p:txBody>
      </p:sp>
      <p:sp>
        <p:nvSpPr>
          <p:cNvPr id="4"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t>Slide </a:t>
            </a:r>
            <a:fld id="{8756B723-F6AB-4B3A-BB37-5FF509A16AB0}" type="slidenum">
              <a:rPr lang="ar-SA">
                <a:cs typeface="Arial" charset="0"/>
              </a:rPr>
              <a:pPr>
                <a:defRPr/>
              </a:pPr>
              <a:t>‹#›</a:t>
            </a:fld>
            <a:endParaRPr lang="en-US"/>
          </a:p>
        </p:txBody>
      </p:sp>
    </p:spTree>
    <p:extLst>
      <p:ext uri="{BB962C8B-B14F-4D97-AF65-F5344CB8AC3E}">
        <p14:creationId xmlns:p14="http://schemas.microsoft.com/office/powerpoint/2010/main" val="270517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Copyright © 2007, 2003 by Mosby, Inc., an affiliate of Elsevier Inc. 	 			</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t>Slide </a:t>
            </a:r>
            <a:fld id="{5870D715-FD65-4126-8717-F4120C50211A}" type="slidenum">
              <a:rPr lang="ar-SA">
                <a:cs typeface="Arial" charset="0"/>
              </a:rPr>
              <a:pPr>
                <a:defRPr/>
              </a:pPr>
              <a:t>‹#›</a:t>
            </a:fld>
            <a:endParaRPr lang="en-US"/>
          </a:p>
        </p:txBody>
      </p:sp>
    </p:spTree>
    <p:extLst>
      <p:ext uri="{BB962C8B-B14F-4D97-AF65-F5344CB8AC3E}">
        <p14:creationId xmlns:p14="http://schemas.microsoft.com/office/powerpoint/2010/main" val="619347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664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592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550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937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09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576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828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23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730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569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636C8-ADB7-421A-93AD-338D9726C618}" type="datetimeFigureOut">
              <a:rPr lang="en-US" smtClean="0">
                <a:solidFill>
                  <a:prstClr val="black">
                    <a:tint val="75000"/>
                  </a:prstClr>
                </a:solidFill>
              </a:rPr>
              <a:pPr/>
              <a:t>4/11/2004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58121E-9D14-4301-A483-988654260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83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BBE0CD20-2DE8-4881-B25E-49F028A3388E}" type="slidenum">
              <a:rPr lang="fa-IR" smtClean="0"/>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D029AF-094D-4988-B9C5-9DE77740C258}" type="datetimeFigureOut">
              <a:rPr lang="fa-IR" smtClean="0"/>
              <a:t>1425/02/21</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D029AF-094D-4988-B9C5-9DE77740C258}" type="datetimeFigureOut">
              <a:rPr lang="fa-IR" smtClean="0"/>
              <a:t>1425/02/21</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BBE0CD20-2DE8-4881-B25E-49F028A3388E}"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D029AF-094D-4988-B9C5-9DE77740C258}" type="datetimeFigureOut">
              <a:rPr lang="fa-IR" smtClean="0"/>
              <a:t>1425/02/21</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BE0CD20-2DE8-4881-B25E-49F028A3388E}" type="slidenum">
              <a:rPr lang="fa-IR" smtClean="0"/>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D029AF-094D-4988-B9C5-9DE77740C258}" type="datetimeFigureOut">
              <a:rPr lang="fa-IR" smtClean="0"/>
              <a:t>1425/02/21</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BE0CD20-2DE8-4881-B25E-49F028A3388E}"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074" name="Picture 9" descr="Background_templat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4925"/>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49508" name="Rectangle 4"/>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49510" name="Rectangle 6"/>
          <p:cNvSpPr>
            <a:spLocks noGrp="1" noChangeArrowheads="1"/>
          </p:cNvSpPr>
          <p:nvPr>
            <p:ph type="ftr" sz="quarter" idx="3"/>
          </p:nvPr>
        </p:nvSpPr>
        <p:spPr bwMode="auto">
          <a:xfrm>
            <a:off x="1909763" y="6477000"/>
            <a:ext cx="5546725"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latin typeface="+mn-lt"/>
              </a:defRPr>
            </a:lvl1pPr>
          </a:lstStyle>
          <a:p>
            <a:pPr rtl="0" fontAlgn="base">
              <a:spcBef>
                <a:spcPct val="0"/>
              </a:spcBef>
              <a:spcAft>
                <a:spcPct val="0"/>
              </a:spcAft>
              <a:defRPr/>
            </a:pPr>
            <a:r>
              <a:rPr lang="en-US"/>
              <a:t>Copyright © 2007, 2003 by Mosby, Inc., an affiliate of Elsevier Inc. 	 			</a:t>
            </a:r>
          </a:p>
        </p:txBody>
      </p:sp>
      <p:sp>
        <p:nvSpPr>
          <p:cNvPr id="149511" name="Rectangle 7"/>
          <p:cNvSpPr>
            <a:spLocks noGrp="1" noChangeArrowheads="1"/>
          </p:cNvSpPr>
          <p:nvPr>
            <p:ph type="sldNum" sz="quarter" idx="4"/>
          </p:nvPr>
        </p:nvSpPr>
        <p:spPr bwMode="auto">
          <a:xfrm>
            <a:off x="6110288"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latin typeface="+mn-lt"/>
              </a:defRPr>
            </a:lvl1pPr>
          </a:lstStyle>
          <a:p>
            <a:pPr rtl="0" fontAlgn="base">
              <a:spcBef>
                <a:spcPct val="0"/>
              </a:spcBef>
              <a:spcAft>
                <a:spcPct val="0"/>
              </a:spcAft>
              <a:defRPr/>
            </a:pPr>
            <a:r>
              <a:rPr lang="en-US"/>
              <a:t>Slide </a:t>
            </a:r>
            <a:fld id="{9D95AABB-8132-45D4-A00B-E4C3F5A450AA}" type="slidenum">
              <a:rPr lang="ar-SA">
                <a:cs typeface="Arial" charset="0"/>
              </a:rPr>
              <a:pPr rtl="0" fontAlgn="base">
                <a:spcBef>
                  <a:spcPct val="0"/>
                </a:spcBef>
                <a:spcAft>
                  <a:spcPct val="0"/>
                </a:spcAft>
                <a:defRPr/>
              </a:pPr>
              <a:t>‹#›</a:t>
            </a:fld>
            <a:endParaRPr lang="en-US"/>
          </a:p>
        </p:txBody>
      </p:sp>
    </p:spTree>
    <p:extLst>
      <p:ext uri="{BB962C8B-B14F-4D97-AF65-F5344CB8AC3E}">
        <p14:creationId xmlns:p14="http://schemas.microsoft.com/office/powerpoint/2010/main" val="2629819752"/>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hd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79636C8-ADB7-421A-93AD-338D9726C618}" type="datetimeFigureOut">
              <a:rPr lang="en-US" smtClean="0">
                <a:solidFill>
                  <a:prstClr val="black">
                    <a:tint val="75000"/>
                  </a:prstClr>
                </a:solidFill>
              </a:rPr>
              <a:pPr rtl="0"/>
              <a:t>4/11/2004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858121E-9D14-4301-A483-988654260B6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63262187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US"/>
              <a:t>Copyright © 2007, 2003 by Mosby, Inc., an affiliate of Elsevier Inc. 	 			</a:t>
            </a:r>
          </a:p>
        </p:txBody>
      </p:sp>
      <p:sp>
        <p:nvSpPr>
          <p:cNvPr id="4" name="Slide Number Placeholder 2"/>
          <p:cNvSpPr>
            <a:spLocks noGrp="1"/>
          </p:cNvSpPr>
          <p:nvPr>
            <p:ph type="sldNum" sz="quarter" idx="11"/>
          </p:nvPr>
        </p:nvSpPr>
        <p:spPr/>
        <p:txBody>
          <a:bodyPr/>
          <a:lstStyle/>
          <a:p>
            <a:pPr>
              <a:defRPr/>
            </a:pPr>
            <a:r>
              <a:rPr lang="en-US"/>
              <a:t>Slide </a:t>
            </a:r>
            <a:fld id="{0A7F8D3B-DB7D-4B54-AA4C-85924D2F88E0}" type="slidenum">
              <a:rPr lang="ar-SA">
                <a:cs typeface="Arial" charset="0"/>
              </a:rPr>
              <a:pPr>
                <a:defRPr/>
              </a:pPr>
              <a:t>1</a:t>
            </a:fld>
            <a:endParaRPr lang="en-US"/>
          </a:p>
        </p:txBody>
      </p:sp>
      <p:pic>
        <p:nvPicPr>
          <p:cNvPr id="5124" name="Picture 4" descr="8an2j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79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29600" cy="6336704"/>
          </a:xfrm>
        </p:spPr>
        <p:txBody>
          <a:bodyPr>
            <a:normAutofit/>
          </a:bodyPr>
          <a:lstStyle/>
          <a:p>
            <a:r>
              <a:rPr lang="en-US" dirty="0" smtClean="0"/>
              <a:t>(</a:t>
            </a:r>
            <a:r>
              <a:rPr lang="en-US" b="1" dirty="0" smtClean="0">
                <a:solidFill>
                  <a:srgbClr val="FF0000"/>
                </a:solidFill>
              </a:rPr>
              <a:t>OSCE )objective </a:t>
            </a:r>
            <a:r>
              <a:rPr lang="en-US" b="1" dirty="0">
                <a:solidFill>
                  <a:srgbClr val="FF0000"/>
                </a:solidFill>
              </a:rPr>
              <a:t>structural clinical </a:t>
            </a:r>
            <a:r>
              <a:rPr lang="en-US" b="1" dirty="0" smtClean="0">
                <a:solidFill>
                  <a:srgbClr val="FF0000"/>
                </a:solidFill>
              </a:rPr>
              <a:t>Examination </a:t>
            </a:r>
            <a:r>
              <a:rPr lang="fa-IR" dirty="0"/>
              <a:t>آزمون بالینی عینی ساختارمند :فراگیر در آزمون ایستگاهی شرکت می کند که در آن از ایستگاههای متعددی با زمان معین و محدود عبور کرده در هر ایستگاه با یک بیمار روبرو شده و باید به سوالات طراحی شده پاسخ گوید </a:t>
            </a:r>
            <a:r>
              <a:rPr lang="fa-IR" dirty="0" smtClean="0"/>
              <a:t>.</a:t>
            </a:r>
          </a:p>
          <a:p>
            <a:r>
              <a:rPr lang="en-US" dirty="0" smtClean="0"/>
              <a:t> </a:t>
            </a:r>
            <a:r>
              <a:rPr lang="en-US" b="1" dirty="0">
                <a:solidFill>
                  <a:srgbClr val="FF0000"/>
                </a:solidFill>
              </a:rPr>
              <a:t>True /False </a:t>
            </a:r>
            <a:r>
              <a:rPr lang="fa-IR" dirty="0"/>
              <a:t>صحیح ، غلط :در این نوع سوالات تعدادی جمله در اختیار آزمون شونده گذاشته می شود و او صحیح یا غلط بودن آن را تعیین می کند </a:t>
            </a:r>
            <a:r>
              <a:rPr lang="fa-IR" dirty="0" smtClean="0"/>
              <a:t>.</a:t>
            </a:r>
          </a:p>
          <a:p>
            <a:r>
              <a:rPr lang="en-US" b="1" dirty="0">
                <a:solidFill>
                  <a:srgbClr val="FF0000"/>
                </a:solidFill>
              </a:rPr>
              <a:t>Matching</a:t>
            </a:r>
            <a:r>
              <a:rPr lang="en-US" dirty="0"/>
              <a:t> </a:t>
            </a:r>
            <a:r>
              <a:rPr lang="fa-IR" dirty="0" smtClean="0"/>
              <a:t>جور </a:t>
            </a:r>
            <a:r>
              <a:rPr lang="fa-IR" dirty="0"/>
              <a:t>کردنی </a:t>
            </a:r>
            <a:r>
              <a:rPr lang="fa-IR" dirty="0" smtClean="0"/>
              <a:t>:</a:t>
            </a:r>
            <a:r>
              <a:rPr lang="fa-IR" dirty="0"/>
              <a:t>در هر سوال دو ستون است یک ستون معرف پرسشها و یک ستون معرف پاسخهاست وظیفه ازمون شونده آن است که </a:t>
            </a:r>
            <a:r>
              <a:rPr lang="fa-IR" dirty="0" smtClean="0"/>
              <a:t>پاسخ ها </a:t>
            </a:r>
            <a:r>
              <a:rPr lang="fa-IR" dirty="0"/>
              <a:t>را باید با </a:t>
            </a:r>
            <a:r>
              <a:rPr lang="fa-IR" dirty="0" smtClean="0"/>
              <a:t>پرسش های </a:t>
            </a:r>
            <a:r>
              <a:rPr lang="fa-IR" dirty="0"/>
              <a:t>مربوط جور کند </a:t>
            </a:r>
            <a:r>
              <a:rPr lang="fa-IR" dirty="0" smtClean="0"/>
              <a:t>.</a:t>
            </a:r>
          </a:p>
          <a:p>
            <a:r>
              <a:rPr lang="fa-IR" dirty="0"/>
              <a:t>آزمون شفاهی </a:t>
            </a:r>
            <a:r>
              <a:rPr lang="en-US" b="1" dirty="0" smtClean="0">
                <a:solidFill>
                  <a:srgbClr val="FF0000"/>
                </a:solidFill>
              </a:rPr>
              <a:t>Oral Exam  </a:t>
            </a:r>
            <a:r>
              <a:rPr lang="en-US" dirty="0"/>
              <a:t>: </a:t>
            </a:r>
            <a:r>
              <a:rPr lang="fa-IR" dirty="0" smtClean="0"/>
              <a:t> این </a:t>
            </a:r>
            <a:r>
              <a:rPr lang="fa-IR" dirty="0"/>
              <a:t>نوع آزمون در حقیقت نوعی آزمون تشریحی است که در آن فراگیر پاسخ سوال را برای استاد توضیح می دهد . </a:t>
            </a:r>
          </a:p>
          <a:p>
            <a:endParaRPr lang="fa-IR" dirty="0"/>
          </a:p>
          <a:p>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740672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0648"/>
            <a:ext cx="8229600" cy="6264696"/>
          </a:xfrm>
        </p:spPr>
        <p:txBody>
          <a:bodyPr>
            <a:normAutofit fontScale="92500" lnSpcReduction="10000"/>
          </a:bodyPr>
          <a:lstStyle/>
          <a:p>
            <a:r>
              <a:rPr lang="fa-IR" dirty="0"/>
              <a:t>مشاهده همراه با چک لیست یا مقیاس درجه بندی </a:t>
            </a:r>
            <a:r>
              <a:rPr lang="en-US" b="1" dirty="0" smtClean="0">
                <a:solidFill>
                  <a:srgbClr val="FF0000"/>
                </a:solidFill>
              </a:rPr>
              <a:t>observation with checklist </a:t>
            </a:r>
            <a:r>
              <a:rPr lang="en-US" b="1" dirty="0">
                <a:solidFill>
                  <a:srgbClr val="FF0000"/>
                </a:solidFill>
              </a:rPr>
              <a:t>or rating </a:t>
            </a:r>
            <a:r>
              <a:rPr lang="en-US" b="1" dirty="0" smtClean="0">
                <a:solidFill>
                  <a:srgbClr val="FF0000"/>
                </a:solidFill>
              </a:rPr>
              <a:t>scale</a:t>
            </a:r>
            <a:r>
              <a:rPr lang="en-US" dirty="0" smtClean="0"/>
              <a:t> </a:t>
            </a:r>
            <a:r>
              <a:rPr lang="en-US" dirty="0"/>
              <a:t>: </a:t>
            </a:r>
            <a:r>
              <a:rPr lang="fa-IR" dirty="0"/>
              <a:t>زمانی که عملکرد فراگیر توسط استاد مشاهده می شود و کیفیت فعالیت مورد نظر توسط ابزارهایی  مانند چک لیست انجام دادن ندادن یا مقیاس درجه بندی (کیفیت رفتار ) بررسی می گردد </a:t>
            </a:r>
            <a:r>
              <a:rPr lang="fa-IR" dirty="0" smtClean="0"/>
              <a:t>.</a:t>
            </a:r>
          </a:p>
          <a:p>
            <a:r>
              <a:rPr lang="fa-IR" dirty="0"/>
              <a:t> سنجش </a:t>
            </a:r>
            <a:r>
              <a:rPr lang="fa-IR" dirty="0" smtClean="0"/>
              <a:t>یادداشت های دانشجو</a:t>
            </a:r>
            <a:r>
              <a:rPr lang="en-US" b="1" dirty="0" smtClean="0">
                <a:solidFill>
                  <a:srgbClr val="FF0000"/>
                </a:solidFill>
              </a:rPr>
              <a:t>Clinical </a:t>
            </a:r>
            <a:r>
              <a:rPr lang="en-US" b="1" dirty="0">
                <a:solidFill>
                  <a:srgbClr val="FF0000"/>
                </a:solidFill>
              </a:rPr>
              <a:t>record assessment </a:t>
            </a:r>
            <a:r>
              <a:rPr lang="en-US" dirty="0" smtClean="0"/>
              <a:t>:</a:t>
            </a:r>
            <a:r>
              <a:rPr lang="fa-IR" dirty="0"/>
              <a:t>زمانی که </a:t>
            </a:r>
            <a:r>
              <a:rPr lang="fa-IR" u="sng" dirty="0"/>
              <a:t>اساتید بالینی </a:t>
            </a:r>
            <a:r>
              <a:rPr lang="fa-IR" u="sng" dirty="0" smtClean="0"/>
              <a:t>یادداشت های </a:t>
            </a:r>
            <a:r>
              <a:rPr lang="fa-IR" u="sng" dirty="0"/>
              <a:t>کارآموزان ، کارورزان یا دستیاران را در پرونده بیمار مطالعه و دقت و صحت آن را بررسی </a:t>
            </a:r>
            <a:r>
              <a:rPr lang="fa-IR" dirty="0"/>
              <a:t>می کنند از این شیوه سنجش استفاده می کنند</a:t>
            </a:r>
            <a:r>
              <a:rPr lang="fa-IR" dirty="0" smtClean="0"/>
              <a:t>.</a:t>
            </a:r>
          </a:p>
          <a:p>
            <a:r>
              <a:rPr lang="fa-IR" dirty="0"/>
              <a:t>خود سنجی </a:t>
            </a:r>
            <a:r>
              <a:rPr lang="en-US" b="1" dirty="0" smtClean="0">
                <a:solidFill>
                  <a:srgbClr val="FF0000"/>
                </a:solidFill>
              </a:rPr>
              <a:t>self assessment</a:t>
            </a:r>
            <a:r>
              <a:rPr lang="en-US" dirty="0" smtClean="0"/>
              <a:t>: </a:t>
            </a:r>
            <a:r>
              <a:rPr lang="fa-IR" dirty="0"/>
              <a:t>در این نوع سنجش </a:t>
            </a:r>
            <a:r>
              <a:rPr lang="fa-IR" u="sng" dirty="0"/>
              <a:t>خود فراگیر </a:t>
            </a:r>
            <a:r>
              <a:rPr lang="fa-IR" dirty="0"/>
              <a:t>درباره </a:t>
            </a:r>
            <a:r>
              <a:rPr lang="fa-IR" u="sng" dirty="0"/>
              <a:t>میزان یادگیری موضوعات آموزشی  و یا تبحر در انجام مهارت ها </a:t>
            </a:r>
            <a:r>
              <a:rPr lang="fa-IR" dirty="0"/>
              <a:t>اظهار نظر می کند </a:t>
            </a:r>
            <a:r>
              <a:rPr lang="fa-IR" dirty="0" smtClean="0"/>
              <a:t>.</a:t>
            </a:r>
          </a:p>
          <a:p>
            <a:r>
              <a:rPr lang="fa-IR" dirty="0"/>
              <a:t> سنجش توسط همتایان </a:t>
            </a:r>
            <a:r>
              <a:rPr lang="en-US" b="1" dirty="0" smtClean="0">
                <a:solidFill>
                  <a:srgbClr val="FF0000"/>
                </a:solidFill>
              </a:rPr>
              <a:t>peer assessment: </a:t>
            </a:r>
            <a:r>
              <a:rPr lang="fa-IR" dirty="0"/>
              <a:t>زمانی که </a:t>
            </a:r>
            <a:r>
              <a:rPr lang="fa-IR" b="1" u="sng" dirty="0"/>
              <a:t>قسمتی از ارزشیابی دانشجو بررسی نظرات سایر فراگیران هم کلاس و هم گروه باشد </a:t>
            </a:r>
            <a:r>
              <a:rPr lang="fa-IR" dirty="0"/>
              <a:t>، این شیوه سنجش در آموزش در گروه کوچک و آموزش مسئله محور خصوصا زمانیکه پویایی و دینامیک گروه در دستیابی به اهداف آموزشی موثر است مورد استفاده قرار می گیرد .</a:t>
            </a:r>
          </a:p>
          <a:p>
            <a:endParaRPr lang="fa-IR" dirty="0"/>
          </a:p>
          <a:p>
            <a:endParaRPr lang="fa-IR" dirty="0" smtClean="0"/>
          </a:p>
          <a:p>
            <a:endParaRPr lang="fa-IR" dirty="0"/>
          </a:p>
          <a:p>
            <a:endParaRPr lang="fa-IR" dirty="0"/>
          </a:p>
          <a:p>
            <a:endParaRPr lang="fa-IR" dirty="0" smtClean="0"/>
          </a:p>
          <a:p>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622933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332656"/>
            <a:ext cx="8496944" cy="6120680"/>
          </a:xfrm>
        </p:spPr>
        <p:txBody>
          <a:bodyPr>
            <a:normAutofit fontScale="92500"/>
          </a:bodyPr>
          <a:lstStyle/>
          <a:p>
            <a:r>
              <a:rPr lang="fa-IR" b="1" dirty="0">
                <a:solidFill>
                  <a:srgbClr val="FF0000"/>
                </a:solidFill>
              </a:rPr>
              <a:t>سنجش توسط موارد بالینی کوتاه </a:t>
            </a:r>
            <a:r>
              <a:rPr lang="en-US" b="1" dirty="0" err="1" smtClean="0">
                <a:solidFill>
                  <a:srgbClr val="FF0000"/>
                </a:solidFill>
              </a:rPr>
              <a:t>hort</a:t>
            </a:r>
            <a:r>
              <a:rPr lang="en-US" b="1" dirty="0" smtClean="0">
                <a:solidFill>
                  <a:srgbClr val="FF0000"/>
                </a:solidFill>
              </a:rPr>
              <a:t> </a:t>
            </a:r>
            <a:r>
              <a:rPr lang="en-US" b="1" dirty="0">
                <a:solidFill>
                  <a:srgbClr val="FF0000"/>
                </a:solidFill>
              </a:rPr>
              <a:t>case assessment : </a:t>
            </a:r>
            <a:r>
              <a:rPr lang="fa-IR" b="1" dirty="0" smtClean="0">
                <a:solidFill>
                  <a:srgbClr val="FF0000"/>
                </a:solidFill>
              </a:rPr>
              <a:t>  </a:t>
            </a:r>
            <a:r>
              <a:rPr lang="en-US" b="1" dirty="0" smtClean="0">
                <a:solidFill>
                  <a:srgbClr val="FF0000"/>
                </a:solidFill>
              </a:rPr>
              <a:t>s</a:t>
            </a:r>
            <a:r>
              <a:rPr lang="fa-IR" b="1" dirty="0" smtClean="0">
                <a:solidFill>
                  <a:srgbClr val="FF0000"/>
                </a:solidFill>
              </a:rPr>
              <a:t> </a:t>
            </a:r>
            <a:r>
              <a:rPr lang="fa-IR" dirty="0" smtClean="0"/>
              <a:t> موارد </a:t>
            </a:r>
            <a:r>
              <a:rPr lang="fa-IR" dirty="0"/>
              <a:t>کوتاه بالینی در قالب آزمون تشریحی یا شفایه بیان می شود و دانشجو بالینی سوالاتی که بر اساس آن موارد کوتاه مطرح می شود را پاسخ گوید . این نوع سوالات اغلب در مطقع کارآموزان و کارورزان بالینی طراحی می شود </a:t>
            </a:r>
            <a:r>
              <a:rPr lang="fa-IR" dirty="0" smtClean="0"/>
              <a:t>.</a:t>
            </a:r>
          </a:p>
          <a:p>
            <a:r>
              <a:rPr lang="fa-IR" b="1" dirty="0">
                <a:solidFill>
                  <a:srgbClr val="FF0000"/>
                </a:solidFill>
              </a:rPr>
              <a:t> سنجش توسط موارد بالینی مفصل </a:t>
            </a:r>
            <a:r>
              <a:rPr lang="en-US" b="1" dirty="0" smtClean="0">
                <a:solidFill>
                  <a:srgbClr val="FF0000"/>
                </a:solidFill>
              </a:rPr>
              <a:t>long case </a:t>
            </a:r>
            <a:r>
              <a:rPr lang="en-US" b="1" dirty="0">
                <a:solidFill>
                  <a:srgbClr val="FF0000"/>
                </a:solidFill>
              </a:rPr>
              <a:t>assessment </a:t>
            </a:r>
            <a:r>
              <a:rPr lang="en-US" b="1" dirty="0" smtClean="0">
                <a:solidFill>
                  <a:srgbClr val="FF0000"/>
                </a:solidFill>
              </a:rPr>
              <a:t>: </a:t>
            </a:r>
            <a:r>
              <a:rPr lang="fa-IR" dirty="0" smtClean="0"/>
              <a:t>موارد </a:t>
            </a:r>
            <a:r>
              <a:rPr lang="fa-IR" dirty="0"/>
              <a:t>بالینی مفصل قسمتی از آزمون راگیران در مقاطع دستیاری است گاه این نوع سوالات در مقطع کارآموزش و کارورزی هم استفاده می شود در این نوع سوالات یک </a:t>
            </a:r>
            <a:r>
              <a:rPr lang="en-US" dirty="0"/>
              <a:t>case </a:t>
            </a:r>
            <a:r>
              <a:rPr lang="fa-IR" dirty="0"/>
              <a:t>بالینی بطور کامل و دقیق توضیح داده شده و سپس براساس آن سوالاتی طراحی شده که باید پاسخ داده شود . </a:t>
            </a:r>
            <a:endParaRPr lang="fa-IR" dirty="0" smtClean="0"/>
          </a:p>
          <a:p>
            <a:r>
              <a:rPr lang="fa-IR" dirty="0"/>
              <a:t>مشاهده مستقیم فراگیر در حال انجام پروسیجر </a:t>
            </a:r>
            <a:r>
              <a:rPr lang="fa-IR" dirty="0" smtClean="0"/>
              <a:t>:</a:t>
            </a:r>
            <a:r>
              <a:rPr lang="en-US" b="1" dirty="0" smtClean="0">
                <a:solidFill>
                  <a:srgbClr val="FF0000"/>
                </a:solidFill>
              </a:rPr>
              <a:t>Direct </a:t>
            </a:r>
            <a:r>
              <a:rPr lang="en-US" b="1" dirty="0">
                <a:solidFill>
                  <a:srgbClr val="FF0000"/>
                </a:solidFill>
              </a:rPr>
              <a:t>observation of procedure </a:t>
            </a:r>
            <a:r>
              <a:rPr lang="en-US" b="1" dirty="0" smtClean="0">
                <a:solidFill>
                  <a:srgbClr val="FF0000"/>
                </a:solidFill>
              </a:rPr>
              <a:t>skill</a:t>
            </a:r>
            <a:r>
              <a:rPr lang="en-US" dirty="0" smtClean="0"/>
              <a:t> </a:t>
            </a:r>
            <a:r>
              <a:rPr lang="fa-IR" dirty="0" smtClean="0"/>
              <a:t>دراین </a:t>
            </a:r>
            <a:r>
              <a:rPr lang="fa-IR" dirty="0"/>
              <a:t>نوع آزمون دستیار در حین انجام یک پروسیجر بالینی توسط استاد </a:t>
            </a:r>
            <a:r>
              <a:rPr lang="en-US" dirty="0"/>
              <a:t>observe </a:t>
            </a:r>
            <a:r>
              <a:rPr lang="fa-IR" dirty="0"/>
              <a:t>شده و براسا </a:t>
            </a:r>
            <a:r>
              <a:rPr lang="fa-IR" dirty="0" smtClean="0"/>
              <a:t>س یک </a:t>
            </a:r>
            <a:r>
              <a:rPr lang="fa-IR" dirty="0"/>
              <a:t>فرم که حاوی نکات مختلفی است نتایج ثبت می شود . </a:t>
            </a:r>
            <a:r>
              <a:rPr lang="fa-IR" u="sng" dirty="0"/>
              <a:t>این نوع سنجش بیشتر در سطح آموزش تخصصی خصوصا دستیاران جراحی </a:t>
            </a:r>
            <a:r>
              <a:rPr lang="fa-IR" dirty="0"/>
              <a:t>استفاده می شود .</a:t>
            </a:r>
            <a:endParaRPr lang="fa-IR" dirty="0" smtClean="0"/>
          </a:p>
          <a:p>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40766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332656"/>
            <a:ext cx="8229600" cy="6120680"/>
          </a:xfrm>
        </p:spPr>
        <p:txBody>
          <a:bodyPr>
            <a:normAutofit fontScale="92500" lnSpcReduction="10000"/>
          </a:bodyPr>
          <a:lstStyle/>
          <a:p>
            <a:pPr algn="just"/>
            <a:r>
              <a:rPr lang="fa-IR" b="1" dirty="0">
                <a:solidFill>
                  <a:srgbClr val="FF0000"/>
                </a:solidFill>
              </a:rPr>
              <a:t>مشاهده فراگیر در حال انجام معاینه بالینی </a:t>
            </a:r>
            <a:r>
              <a:rPr lang="en-US" b="1" dirty="0" smtClean="0">
                <a:solidFill>
                  <a:srgbClr val="FF0000"/>
                </a:solidFill>
              </a:rPr>
              <a:t>mini </a:t>
            </a:r>
            <a:r>
              <a:rPr lang="en-US" b="1" dirty="0">
                <a:solidFill>
                  <a:srgbClr val="FF0000"/>
                </a:solidFill>
              </a:rPr>
              <a:t>clinical evaluation</a:t>
            </a:r>
            <a:r>
              <a:rPr lang="en-US" dirty="0"/>
              <a:t> </a:t>
            </a:r>
            <a:r>
              <a:rPr lang="en-US" b="1" dirty="0" smtClean="0">
                <a:solidFill>
                  <a:srgbClr val="FF0000"/>
                </a:solidFill>
              </a:rPr>
              <a:t>exercise</a:t>
            </a:r>
            <a:r>
              <a:rPr lang="en-US" dirty="0" smtClean="0"/>
              <a:t>: </a:t>
            </a:r>
            <a:r>
              <a:rPr lang="fa-IR" dirty="0"/>
              <a:t>این نوع آزمون بیشتر در سطح آموزش تخصصی خصوصا دستیاران داخلی – اطفال استفاده می شود و دستیار در حین ویزیت بیمار ( شرح ، معاینه و ..) توسط استاد </a:t>
            </a:r>
            <a:r>
              <a:rPr lang="en-US" dirty="0"/>
              <a:t>Observe  </a:t>
            </a:r>
            <a:r>
              <a:rPr lang="fa-IR" dirty="0"/>
              <a:t>شده و براساس فرم های مشخصی که حاوی نکات مختلفی  است نتایج ثبت می شود </a:t>
            </a:r>
            <a:r>
              <a:rPr lang="fa-IR" dirty="0" smtClean="0"/>
              <a:t>.</a:t>
            </a:r>
          </a:p>
          <a:p>
            <a:pPr algn="just"/>
            <a:r>
              <a:rPr lang="fa-IR" b="1" dirty="0">
                <a:solidFill>
                  <a:srgbClr val="FF0000"/>
                </a:solidFill>
              </a:rPr>
              <a:t>بررسی همه جانبه 360 درجه </a:t>
            </a:r>
            <a:r>
              <a:rPr lang="fa-IR" dirty="0"/>
              <a:t>: با توجه به پیچیدگی کار در محیط درمانی و لزوم توجه به رضایت و ایجاد ارتباط و </a:t>
            </a:r>
            <a:r>
              <a:rPr lang="fa-IR" dirty="0" smtClean="0"/>
              <a:t>هماهنگی </a:t>
            </a:r>
            <a:r>
              <a:rPr lang="fa-IR" dirty="0"/>
              <a:t>با سایر ارائه کنندگان خدمات پزشکی در این شیوه سنجش برای بررسی عملکرد یک دستیار از افراد مختلفی مانند پرسنل درمانی ( پرستار ، فیزیوتراپ ....) بیمار ، همراه بیمار ، سایر دستیار هم رشته ، دستیاران سالهای بالاتر و پایین تر ، اساتید بررسی انجام می گردد </a:t>
            </a:r>
            <a:r>
              <a:rPr lang="fa-IR" dirty="0" smtClean="0"/>
              <a:t>.</a:t>
            </a:r>
          </a:p>
          <a:p>
            <a:endParaRPr lang="en-US" dirty="0"/>
          </a:p>
          <a:p>
            <a:pPr algn="just"/>
            <a:r>
              <a:rPr lang="en-US" dirty="0"/>
              <a:t> </a:t>
            </a:r>
            <a:r>
              <a:rPr lang="en-US" b="1" dirty="0" smtClean="0">
                <a:solidFill>
                  <a:srgbClr val="FF0000"/>
                </a:solidFill>
              </a:rPr>
              <a:t>(OSPE)objective </a:t>
            </a:r>
            <a:r>
              <a:rPr lang="en-US" b="1" dirty="0">
                <a:solidFill>
                  <a:srgbClr val="FF0000"/>
                </a:solidFill>
              </a:rPr>
              <a:t>structural practical examination</a:t>
            </a:r>
            <a:r>
              <a:rPr lang="en-US" dirty="0" smtClean="0"/>
              <a:t>" </a:t>
            </a:r>
            <a:r>
              <a:rPr lang="fa-IR" dirty="0"/>
              <a:t>اگر آزمون مشابه – را با سوالات پاتولوژی ، بافت شناسی ، آناتومی و آزمایشگاهی طراحی کرده باشیم این آزمون ساختار – عینی کاربردی خواهد بود .</a:t>
            </a:r>
          </a:p>
          <a:p>
            <a:endParaRPr lang="fa-IR" dirty="0" smtClean="0"/>
          </a:p>
          <a:p>
            <a:endParaRPr lang="fa-IR" dirty="0"/>
          </a:p>
          <a:p>
            <a:endParaRPr lang="fa-IR" dirty="0"/>
          </a:p>
          <a:p>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88165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ctrTitle"/>
          </p:nvPr>
        </p:nvSpPr>
        <p:spPr>
          <a:xfrm>
            <a:off x="395536" y="332656"/>
            <a:ext cx="8280921" cy="4320480"/>
          </a:xfrm>
        </p:spPr>
        <p:txBody>
          <a:bodyPr>
            <a:normAutofit fontScale="90000"/>
          </a:bodyPr>
          <a:lstStyle/>
          <a:p>
            <a:pPr algn="just">
              <a:lnSpc>
                <a:spcPct val="80000"/>
              </a:lnSpc>
              <a:defRPr/>
            </a:pPr>
            <a:r>
              <a:rPr lang="fa-IR" sz="3200" u="sng" dirty="0" smtClean="0">
                <a:solidFill>
                  <a:schemeClr val="accent2"/>
                </a:solidFill>
              </a:rPr>
              <a:t>آزمون یا امتحان ابزاری جهت ارزشیابی است .</a:t>
            </a:r>
            <a:r>
              <a:rPr lang="fa-IR" sz="3200" dirty="0" smtClean="0">
                <a:solidFill>
                  <a:schemeClr val="tx1"/>
                </a:solidFill>
              </a:rPr>
              <a:t/>
            </a:r>
            <a:br>
              <a:rPr lang="fa-IR" sz="3200" dirty="0" smtClean="0">
                <a:solidFill>
                  <a:schemeClr val="tx1"/>
                </a:solidFill>
              </a:rPr>
            </a:br>
            <a:r>
              <a:rPr lang="fa-IR" sz="3200" dirty="0" smtClean="0">
                <a:solidFill>
                  <a:schemeClr val="tx1"/>
                </a:solidFill>
              </a:rPr>
              <a:t/>
            </a:r>
            <a:br>
              <a:rPr lang="fa-IR" sz="3200" dirty="0" smtClean="0">
                <a:solidFill>
                  <a:schemeClr val="tx1"/>
                </a:solidFill>
              </a:rPr>
            </a:br>
            <a:r>
              <a:rPr lang="fa-IR" sz="3200" dirty="0" smtClean="0">
                <a:solidFill>
                  <a:schemeClr val="tx1"/>
                </a:solidFill>
              </a:rPr>
              <a:t>- آزمون </a:t>
            </a:r>
            <a:r>
              <a:rPr lang="fa-IR" sz="3200" dirty="0">
                <a:solidFill>
                  <a:schemeClr val="tx1"/>
                </a:solidFill>
              </a:rPr>
              <a:t>های عینی </a:t>
            </a:r>
            <a:r>
              <a:rPr lang="fa-IR" sz="3200" dirty="0" smtClean="0">
                <a:solidFill>
                  <a:schemeClr val="tx1"/>
                </a:solidFill>
              </a:rPr>
              <a:t>(</a:t>
            </a:r>
            <a:r>
              <a:rPr lang="en-US" sz="3200" dirty="0" smtClean="0">
                <a:solidFill>
                  <a:schemeClr val="tx1"/>
                </a:solidFill>
              </a:rPr>
              <a:t>Objective</a:t>
            </a:r>
            <a:r>
              <a:rPr lang="fa-IR" sz="3200" dirty="0" smtClean="0">
                <a:solidFill>
                  <a:schemeClr val="tx1"/>
                </a:solidFill>
              </a:rPr>
              <a:t>) که  در آنها اعمال نظر مدرس بسیار کم </a:t>
            </a:r>
            <a:r>
              <a:rPr lang="fa-IR" sz="3200" dirty="0">
                <a:solidFill>
                  <a:schemeClr val="tx1"/>
                </a:solidFill>
              </a:rPr>
              <a:t>است . </a:t>
            </a:r>
            <a:r>
              <a:rPr lang="fa-IR" sz="3200" u="sng" dirty="0" smtClean="0">
                <a:solidFill>
                  <a:schemeClr val="tx1"/>
                </a:solidFill>
              </a:rPr>
              <a:t>هم </a:t>
            </a:r>
            <a:r>
              <a:rPr lang="fa-IR" sz="3200" u="sng" dirty="0">
                <a:solidFill>
                  <a:schemeClr val="tx1"/>
                </a:solidFill>
              </a:rPr>
              <a:t>سوال ها و هم جواب سوال ها را در اختیار آزمون شوند گان قرار </a:t>
            </a:r>
            <a:r>
              <a:rPr lang="fa-IR" sz="3200" dirty="0">
                <a:solidFill>
                  <a:schemeClr val="tx1"/>
                </a:solidFill>
              </a:rPr>
              <a:t>می دهد و آزمون شوند گان درباره ی جواب های داده شده،اعمالی انجام </a:t>
            </a:r>
            <a:r>
              <a:rPr lang="fa-IR" sz="3200" dirty="0" smtClean="0">
                <a:solidFill>
                  <a:schemeClr val="tx1"/>
                </a:solidFill>
              </a:rPr>
              <a:t>دهند </a:t>
            </a:r>
            <a:r>
              <a:rPr lang="fa-IR" sz="3200" dirty="0">
                <a:solidFill>
                  <a:schemeClr val="tx1"/>
                </a:solidFill>
              </a:rPr>
              <a:t>و یا تصمیم هایی را اتخاذ </a:t>
            </a:r>
            <a:r>
              <a:rPr lang="fa-IR" sz="3200" dirty="0" smtClean="0">
                <a:solidFill>
                  <a:schemeClr val="tx1"/>
                </a:solidFill>
              </a:rPr>
              <a:t>کنند.در </a:t>
            </a:r>
            <a:r>
              <a:rPr lang="fa-IR" sz="3200" dirty="0">
                <a:solidFill>
                  <a:schemeClr val="tx1"/>
                </a:solidFill>
              </a:rPr>
              <a:t>تصحیح برگه های آزمون عینی ،</a:t>
            </a:r>
            <a:r>
              <a:rPr lang="fa-IR" sz="3200" u="sng" dirty="0">
                <a:solidFill>
                  <a:schemeClr val="tx1"/>
                </a:solidFill>
              </a:rPr>
              <a:t>نظر شخصی مصحح هیچ گونه دخالتی ندارد</a:t>
            </a:r>
            <a:r>
              <a:rPr lang="fa-IR" sz="3200" dirty="0">
                <a:solidFill>
                  <a:schemeClr val="tx1"/>
                </a:solidFill>
              </a:rPr>
              <a:t>،از این رو به این آزمون ها، آزمون عینی می گویند.</a:t>
            </a:r>
            <a:r>
              <a:rPr lang="fa-IR" sz="3200" dirty="0" smtClean="0">
                <a:solidFill>
                  <a:schemeClr val="tx1"/>
                </a:solidFill>
              </a:rPr>
              <a:t/>
            </a:r>
            <a:br>
              <a:rPr lang="fa-IR" sz="3200" dirty="0" smtClean="0">
                <a:solidFill>
                  <a:schemeClr val="tx1"/>
                </a:solidFill>
              </a:rPr>
            </a:br>
            <a:r>
              <a:rPr lang="fa-IR" sz="3200" dirty="0" smtClean="0">
                <a:solidFill>
                  <a:schemeClr val="tx1"/>
                </a:solidFill>
              </a:rPr>
              <a:t/>
            </a:r>
            <a:br>
              <a:rPr lang="fa-IR" sz="3200" dirty="0" smtClean="0">
                <a:solidFill>
                  <a:schemeClr val="tx1"/>
                </a:solidFill>
              </a:rPr>
            </a:br>
            <a:endParaRPr lang="en-US" sz="3200" dirty="0" smtClean="0">
              <a:solidFill>
                <a:schemeClr val="tx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37" y="4437112"/>
            <a:ext cx="4343400" cy="204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45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sz="4000" b="1" dirty="0" smtClean="0">
                <a:solidFill>
                  <a:srgbClr val="FF0000"/>
                </a:solidFill>
              </a:rPr>
              <a:t>حالت </a:t>
            </a:r>
            <a:r>
              <a:rPr lang="fa-IR" sz="4000" b="1" dirty="0">
                <a:solidFill>
                  <a:srgbClr val="FF0000"/>
                </a:solidFill>
              </a:rPr>
              <a:t>استاندارد </a:t>
            </a:r>
            <a:r>
              <a:rPr lang="fa-IR" sz="4000" b="1" dirty="0" smtClean="0">
                <a:solidFill>
                  <a:srgbClr val="FF0000"/>
                </a:solidFill>
              </a:rPr>
              <a:t>آزمون چیست؟ در </a:t>
            </a:r>
            <a:r>
              <a:rPr lang="fa-IR" sz="4000" b="1" dirty="0">
                <a:solidFill>
                  <a:srgbClr val="FF0000"/>
                </a:solidFill>
              </a:rPr>
              <a:t>این نوع سوالات  قدرت تمیز سوال  ، </a:t>
            </a:r>
            <a:r>
              <a:rPr lang="fa-IR" sz="4000" b="1" dirty="0" smtClean="0">
                <a:solidFill>
                  <a:srgbClr val="FF0000"/>
                </a:solidFill>
              </a:rPr>
              <a:t>ضریب دشواری </a:t>
            </a:r>
            <a:r>
              <a:rPr lang="fa-IR" sz="4000" b="1" dirty="0">
                <a:solidFill>
                  <a:srgbClr val="FF0000"/>
                </a:solidFill>
              </a:rPr>
              <a:t>سوالات </a:t>
            </a:r>
            <a:r>
              <a:rPr lang="fa-IR" sz="4000" b="1" dirty="0" smtClean="0">
                <a:solidFill>
                  <a:srgbClr val="FF0000"/>
                </a:solidFill>
              </a:rPr>
              <a:t>  اعتبار آزمون  </a:t>
            </a:r>
            <a:r>
              <a:rPr lang="fa-IR" sz="4000" b="1" dirty="0">
                <a:solidFill>
                  <a:srgbClr val="FF0000"/>
                </a:solidFill>
              </a:rPr>
              <a:t>رعایت شده است </a:t>
            </a:r>
            <a:r>
              <a:rPr lang="fa-IR" sz="4000" b="1" dirty="0" smtClean="0">
                <a:solidFill>
                  <a:srgbClr val="FF0000"/>
                </a:solidFill>
              </a:rPr>
              <a:t>و در حال حاضر برای سوالات چند گزینه ای قابل اجرا است. </a:t>
            </a:r>
            <a:endParaRPr lang="fa-IR" sz="4000" b="1" dirty="0">
              <a:solidFill>
                <a:srgbClr val="FF0000"/>
              </a:solidFill>
            </a:endParaRPr>
          </a:p>
        </p:txBody>
      </p:sp>
      <p:sp>
        <p:nvSpPr>
          <p:cNvPr id="3" name="Title 2"/>
          <p:cNvSpPr>
            <a:spLocks noGrp="1"/>
          </p:cNvSpPr>
          <p:nvPr>
            <p:ph type="title"/>
          </p:nvPr>
        </p:nvSpPr>
        <p:spPr/>
        <p:txBody>
          <a:bodyPr/>
          <a:lstStyle/>
          <a:p>
            <a:endParaRPr lang="fa-IR" dirty="0"/>
          </a:p>
        </p:txBody>
      </p:sp>
      <p:pic>
        <p:nvPicPr>
          <p:cNvPr id="3074" name="Picture 2" descr="C:\Documents and Settings\Administrator\My Documents\My Pictures\imagesCAESK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653136"/>
            <a:ext cx="4896544" cy="19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69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260648"/>
            <a:ext cx="8229600" cy="4525963"/>
          </a:xfrm>
        </p:spPr>
        <p:txBody>
          <a:bodyPr/>
          <a:lstStyle/>
          <a:p>
            <a:pPr algn="just"/>
            <a:r>
              <a:rPr lang="fa-IR" b="1" dirty="0" smtClean="0"/>
              <a:t>آزمون های ذهنی </a:t>
            </a:r>
            <a:r>
              <a:rPr lang="en-US" b="1" dirty="0" smtClean="0"/>
              <a:t>Subjective</a:t>
            </a:r>
            <a:r>
              <a:rPr lang="fa-IR" b="1" dirty="0" smtClean="0"/>
              <a:t>هستند </a:t>
            </a:r>
            <a:r>
              <a:rPr lang="fa-IR" b="1" dirty="0"/>
              <a:t>که در آنها اعمال نظر آزمون گیرنده بسیار زیاد است </a:t>
            </a:r>
            <a:r>
              <a:rPr lang="fa-IR" b="1" dirty="0" smtClean="0"/>
              <a:t>.آزمون </a:t>
            </a:r>
            <a:r>
              <a:rPr lang="fa-IR" b="1" dirty="0"/>
              <a:t>های ذهنی یا انشایی (</a:t>
            </a:r>
            <a:r>
              <a:rPr lang="fa-IR" b="1" dirty="0" smtClean="0"/>
              <a:t>تشریحی)آزمون </a:t>
            </a:r>
            <a:r>
              <a:rPr lang="fa-IR" b="1" dirty="0"/>
              <a:t>هایی هستند که در آن ها، </a:t>
            </a:r>
            <a:r>
              <a:rPr lang="fa-IR" b="1" dirty="0" smtClean="0"/>
              <a:t>سوال ها </a:t>
            </a:r>
            <a:r>
              <a:rPr lang="fa-IR" b="1" dirty="0"/>
              <a:t>در اختیار آزمون شونده گذاشته می شوند و او جواب سوال ها را خود آماده می کند و در برگه ی امتحانی می </a:t>
            </a:r>
            <a:r>
              <a:rPr lang="fa-IR" b="1" u="sng" dirty="0"/>
              <a:t>نویسد.علت نام گذاری این نوع آزمون به آزمون ذهنی آن است که در تصحیح جواب های آن ممکن است ،نظر مصحح دخالت کند.</a:t>
            </a:r>
          </a:p>
          <a:p>
            <a:pPr algn="just"/>
            <a:endParaRPr lang="fa-IR" b="1" dirty="0"/>
          </a:p>
        </p:txBody>
      </p:sp>
      <p:sp>
        <p:nvSpPr>
          <p:cNvPr id="3" name="Title 2"/>
          <p:cNvSpPr>
            <a:spLocks noGrp="1"/>
          </p:cNvSpPr>
          <p:nvPr>
            <p:ph type="title"/>
          </p:nvPr>
        </p:nvSpPr>
        <p:spPr/>
        <p:txBody>
          <a:bodyPr/>
          <a:lstStyle/>
          <a:p>
            <a:endParaRPr lang="fa-I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89040"/>
            <a:ext cx="1865313"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Documents and Settings\Administrator\My Documents\My Pictures\0_635151001329299126_taknaz_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00127"/>
            <a:ext cx="4800600" cy="310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0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85800" y="333375"/>
            <a:ext cx="7772400" cy="1007393"/>
          </a:xfrm>
        </p:spPr>
        <p:txBody>
          <a:bodyPr/>
          <a:lstStyle/>
          <a:p>
            <a:pPr eaLnBrk="1" hangingPunct="1">
              <a:defRPr/>
            </a:pPr>
            <a:r>
              <a:rPr lang="fa-IR" dirty="0" smtClean="0">
                <a:solidFill>
                  <a:schemeClr val="hlink"/>
                </a:solidFill>
              </a:rPr>
              <a:t>محاسن آزمون عینی:</a:t>
            </a:r>
            <a:endParaRPr lang="en-US" dirty="0" smtClean="0">
              <a:solidFill>
                <a:schemeClr val="hlink"/>
              </a:solidFill>
            </a:endParaRPr>
          </a:p>
        </p:txBody>
      </p:sp>
      <p:sp>
        <p:nvSpPr>
          <p:cNvPr id="63491" name="Rectangle 3"/>
          <p:cNvSpPr>
            <a:spLocks noGrp="1" noChangeArrowheads="1"/>
          </p:cNvSpPr>
          <p:nvPr>
            <p:ph type="subTitle" idx="1"/>
          </p:nvPr>
        </p:nvSpPr>
        <p:spPr>
          <a:xfrm>
            <a:off x="179512" y="1412776"/>
            <a:ext cx="8820150" cy="3744912"/>
          </a:xfrm>
        </p:spPr>
        <p:txBody>
          <a:bodyPr/>
          <a:lstStyle/>
          <a:p>
            <a:pPr algn="r" eaLnBrk="1" hangingPunct="1">
              <a:defRPr/>
            </a:pPr>
            <a:r>
              <a:rPr lang="fa-IR" dirty="0" smtClean="0"/>
              <a:t>1- </a:t>
            </a:r>
            <a:r>
              <a:rPr lang="fa-IR" b="1" dirty="0" smtClean="0">
                <a:solidFill>
                  <a:schemeClr val="tx1"/>
                </a:solidFill>
              </a:rPr>
              <a:t>عدم  دخالت قضاوت شخص مصحح</a:t>
            </a:r>
          </a:p>
          <a:p>
            <a:pPr algn="r" eaLnBrk="1" hangingPunct="1">
              <a:defRPr/>
            </a:pPr>
            <a:r>
              <a:rPr lang="fa-IR" b="1" dirty="0" smtClean="0">
                <a:solidFill>
                  <a:schemeClr val="tx1"/>
                </a:solidFill>
              </a:rPr>
              <a:t>2- سهولت در تصحیح اوراق</a:t>
            </a:r>
          </a:p>
          <a:p>
            <a:pPr algn="r" eaLnBrk="1" hangingPunct="1">
              <a:defRPr/>
            </a:pPr>
            <a:r>
              <a:rPr lang="fa-IR" b="1" dirty="0" smtClean="0">
                <a:solidFill>
                  <a:schemeClr val="tx1"/>
                </a:solidFill>
              </a:rPr>
              <a:t>3- سنجیدن حجم وسیعی از اطلاعات مرتبط با اهداف آموزشی</a:t>
            </a:r>
          </a:p>
          <a:p>
            <a:pPr algn="r" eaLnBrk="1" hangingPunct="1">
              <a:defRPr/>
            </a:pPr>
            <a:r>
              <a:rPr lang="fa-IR" b="1" dirty="0" smtClean="0">
                <a:solidFill>
                  <a:schemeClr val="tx1"/>
                </a:solidFill>
              </a:rPr>
              <a:t>4- سنجش سطوح وسیعی از حیطه شناختی نظیر :دانش- درک و فهم – به کارگیری – ارزشیابی </a:t>
            </a:r>
            <a:endParaRPr lang="en-US" b="1" dirty="0" smtClean="0">
              <a:solidFill>
                <a:schemeClr val="tx1"/>
              </a:solidFill>
            </a:endParaRPr>
          </a:p>
        </p:txBody>
      </p:sp>
      <p:pic>
        <p:nvPicPr>
          <p:cNvPr id="4098" name="Picture 2" descr="C:\Documents and Settings\Administrator\My Documents\My Pictures\imagesCA48I6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229986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707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404813"/>
            <a:ext cx="7772400" cy="1151979"/>
          </a:xfrm>
        </p:spPr>
        <p:txBody>
          <a:bodyPr/>
          <a:lstStyle/>
          <a:p>
            <a:pPr eaLnBrk="1" hangingPunct="1">
              <a:defRPr/>
            </a:pPr>
            <a:r>
              <a:rPr lang="fa-IR" dirty="0" smtClean="0">
                <a:solidFill>
                  <a:schemeClr val="hlink"/>
                </a:solidFill>
              </a:rPr>
              <a:t>معایب آزمون عینی :</a:t>
            </a:r>
            <a:endParaRPr lang="en-US" dirty="0" smtClean="0">
              <a:solidFill>
                <a:schemeClr val="hlink"/>
              </a:solidFill>
            </a:endParaRPr>
          </a:p>
        </p:txBody>
      </p:sp>
      <p:sp>
        <p:nvSpPr>
          <p:cNvPr id="64515" name="Rectangle 3"/>
          <p:cNvSpPr>
            <a:spLocks noGrp="1" noChangeArrowheads="1"/>
          </p:cNvSpPr>
          <p:nvPr>
            <p:ph type="subTitle" idx="1"/>
          </p:nvPr>
        </p:nvSpPr>
        <p:spPr>
          <a:xfrm>
            <a:off x="827584" y="1556792"/>
            <a:ext cx="8135938" cy="4032250"/>
          </a:xfrm>
        </p:spPr>
        <p:txBody>
          <a:bodyPr/>
          <a:lstStyle/>
          <a:p>
            <a:pPr algn="r" eaLnBrk="1" hangingPunct="1">
              <a:defRPr/>
            </a:pPr>
            <a:r>
              <a:rPr lang="fa-IR" b="1" dirty="0" smtClean="0">
                <a:solidFill>
                  <a:schemeClr val="tx1"/>
                </a:solidFill>
              </a:rPr>
              <a:t>1- محدود کردن فعالیت ذهن امتحان دهنده در یافتن پاسخ</a:t>
            </a:r>
          </a:p>
          <a:p>
            <a:pPr algn="r" eaLnBrk="1" hangingPunct="1">
              <a:defRPr/>
            </a:pPr>
            <a:r>
              <a:rPr lang="fa-IR" b="1" dirty="0" smtClean="0">
                <a:solidFill>
                  <a:schemeClr val="tx1"/>
                </a:solidFill>
              </a:rPr>
              <a:t>2- عدم امکان سنجش عمق حیطه ها با توجه به محدود یت گزینه ها</a:t>
            </a:r>
          </a:p>
          <a:p>
            <a:pPr algn="r" eaLnBrk="1" hangingPunct="1">
              <a:defRPr/>
            </a:pPr>
            <a:r>
              <a:rPr lang="fa-IR" b="1" dirty="0" smtClean="0">
                <a:solidFill>
                  <a:schemeClr val="tx1"/>
                </a:solidFill>
              </a:rPr>
              <a:t>3- مشکل داشتن در اندازه گیری فعالیت های پیچیده رفتاری مثل:</a:t>
            </a:r>
          </a:p>
          <a:p>
            <a:pPr algn="r" eaLnBrk="1" hangingPunct="1">
              <a:defRPr/>
            </a:pPr>
            <a:r>
              <a:rPr lang="fa-IR" b="1" dirty="0" smtClean="0">
                <a:solidFill>
                  <a:schemeClr val="tx1"/>
                </a:solidFill>
              </a:rPr>
              <a:t>سازماندهی – آفرینندگی و ترکیب</a:t>
            </a:r>
            <a:endParaRPr lang="en-US" b="1" dirty="0" smtClean="0">
              <a:solidFill>
                <a:schemeClr val="tx1"/>
              </a:solidFill>
            </a:endParaRPr>
          </a:p>
        </p:txBody>
      </p:sp>
      <p:pic>
        <p:nvPicPr>
          <p:cNvPr id="5122" name="Picture 2" descr="C:\Documents and Settings\Administrator\My Documents\My Pictures\imagesCALSOD3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40968"/>
            <a:ext cx="2952328"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4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171450"/>
            <a:ext cx="7772400" cy="1920875"/>
          </a:xfrm>
        </p:spPr>
        <p:txBody>
          <a:bodyPr/>
          <a:lstStyle/>
          <a:p>
            <a:pPr eaLnBrk="1" hangingPunct="1">
              <a:defRPr/>
            </a:pPr>
            <a:r>
              <a:rPr lang="fa-IR" dirty="0" smtClean="0">
                <a:solidFill>
                  <a:schemeClr val="hlink"/>
                </a:solidFill>
              </a:rPr>
              <a:t>انواع آزمون ها</a:t>
            </a:r>
            <a:endParaRPr lang="en-US" dirty="0" smtClean="0">
              <a:solidFill>
                <a:schemeClr val="hlink"/>
              </a:solidFill>
            </a:endParaRPr>
          </a:p>
        </p:txBody>
      </p:sp>
      <p:sp>
        <p:nvSpPr>
          <p:cNvPr id="65539" name="Rectangle 3"/>
          <p:cNvSpPr>
            <a:spLocks noGrp="1" noChangeArrowheads="1"/>
          </p:cNvSpPr>
          <p:nvPr>
            <p:ph type="subTitle" idx="1"/>
          </p:nvPr>
        </p:nvSpPr>
        <p:spPr>
          <a:xfrm>
            <a:off x="684213" y="2348880"/>
            <a:ext cx="8459787" cy="3455987"/>
          </a:xfrm>
        </p:spPr>
        <p:txBody>
          <a:bodyPr/>
          <a:lstStyle/>
          <a:p>
            <a:pPr algn="r" eaLnBrk="1" hangingPunct="1">
              <a:lnSpc>
                <a:spcPct val="80000"/>
              </a:lnSpc>
              <a:defRPr/>
            </a:pPr>
            <a:r>
              <a:rPr lang="fa-IR" sz="2800" dirty="0" smtClean="0">
                <a:solidFill>
                  <a:srgbClr val="FF0000"/>
                </a:solidFill>
              </a:rPr>
              <a:t>1- </a:t>
            </a:r>
            <a:r>
              <a:rPr lang="fa-IR" sz="2800" b="1" dirty="0" smtClean="0">
                <a:solidFill>
                  <a:srgbClr val="FF0000"/>
                </a:solidFill>
              </a:rPr>
              <a:t>آزمون تشریحی (ذهنی)</a:t>
            </a:r>
          </a:p>
          <a:p>
            <a:pPr algn="r" eaLnBrk="1" hangingPunct="1">
              <a:lnSpc>
                <a:spcPct val="80000"/>
              </a:lnSpc>
              <a:defRPr/>
            </a:pPr>
            <a:r>
              <a:rPr lang="fa-IR" sz="2800" b="1" dirty="0" smtClean="0">
                <a:solidFill>
                  <a:srgbClr val="FF0000"/>
                </a:solidFill>
              </a:rPr>
              <a:t>     (</a:t>
            </a:r>
            <a:r>
              <a:rPr lang="en-US" sz="2800" b="1" dirty="0" smtClean="0">
                <a:solidFill>
                  <a:srgbClr val="FF0000"/>
                </a:solidFill>
              </a:rPr>
              <a:t>ESSAY</a:t>
            </a:r>
            <a:r>
              <a:rPr lang="fa-IR" sz="2800" b="1" dirty="0" smtClean="0">
                <a:solidFill>
                  <a:srgbClr val="FF0000"/>
                </a:solidFill>
              </a:rPr>
              <a:t>)</a:t>
            </a:r>
          </a:p>
          <a:p>
            <a:pPr algn="r" eaLnBrk="1" hangingPunct="1">
              <a:lnSpc>
                <a:spcPct val="80000"/>
              </a:lnSpc>
              <a:defRPr/>
            </a:pPr>
            <a:endParaRPr lang="fa-IR" sz="2800" b="1" dirty="0" smtClean="0">
              <a:solidFill>
                <a:srgbClr val="FF0000"/>
              </a:solidFill>
            </a:endParaRPr>
          </a:p>
          <a:p>
            <a:pPr algn="r" eaLnBrk="1" hangingPunct="1">
              <a:lnSpc>
                <a:spcPct val="80000"/>
              </a:lnSpc>
              <a:defRPr/>
            </a:pPr>
            <a:r>
              <a:rPr lang="fa-IR" sz="2800" b="1" dirty="0" smtClean="0">
                <a:solidFill>
                  <a:srgbClr val="FF0000"/>
                </a:solidFill>
              </a:rPr>
              <a:t>2- آزمون شفاهی (ذهنی) (</a:t>
            </a:r>
            <a:r>
              <a:rPr lang="en-US" sz="2800" b="1" dirty="0" smtClean="0">
                <a:solidFill>
                  <a:srgbClr val="FF0000"/>
                </a:solidFill>
              </a:rPr>
              <a:t>Oral</a:t>
            </a:r>
            <a:r>
              <a:rPr lang="fa-IR" sz="2800" b="1" dirty="0" smtClean="0">
                <a:solidFill>
                  <a:srgbClr val="FF0000"/>
                </a:solidFill>
              </a:rPr>
              <a:t>)</a:t>
            </a:r>
          </a:p>
          <a:p>
            <a:pPr algn="r" eaLnBrk="1" hangingPunct="1">
              <a:lnSpc>
                <a:spcPct val="80000"/>
              </a:lnSpc>
              <a:defRPr/>
            </a:pPr>
            <a:endParaRPr lang="fa-IR" sz="2800" b="1" dirty="0" smtClean="0">
              <a:solidFill>
                <a:srgbClr val="FF0000"/>
              </a:solidFill>
            </a:endParaRPr>
          </a:p>
          <a:p>
            <a:pPr algn="r" eaLnBrk="1" hangingPunct="1">
              <a:lnSpc>
                <a:spcPct val="80000"/>
              </a:lnSpc>
              <a:defRPr/>
            </a:pPr>
            <a:r>
              <a:rPr lang="fa-IR" sz="2800" b="1" dirty="0" smtClean="0">
                <a:solidFill>
                  <a:srgbClr val="FF0000"/>
                </a:solidFill>
              </a:rPr>
              <a:t>3- آزمون دارای ساختار نوشتاری (عینی)</a:t>
            </a:r>
          </a:p>
          <a:p>
            <a:pPr algn="r" eaLnBrk="1" hangingPunct="1">
              <a:lnSpc>
                <a:spcPct val="80000"/>
              </a:lnSpc>
              <a:defRPr/>
            </a:pPr>
            <a:r>
              <a:rPr lang="fa-IR" sz="2800" dirty="0" smtClean="0">
                <a:solidFill>
                  <a:srgbClr val="FF0000"/>
                </a:solidFill>
              </a:rPr>
              <a:t>    </a:t>
            </a:r>
            <a:r>
              <a:rPr lang="fa-IR" sz="2800" b="1" dirty="0" smtClean="0">
                <a:solidFill>
                  <a:srgbClr val="FF0000"/>
                </a:solidFill>
              </a:rPr>
              <a:t>(</a:t>
            </a:r>
            <a:r>
              <a:rPr lang="en-US" sz="2800" b="1" dirty="0" smtClean="0">
                <a:solidFill>
                  <a:srgbClr val="FF0000"/>
                </a:solidFill>
              </a:rPr>
              <a:t>Structured written</a:t>
            </a:r>
            <a:r>
              <a:rPr lang="fa-IR" sz="2800" b="1" dirty="0" smtClean="0">
                <a:solidFill>
                  <a:srgbClr val="FF0000"/>
                </a:solidFill>
              </a:rPr>
              <a:t>)</a:t>
            </a:r>
            <a:endParaRPr lang="en-US" sz="2800" b="1" dirty="0" smtClean="0">
              <a:solidFill>
                <a:srgbClr val="FF0000"/>
              </a:solidFill>
            </a:endParaRPr>
          </a:p>
        </p:txBody>
      </p:sp>
      <p:sp>
        <p:nvSpPr>
          <p:cNvPr id="8196" name="Text Box 4"/>
          <p:cNvSpPr txBox="1">
            <a:spLocks noChangeArrowheads="1"/>
          </p:cNvSpPr>
          <p:nvPr/>
        </p:nvSpPr>
        <p:spPr bwMode="auto">
          <a:xfrm>
            <a:off x="2843213" y="2133600"/>
            <a:ext cx="25923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1800" b="1" dirty="0">
                <a:solidFill>
                  <a:prstClr val="black"/>
                </a:solidFill>
              </a:rPr>
              <a:t>گسترده پاسخ</a:t>
            </a:r>
          </a:p>
          <a:p>
            <a:pPr eaLnBrk="1" hangingPunct="1">
              <a:spcBef>
                <a:spcPct val="50000"/>
              </a:spcBef>
            </a:pPr>
            <a:endParaRPr lang="fa-IR" sz="1800" b="1" dirty="0">
              <a:solidFill>
                <a:prstClr val="black"/>
              </a:solidFill>
            </a:endParaRPr>
          </a:p>
          <a:p>
            <a:pPr eaLnBrk="1" hangingPunct="1">
              <a:spcBef>
                <a:spcPct val="50000"/>
              </a:spcBef>
            </a:pPr>
            <a:r>
              <a:rPr lang="fa-IR" sz="1800" b="1" dirty="0">
                <a:solidFill>
                  <a:prstClr val="black"/>
                </a:solidFill>
              </a:rPr>
              <a:t>محدوده پاسخ</a:t>
            </a:r>
            <a:endParaRPr lang="en-US" sz="1800" b="1" dirty="0">
              <a:solidFill>
                <a:prstClr val="black"/>
              </a:solidFill>
            </a:endParaRPr>
          </a:p>
        </p:txBody>
      </p:sp>
      <p:sp>
        <p:nvSpPr>
          <p:cNvPr id="8197" name="Text Box 6"/>
          <p:cNvSpPr txBox="1">
            <a:spLocks noChangeArrowheads="1"/>
          </p:cNvSpPr>
          <p:nvPr/>
        </p:nvSpPr>
        <p:spPr bwMode="auto">
          <a:xfrm>
            <a:off x="1763713" y="2781300"/>
            <a:ext cx="201612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fa-IR" sz="1800" b="1" dirty="0">
                <a:solidFill>
                  <a:prstClr val="black"/>
                </a:solidFill>
              </a:rPr>
              <a:t>کامل کردنی</a:t>
            </a:r>
          </a:p>
          <a:p>
            <a:pPr eaLnBrk="1" hangingPunct="1">
              <a:spcBef>
                <a:spcPct val="50000"/>
              </a:spcBef>
            </a:pPr>
            <a:r>
              <a:rPr lang="fa-IR" sz="1800" b="1" dirty="0">
                <a:solidFill>
                  <a:prstClr val="black"/>
                </a:solidFill>
              </a:rPr>
              <a:t>پاسخ کوتاه</a:t>
            </a:r>
            <a:endParaRPr lang="en-US" sz="1800" b="1" dirty="0">
              <a:solidFill>
                <a:prstClr val="black"/>
              </a:solidFill>
            </a:endParaRPr>
          </a:p>
        </p:txBody>
      </p:sp>
      <p:sp>
        <p:nvSpPr>
          <p:cNvPr id="8198" name="Text Box 7"/>
          <p:cNvSpPr txBox="1">
            <a:spLocks noChangeArrowheads="1"/>
          </p:cNvSpPr>
          <p:nvPr/>
        </p:nvSpPr>
        <p:spPr bwMode="auto">
          <a:xfrm>
            <a:off x="431800" y="4797425"/>
            <a:ext cx="39957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algn="l" eaLnBrk="1" hangingPunct="1">
              <a:spcBef>
                <a:spcPct val="50000"/>
              </a:spcBef>
            </a:pPr>
            <a:r>
              <a:rPr lang="en-US" sz="2000" b="1" dirty="0">
                <a:solidFill>
                  <a:prstClr val="black"/>
                </a:solidFill>
              </a:rPr>
              <a:t>Patient management problem</a:t>
            </a:r>
          </a:p>
          <a:p>
            <a:pPr algn="l" eaLnBrk="1" hangingPunct="1">
              <a:spcBef>
                <a:spcPct val="50000"/>
              </a:spcBef>
            </a:pPr>
            <a:r>
              <a:rPr lang="en-US" sz="2000" b="1" dirty="0">
                <a:solidFill>
                  <a:prstClr val="black"/>
                </a:solidFill>
              </a:rPr>
              <a:t>          </a:t>
            </a:r>
            <a:r>
              <a:rPr lang="fa-IR" sz="2000" b="1" dirty="0">
                <a:solidFill>
                  <a:prstClr val="black"/>
                </a:solidFill>
              </a:rPr>
              <a:t>(</a:t>
            </a:r>
            <a:r>
              <a:rPr lang="en-US" sz="2000" b="1" dirty="0">
                <a:solidFill>
                  <a:prstClr val="black"/>
                </a:solidFill>
              </a:rPr>
              <a:t> P.M.P</a:t>
            </a:r>
            <a:r>
              <a:rPr lang="fa-IR" sz="2000" b="1" dirty="0">
                <a:solidFill>
                  <a:prstClr val="black"/>
                </a:solidFill>
              </a:rPr>
              <a:t>)</a:t>
            </a:r>
          </a:p>
          <a:p>
            <a:pPr algn="l" eaLnBrk="1" hangingPunct="1">
              <a:spcBef>
                <a:spcPct val="50000"/>
              </a:spcBef>
            </a:pPr>
            <a:r>
              <a:rPr lang="fa-IR" sz="2000" b="1" dirty="0" smtClean="0">
                <a:solidFill>
                  <a:prstClr val="black"/>
                </a:solidFill>
              </a:rPr>
              <a:t> </a:t>
            </a:r>
            <a:r>
              <a:rPr lang="en-US" sz="2000" b="1" dirty="0" smtClean="0">
                <a:solidFill>
                  <a:prstClr val="black"/>
                </a:solidFill>
              </a:rPr>
              <a:t>Modified </a:t>
            </a:r>
            <a:r>
              <a:rPr lang="en-US" sz="2000" b="1" dirty="0">
                <a:solidFill>
                  <a:prstClr val="black"/>
                </a:solidFill>
              </a:rPr>
              <a:t>essay question</a:t>
            </a:r>
          </a:p>
          <a:p>
            <a:pPr algn="l" eaLnBrk="1" hangingPunct="1">
              <a:spcBef>
                <a:spcPct val="50000"/>
              </a:spcBef>
            </a:pPr>
            <a:r>
              <a:rPr lang="fa-IR" sz="2000" b="1" dirty="0">
                <a:solidFill>
                  <a:prstClr val="black"/>
                </a:solidFill>
              </a:rPr>
              <a:t>(</a:t>
            </a:r>
            <a:r>
              <a:rPr lang="en-US" sz="2000" b="1" dirty="0">
                <a:solidFill>
                  <a:prstClr val="black"/>
                </a:solidFill>
              </a:rPr>
              <a:t>MEQ</a:t>
            </a:r>
            <a:r>
              <a:rPr lang="fa-IR" sz="1800" dirty="0">
                <a:solidFill>
                  <a:prstClr val="black"/>
                </a:solidFill>
              </a:rPr>
              <a:t>)</a:t>
            </a:r>
            <a:endParaRPr lang="en-US" sz="1800" dirty="0">
              <a:solidFill>
                <a:prstClr val="black"/>
              </a:solidFill>
            </a:endParaRPr>
          </a:p>
        </p:txBody>
      </p:sp>
      <p:sp>
        <p:nvSpPr>
          <p:cNvPr id="8199" name="Line 9"/>
          <p:cNvSpPr>
            <a:spLocks noChangeShapeType="1"/>
          </p:cNvSpPr>
          <p:nvPr/>
        </p:nvSpPr>
        <p:spPr bwMode="auto">
          <a:xfrm>
            <a:off x="5651500" y="2133600"/>
            <a:ext cx="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0" name="Line 10"/>
          <p:cNvSpPr>
            <a:spLocks noChangeShapeType="1"/>
          </p:cNvSpPr>
          <p:nvPr/>
        </p:nvSpPr>
        <p:spPr bwMode="auto">
          <a:xfrm>
            <a:off x="3851275" y="285273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1" name="Line 11"/>
          <p:cNvSpPr>
            <a:spLocks noChangeShapeType="1"/>
          </p:cNvSpPr>
          <p:nvPr/>
        </p:nvSpPr>
        <p:spPr bwMode="auto">
          <a:xfrm flipH="1">
            <a:off x="5435600" y="2133600"/>
            <a:ext cx="21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2" name="Line 12"/>
          <p:cNvSpPr>
            <a:spLocks noChangeShapeType="1"/>
          </p:cNvSpPr>
          <p:nvPr/>
        </p:nvSpPr>
        <p:spPr bwMode="auto">
          <a:xfrm flipH="1">
            <a:off x="5508625" y="3213100"/>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3" name="Line 13"/>
          <p:cNvSpPr>
            <a:spLocks noChangeShapeType="1"/>
          </p:cNvSpPr>
          <p:nvPr/>
        </p:nvSpPr>
        <p:spPr bwMode="auto">
          <a:xfrm flipH="1">
            <a:off x="3708400" y="28527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8204" name="Line 14"/>
          <p:cNvSpPr>
            <a:spLocks noChangeShapeType="1"/>
          </p:cNvSpPr>
          <p:nvPr/>
        </p:nvSpPr>
        <p:spPr bwMode="auto">
          <a:xfrm flipH="1">
            <a:off x="3708400" y="35004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Tree>
    <p:extLst>
      <p:ext uri="{BB962C8B-B14F-4D97-AF65-F5344CB8AC3E}">
        <p14:creationId xmlns:p14="http://schemas.microsoft.com/office/powerpoint/2010/main" val="145999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ctrTitle"/>
          </p:nvPr>
        </p:nvSpPr>
        <p:spPr>
          <a:xfrm>
            <a:off x="685800" y="1340769"/>
            <a:ext cx="7772400" cy="864096"/>
          </a:xfrm>
        </p:spPr>
        <p:txBody>
          <a:bodyPr>
            <a:normAutofit fontScale="90000"/>
          </a:bodyPr>
          <a:lstStyle/>
          <a:p>
            <a:pPr algn="ctr" eaLnBrk="1" hangingPunct="1">
              <a:defRPr/>
            </a:pPr>
            <a:r>
              <a:rPr lang="fa-IR" dirty="0" smtClean="0">
                <a:solidFill>
                  <a:srgbClr val="FF0000"/>
                </a:solidFill>
              </a:rPr>
              <a:t>طراحی آزمون درآموزش علوم پزشکی</a:t>
            </a:r>
            <a:endParaRPr lang="en-US" dirty="0" smtClean="0">
              <a:solidFill>
                <a:srgbClr val="FF0000"/>
              </a:solidFill>
            </a:endParaRPr>
          </a:p>
        </p:txBody>
      </p:sp>
      <p:sp>
        <p:nvSpPr>
          <p:cNvPr id="94213" name="Rectangle 5"/>
          <p:cNvSpPr>
            <a:spLocks noGrp="1" noChangeArrowheads="1"/>
          </p:cNvSpPr>
          <p:nvPr>
            <p:ph type="subTitle" idx="1"/>
          </p:nvPr>
        </p:nvSpPr>
        <p:spPr>
          <a:xfrm>
            <a:off x="685800" y="3068960"/>
            <a:ext cx="7772400" cy="1742351"/>
          </a:xfrm>
        </p:spPr>
        <p:txBody>
          <a:bodyPr>
            <a:normAutofit lnSpcReduction="10000"/>
          </a:bodyPr>
          <a:lstStyle/>
          <a:p>
            <a:pPr algn="ctr" eaLnBrk="1" hangingPunct="1">
              <a:defRPr/>
            </a:pPr>
            <a:r>
              <a:rPr lang="fa-IR" b="1" dirty="0" smtClean="0">
                <a:solidFill>
                  <a:schemeClr val="tx1"/>
                </a:solidFill>
              </a:rPr>
              <a:t>ارایه دهنده : رضا پورمیرزا، مسئول واحد آنالیز آزمون های مرکز مطالعات و توسعه اموزش علوم پزشکی کرمانشاه ،عضو هیات علمی دانشگاه علوم پزشکی کرمانشاه </a:t>
            </a:r>
          </a:p>
          <a:p>
            <a:pPr algn="ctr" eaLnBrk="1" hangingPunct="1">
              <a:defRPr/>
            </a:pPr>
            <a:r>
              <a:rPr lang="fa-IR" b="1" dirty="0" smtClean="0">
                <a:solidFill>
                  <a:schemeClr val="tx1"/>
                </a:solidFill>
              </a:rPr>
              <a:t>بهار 1394</a:t>
            </a:r>
            <a:endParaRPr lang="en-US" b="1" dirty="0" smtClean="0">
              <a:solidFill>
                <a:schemeClr val="tx1"/>
              </a:solidFill>
            </a:endParaRPr>
          </a:p>
        </p:txBody>
      </p:sp>
    </p:spTree>
    <p:extLst>
      <p:ext uri="{BB962C8B-B14F-4D97-AF65-F5344CB8AC3E}">
        <p14:creationId xmlns:p14="http://schemas.microsoft.com/office/powerpoint/2010/main" val="145242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subTitle" idx="4294967295"/>
          </p:nvPr>
        </p:nvSpPr>
        <p:spPr>
          <a:xfrm>
            <a:off x="2635250" y="476250"/>
            <a:ext cx="6400800" cy="5761038"/>
          </a:xfrm>
        </p:spPr>
        <p:txBody>
          <a:bodyPr/>
          <a:lstStyle/>
          <a:p>
            <a:pPr marL="0" indent="0" eaLnBrk="1" hangingPunct="1">
              <a:buFont typeface="Wingdings" pitchFamily="2" charset="2"/>
              <a:buNone/>
              <a:defRPr/>
            </a:pPr>
            <a:r>
              <a:rPr lang="fa-IR" sz="2800" b="1" dirty="0" smtClean="0">
                <a:solidFill>
                  <a:schemeClr val="accent2"/>
                </a:solidFill>
              </a:rPr>
              <a:t>4- ازمون های گزیده پاسخ (عینی)</a:t>
            </a:r>
          </a:p>
          <a:p>
            <a:pPr marL="0" indent="0" eaLnBrk="1" hangingPunct="1">
              <a:buFont typeface="Wingdings" pitchFamily="2" charset="2"/>
              <a:buNone/>
              <a:defRPr/>
            </a:pPr>
            <a:r>
              <a:rPr lang="fa-IR" sz="2800" b="1" dirty="0" smtClean="0">
                <a:solidFill>
                  <a:schemeClr val="accent2"/>
                </a:solidFill>
              </a:rPr>
              <a:t>     (</a:t>
            </a:r>
            <a:r>
              <a:rPr lang="en-US" sz="2800" b="1" dirty="0" smtClean="0">
                <a:solidFill>
                  <a:schemeClr val="accent2"/>
                </a:solidFill>
              </a:rPr>
              <a:t>Selected response</a:t>
            </a:r>
            <a:r>
              <a:rPr lang="fa-IR" sz="2800" b="1" dirty="0" smtClean="0">
                <a:solidFill>
                  <a:schemeClr val="accent2"/>
                </a:solidFill>
              </a:rPr>
              <a:t>)</a:t>
            </a:r>
          </a:p>
          <a:p>
            <a:pPr marL="0" indent="0" eaLnBrk="1" hangingPunct="1">
              <a:buFont typeface="Wingdings" pitchFamily="2" charset="2"/>
              <a:buNone/>
              <a:defRPr/>
            </a:pPr>
            <a:r>
              <a:rPr lang="en-US" sz="2800" b="1" dirty="0" smtClean="0">
                <a:solidFill>
                  <a:schemeClr val="accent2"/>
                </a:solidFill>
              </a:rPr>
              <a:t>    examinations        </a:t>
            </a: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endParaRPr lang="en-US" sz="2800" b="1" dirty="0" smtClean="0">
              <a:solidFill>
                <a:schemeClr val="accent2"/>
              </a:solidFill>
            </a:endParaRPr>
          </a:p>
          <a:p>
            <a:pPr marL="0" indent="0" eaLnBrk="1" hangingPunct="1">
              <a:buFont typeface="Wingdings" pitchFamily="2" charset="2"/>
              <a:buNone/>
              <a:defRPr/>
            </a:pPr>
            <a:r>
              <a:rPr lang="fa-IR" sz="2800" b="1" dirty="0" smtClean="0">
                <a:solidFill>
                  <a:schemeClr val="accent2"/>
                </a:solidFill>
              </a:rPr>
              <a:t> 5- مشاهده مستقیم (عینی ) </a:t>
            </a:r>
          </a:p>
          <a:p>
            <a:pPr marL="0" indent="0" eaLnBrk="1" hangingPunct="1">
              <a:buFont typeface="Wingdings" pitchFamily="2" charset="2"/>
              <a:buNone/>
              <a:defRPr/>
            </a:pPr>
            <a:r>
              <a:rPr lang="fa-IR" sz="2800" b="1" dirty="0" smtClean="0">
                <a:solidFill>
                  <a:schemeClr val="accent2"/>
                </a:solidFill>
              </a:rPr>
              <a:t>   (</a:t>
            </a:r>
            <a:r>
              <a:rPr lang="en-US" sz="2800" b="1" dirty="0" smtClean="0">
                <a:solidFill>
                  <a:schemeClr val="accent2"/>
                </a:solidFill>
              </a:rPr>
              <a:t> Checklist</a:t>
            </a:r>
            <a:r>
              <a:rPr lang="fa-IR" sz="2800" b="1" dirty="0" smtClean="0">
                <a:solidFill>
                  <a:schemeClr val="accent2"/>
                </a:solidFill>
              </a:rPr>
              <a:t>)</a:t>
            </a:r>
            <a:endParaRPr lang="en-US" sz="2800" b="1" dirty="0" smtClean="0">
              <a:solidFill>
                <a:schemeClr val="accent2"/>
              </a:solidFill>
            </a:endParaRPr>
          </a:p>
        </p:txBody>
      </p:sp>
      <p:sp>
        <p:nvSpPr>
          <p:cNvPr id="9219" name="Text Box 8"/>
          <p:cNvSpPr txBox="1">
            <a:spLocks noChangeArrowheads="1"/>
          </p:cNvSpPr>
          <p:nvPr/>
        </p:nvSpPr>
        <p:spPr bwMode="auto">
          <a:xfrm>
            <a:off x="251520" y="549275"/>
            <a:ext cx="443001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marL="342900" indent="-342900" eaLnBrk="1" hangingPunct="1">
              <a:spcBef>
                <a:spcPct val="50000"/>
              </a:spcBef>
              <a:buFont typeface="Arial" pitchFamily="34" charset="0"/>
              <a:buChar char="•"/>
            </a:pPr>
            <a:r>
              <a:rPr lang="fa-IR" sz="2000" b="1" dirty="0">
                <a:solidFill>
                  <a:prstClr val="black"/>
                </a:solidFill>
              </a:rPr>
              <a:t> چند گزینه ای </a:t>
            </a:r>
            <a:r>
              <a:rPr lang="en-US" sz="2000" b="1" dirty="0">
                <a:solidFill>
                  <a:prstClr val="black"/>
                </a:solidFill>
              </a:rPr>
              <a:t>Multiple choice </a:t>
            </a:r>
            <a:r>
              <a:rPr lang="en-US" sz="2000" b="1" dirty="0" smtClean="0">
                <a:solidFill>
                  <a:prstClr val="black"/>
                </a:solidFill>
              </a:rPr>
              <a:t>Questions</a:t>
            </a:r>
            <a:r>
              <a:rPr lang="fa-IR" sz="2000" b="1" dirty="0" smtClean="0">
                <a:solidFill>
                  <a:prstClr val="black"/>
                </a:solidFill>
              </a:rPr>
              <a:t> (</a:t>
            </a:r>
            <a:r>
              <a:rPr lang="en-US" sz="2000" b="1" dirty="0">
                <a:solidFill>
                  <a:prstClr val="black"/>
                </a:solidFill>
              </a:rPr>
              <a:t>MCQ</a:t>
            </a:r>
            <a:r>
              <a:rPr lang="fa-IR" sz="2000" b="1" dirty="0">
                <a:solidFill>
                  <a:prstClr val="black"/>
                </a:solidFill>
              </a:rPr>
              <a:t>)</a:t>
            </a:r>
          </a:p>
          <a:p>
            <a:pPr marL="342900" indent="-342900" eaLnBrk="1" hangingPunct="1">
              <a:spcBef>
                <a:spcPct val="50000"/>
              </a:spcBef>
              <a:buFont typeface="Arial" pitchFamily="34" charset="0"/>
              <a:buChar char="•"/>
            </a:pPr>
            <a:r>
              <a:rPr lang="fa-IR" sz="2000" b="1" dirty="0">
                <a:solidFill>
                  <a:prstClr val="black"/>
                </a:solidFill>
              </a:rPr>
              <a:t> چند گزینه ای راهنمایی </a:t>
            </a:r>
            <a:r>
              <a:rPr lang="fa-IR" sz="2000" b="1" dirty="0" smtClean="0">
                <a:solidFill>
                  <a:prstClr val="black"/>
                </a:solidFill>
              </a:rPr>
              <a:t>نشده </a:t>
            </a:r>
            <a:r>
              <a:rPr lang="en-US" sz="2000" b="1" dirty="0" err="1" smtClean="0">
                <a:solidFill>
                  <a:prstClr val="black"/>
                </a:solidFill>
              </a:rPr>
              <a:t>Uncued</a:t>
            </a:r>
            <a:r>
              <a:rPr lang="en-US" sz="2000" b="1" dirty="0" smtClean="0">
                <a:solidFill>
                  <a:prstClr val="black"/>
                </a:solidFill>
              </a:rPr>
              <a:t> </a:t>
            </a:r>
            <a:r>
              <a:rPr lang="en-US" sz="2000" b="1" dirty="0">
                <a:solidFill>
                  <a:prstClr val="black"/>
                </a:solidFill>
              </a:rPr>
              <a:t>MCQ</a:t>
            </a:r>
          </a:p>
          <a:p>
            <a:pPr marL="342900" indent="-342900" eaLnBrk="1" hangingPunct="1">
              <a:spcBef>
                <a:spcPct val="50000"/>
              </a:spcBef>
              <a:buFont typeface="Arial" pitchFamily="34" charset="0"/>
              <a:buChar char="•"/>
            </a:pPr>
            <a:r>
              <a:rPr lang="fa-IR" sz="2000" b="1" dirty="0">
                <a:solidFill>
                  <a:prstClr val="black"/>
                </a:solidFill>
              </a:rPr>
              <a:t> صحیح و غلط (ساده) </a:t>
            </a:r>
            <a:r>
              <a:rPr lang="en-US" sz="2000" b="1" dirty="0">
                <a:solidFill>
                  <a:prstClr val="black"/>
                </a:solidFill>
              </a:rPr>
              <a:t>Simple True and </a:t>
            </a:r>
            <a:r>
              <a:rPr lang="en-US" sz="2000" b="1" dirty="0" smtClean="0">
                <a:solidFill>
                  <a:prstClr val="black"/>
                </a:solidFill>
              </a:rPr>
              <a:t>False</a:t>
            </a:r>
            <a:r>
              <a:rPr lang="fa-IR" sz="2000" b="1" dirty="0" smtClean="0">
                <a:solidFill>
                  <a:prstClr val="black"/>
                </a:solidFill>
              </a:rPr>
              <a:t>( </a:t>
            </a:r>
            <a:r>
              <a:rPr lang="en-US" sz="2000" b="1" dirty="0">
                <a:solidFill>
                  <a:prstClr val="black"/>
                </a:solidFill>
              </a:rPr>
              <a:t>T/F</a:t>
            </a:r>
            <a:r>
              <a:rPr lang="fa-IR" sz="2000" b="1" dirty="0">
                <a:solidFill>
                  <a:prstClr val="black"/>
                </a:solidFill>
              </a:rPr>
              <a:t>)</a:t>
            </a:r>
          </a:p>
          <a:p>
            <a:pPr marL="342900" indent="-342900" eaLnBrk="1" hangingPunct="1">
              <a:spcBef>
                <a:spcPct val="50000"/>
              </a:spcBef>
              <a:buFont typeface="Arial" pitchFamily="34" charset="0"/>
              <a:buChar char="•"/>
            </a:pPr>
            <a:r>
              <a:rPr lang="fa-IR" sz="2000" b="1" dirty="0">
                <a:solidFill>
                  <a:prstClr val="black"/>
                </a:solidFill>
              </a:rPr>
              <a:t> صحیح و غلط </a:t>
            </a:r>
            <a:r>
              <a:rPr lang="fa-IR" sz="2000" b="1" dirty="0" smtClean="0">
                <a:solidFill>
                  <a:prstClr val="black"/>
                </a:solidFill>
              </a:rPr>
              <a:t>متعدد/ خوشه ای  </a:t>
            </a:r>
            <a:r>
              <a:rPr lang="en-US" sz="2000" b="1" dirty="0">
                <a:solidFill>
                  <a:prstClr val="black"/>
                </a:solidFill>
              </a:rPr>
              <a:t>T/F</a:t>
            </a:r>
            <a:r>
              <a:rPr lang="fa-IR" sz="2000" b="1" dirty="0">
                <a:solidFill>
                  <a:prstClr val="black"/>
                </a:solidFill>
              </a:rPr>
              <a:t> (</a:t>
            </a:r>
            <a:r>
              <a:rPr lang="en-US" sz="2000" b="1" dirty="0">
                <a:solidFill>
                  <a:prstClr val="black"/>
                </a:solidFill>
              </a:rPr>
              <a:t>cluster</a:t>
            </a:r>
            <a:r>
              <a:rPr lang="fa-IR" sz="2000" b="1" dirty="0">
                <a:solidFill>
                  <a:prstClr val="black"/>
                </a:solidFill>
              </a:rPr>
              <a:t>) </a:t>
            </a:r>
            <a:r>
              <a:rPr lang="en-US" sz="2000" b="1" dirty="0">
                <a:solidFill>
                  <a:prstClr val="black"/>
                </a:solidFill>
              </a:rPr>
              <a:t>multiple</a:t>
            </a:r>
          </a:p>
          <a:p>
            <a:pPr marL="342900" indent="-342900" eaLnBrk="1" hangingPunct="1">
              <a:spcBef>
                <a:spcPct val="50000"/>
              </a:spcBef>
              <a:buFont typeface="Arial" pitchFamily="34" charset="0"/>
              <a:buChar char="•"/>
            </a:pPr>
            <a:r>
              <a:rPr lang="fa-IR" sz="2000" b="1" dirty="0">
                <a:solidFill>
                  <a:prstClr val="black"/>
                </a:solidFill>
              </a:rPr>
              <a:t> جور کردنی    </a:t>
            </a:r>
            <a:r>
              <a:rPr lang="fa-IR" sz="2000" b="1" dirty="0" smtClean="0">
                <a:solidFill>
                  <a:prstClr val="black"/>
                </a:solidFill>
              </a:rPr>
              <a:t> </a:t>
            </a:r>
            <a:r>
              <a:rPr lang="en-US" sz="2000" b="1" dirty="0">
                <a:solidFill>
                  <a:prstClr val="black"/>
                </a:solidFill>
              </a:rPr>
              <a:t>Matching</a:t>
            </a:r>
          </a:p>
          <a:p>
            <a:pPr marL="342900" indent="-342900" eaLnBrk="1" hangingPunct="1">
              <a:spcBef>
                <a:spcPct val="50000"/>
              </a:spcBef>
              <a:buFont typeface="Arial" pitchFamily="34" charset="0"/>
              <a:buChar char="•"/>
            </a:pPr>
            <a:r>
              <a:rPr lang="en-US" sz="2000" b="1" dirty="0">
                <a:solidFill>
                  <a:prstClr val="black"/>
                </a:solidFill>
              </a:rPr>
              <a:t> </a:t>
            </a:r>
            <a:r>
              <a:rPr lang="fa-IR" sz="2000" b="1" dirty="0">
                <a:solidFill>
                  <a:prstClr val="black"/>
                </a:solidFill>
              </a:rPr>
              <a:t> جور کردنی پیشترفته</a:t>
            </a:r>
            <a:endParaRPr lang="en-US" sz="2000" b="1" dirty="0">
              <a:solidFill>
                <a:prstClr val="black"/>
              </a:solidFill>
            </a:endParaRPr>
          </a:p>
        </p:txBody>
      </p:sp>
    </p:spTree>
    <p:extLst>
      <p:ext uri="{BB962C8B-B14F-4D97-AF65-F5344CB8AC3E}">
        <p14:creationId xmlns:p14="http://schemas.microsoft.com/office/powerpoint/2010/main" val="271991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685800" y="44451"/>
            <a:ext cx="7772400" cy="1296318"/>
          </a:xfrm>
        </p:spPr>
        <p:txBody>
          <a:bodyPr/>
          <a:lstStyle/>
          <a:p>
            <a:pPr eaLnBrk="1" hangingPunct="1">
              <a:defRPr/>
            </a:pPr>
            <a:r>
              <a:rPr lang="fa-IR" sz="3200" dirty="0" smtClean="0">
                <a:solidFill>
                  <a:schemeClr val="tx1"/>
                </a:solidFill>
              </a:rPr>
              <a:t>از چه قسمتی از مطالب  مطرح شده باید امتحان گرفت؟</a:t>
            </a:r>
            <a:endParaRPr lang="en-US" sz="3200" dirty="0" smtClean="0">
              <a:solidFill>
                <a:schemeClr val="tx1"/>
              </a:solidFill>
            </a:endParaRPr>
          </a:p>
        </p:txBody>
      </p:sp>
      <p:sp>
        <p:nvSpPr>
          <p:cNvPr id="67587" name="Rectangle 3"/>
          <p:cNvSpPr>
            <a:spLocks noGrp="1" noChangeArrowheads="1"/>
          </p:cNvSpPr>
          <p:nvPr>
            <p:ph type="subTitle" idx="1"/>
          </p:nvPr>
        </p:nvSpPr>
        <p:spPr>
          <a:xfrm>
            <a:off x="539750" y="4292600"/>
            <a:ext cx="7920038" cy="2305050"/>
          </a:xfrm>
        </p:spPr>
        <p:txBody>
          <a:bodyPr/>
          <a:lstStyle/>
          <a:p>
            <a:pPr algn="r" eaLnBrk="1" hangingPunct="1">
              <a:lnSpc>
                <a:spcPct val="80000"/>
              </a:lnSpc>
              <a:buFontTx/>
              <a:buChar char="-"/>
              <a:defRPr/>
            </a:pPr>
            <a:r>
              <a:rPr lang="fa-IR" sz="2400" dirty="0" smtClean="0">
                <a:solidFill>
                  <a:schemeClr val="hlink"/>
                </a:solidFill>
              </a:rPr>
              <a:t>این مطالب چگونه مشخص می شود ؟</a:t>
            </a:r>
          </a:p>
          <a:p>
            <a:pPr algn="r" eaLnBrk="1" hangingPunct="1">
              <a:lnSpc>
                <a:spcPct val="80000"/>
              </a:lnSpc>
              <a:buFontTx/>
              <a:buNone/>
              <a:defRPr/>
            </a:pPr>
            <a:r>
              <a:rPr lang="fa-IR" sz="2400" dirty="0" smtClean="0"/>
              <a:t>   جواب : در طرح درس</a:t>
            </a:r>
          </a:p>
          <a:p>
            <a:pPr algn="r" eaLnBrk="1" hangingPunct="1">
              <a:lnSpc>
                <a:spcPct val="80000"/>
              </a:lnSpc>
              <a:buFontTx/>
              <a:buChar char="-"/>
              <a:defRPr/>
            </a:pPr>
            <a:r>
              <a:rPr lang="fa-IR" sz="2400" dirty="0" smtClean="0">
                <a:solidFill>
                  <a:schemeClr val="hlink"/>
                </a:solidFill>
              </a:rPr>
              <a:t>چه موقع سئوال را باید طراحی نمود؟</a:t>
            </a:r>
          </a:p>
          <a:p>
            <a:pPr algn="r" eaLnBrk="1" hangingPunct="1">
              <a:lnSpc>
                <a:spcPct val="80000"/>
              </a:lnSpc>
              <a:buFontTx/>
              <a:buNone/>
              <a:defRPr/>
            </a:pPr>
            <a:r>
              <a:rPr lang="fa-IR" sz="2400" dirty="0" smtClean="0"/>
              <a:t>   </a:t>
            </a:r>
            <a:r>
              <a:rPr lang="fa-IR" sz="2400" dirty="0" smtClean="0">
                <a:solidFill>
                  <a:srgbClr val="FFFF00"/>
                </a:solidFill>
              </a:rPr>
              <a:t>  </a:t>
            </a:r>
            <a:r>
              <a:rPr lang="fa-IR" sz="2400" b="1" dirty="0" smtClean="0">
                <a:solidFill>
                  <a:srgbClr val="FFFF00"/>
                </a:solidFill>
              </a:rPr>
              <a:t>جواب : ترجیحاً پس ازاتمام کلاس</a:t>
            </a:r>
          </a:p>
          <a:p>
            <a:pPr algn="r" eaLnBrk="1" hangingPunct="1">
              <a:lnSpc>
                <a:spcPct val="80000"/>
              </a:lnSpc>
              <a:buFontTx/>
              <a:buChar char="-"/>
              <a:defRPr/>
            </a:pPr>
            <a:r>
              <a:rPr lang="fa-IR" sz="2400" b="1" dirty="0" smtClean="0">
                <a:solidFill>
                  <a:srgbClr val="FF0000"/>
                </a:solidFill>
              </a:rPr>
              <a:t>از چه منبعی سئوال را باید طراحی نمود؟</a:t>
            </a:r>
          </a:p>
          <a:p>
            <a:pPr algn="r" eaLnBrk="1" hangingPunct="1">
              <a:lnSpc>
                <a:spcPct val="80000"/>
              </a:lnSpc>
              <a:buFontTx/>
              <a:buNone/>
              <a:defRPr/>
            </a:pPr>
            <a:r>
              <a:rPr lang="fa-IR" sz="2400" dirty="0" smtClean="0"/>
              <a:t>     </a:t>
            </a:r>
            <a:r>
              <a:rPr lang="fa-IR" sz="2400" b="1" dirty="0" smtClean="0"/>
              <a:t>جواب : از منابعی که قبلاً به دانشجو در ارتباط با درس معرفی شده اند</a:t>
            </a:r>
            <a:endParaRPr lang="en-US" sz="2400" b="1" dirty="0" smtClean="0"/>
          </a:p>
        </p:txBody>
      </p:sp>
      <p:sp>
        <p:nvSpPr>
          <p:cNvPr id="10244" name="Oval 7"/>
          <p:cNvSpPr>
            <a:spLocks noChangeArrowheads="1"/>
          </p:cNvSpPr>
          <p:nvPr/>
        </p:nvSpPr>
        <p:spPr bwMode="auto">
          <a:xfrm>
            <a:off x="3059113" y="1700213"/>
            <a:ext cx="3095625" cy="2232025"/>
          </a:xfrm>
          <a:prstGeom prst="ellipse">
            <a:avLst/>
          </a:prstGeom>
          <a:solidFill>
            <a:schemeClr val="accent1"/>
          </a:solidFill>
          <a:ln w="9525">
            <a:solidFill>
              <a:schemeClr val="tx1"/>
            </a:solidFill>
            <a:round/>
            <a:headEnd/>
            <a:tailEnd/>
          </a:ln>
        </p:spPr>
        <p:txBody>
          <a:bodyPr wrap="none" anchor="ctr"/>
          <a:lstStyle/>
          <a:p>
            <a:endParaRPr lang="en-US">
              <a:solidFill>
                <a:prstClr val="black"/>
              </a:solidFill>
            </a:endParaRPr>
          </a:p>
        </p:txBody>
      </p:sp>
      <p:sp>
        <p:nvSpPr>
          <p:cNvPr id="10245" name="Oval 8"/>
          <p:cNvSpPr>
            <a:spLocks noChangeArrowheads="1"/>
          </p:cNvSpPr>
          <p:nvPr/>
        </p:nvSpPr>
        <p:spPr bwMode="auto">
          <a:xfrm>
            <a:off x="3779838" y="2205038"/>
            <a:ext cx="1657350" cy="1295400"/>
          </a:xfrm>
          <a:prstGeom prst="ellipse">
            <a:avLst/>
          </a:prstGeom>
          <a:solidFill>
            <a:schemeClr val="bg1"/>
          </a:solidFill>
          <a:ln w="9525">
            <a:solidFill>
              <a:schemeClr val="tx1"/>
            </a:solidFill>
            <a:round/>
            <a:headEnd/>
            <a:tailEnd/>
          </a:ln>
        </p:spPr>
        <p:txBody>
          <a:bodyPr wrap="none" anchor="ctr"/>
          <a:lstStyle/>
          <a:p>
            <a:endParaRPr lang="en-US">
              <a:solidFill>
                <a:prstClr val="black"/>
              </a:solidFill>
            </a:endParaRPr>
          </a:p>
        </p:txBody>
      </p:sp>
      <p:sp>
        <p:nvSpPr>
          <p:cNvPr id="10246" name="Oval 9"/>
          <p:cNvSpPr>
            <a:spLocks noChangeArrowheads="1"/>
          </p:cNvSpPr>
          <p:nvPr/>
        </p:nvSpPr>
        <p:spPr bwMode="auto">
          <a:xfrm>
            <a:off x="4283075" y="2565400"/>
            <a:ext cx="720725" cy="576263"/>
          </a:xfrm>
          <a:prstGeom prst="ellipse">
            <a:avLst/>
          </a:prstGeom>
          <a:solidFill>
            <a:srgbClr val="FF6600"/>
          </a:solidFill>
          <a:ln w="9525">
            <a:solidFill>
              <a:schemeClr val="tx1"/>
            </a:solidFill>
            <a:round/>
            <a:headEnd/>
            <a:tailEnd/>
          </a:ln>
        </p:spPr>
        <p:txBody>
          <a:bodyPr wrap="none" anchor="ctr"/>
          <a:lstStyle/>
          <a:p>
            <a:endParaRPr lang="en-US">
              <a:solidFill>
                <a:prstClr val="black"/>
              </a:solidFill>
            </a:endParaRPr>
          </a:p>
        </p:txBody>
      </p:sp>
      <p:sp>
        <p:nvSpPr>
          <p:cNvPr id="10247" name="Line 10"/>
          <p:cNvSpPr>
            <a:spLocks noChangeShapeType="1"/>
          </p:cNvSpPr>
          <p:nvPr/>
        </p:nvSpPr>
        <p:spPr bwMode="auto">
          <a:xfrm>
            <a:off x="4787900" y="2781300"/>
            <a:ext cx="2520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48" name="Text Box 11"/>
          <p:cNvSpPr txBox="1">
            <a:spLocks noChangeArrowheads="1"/>
          </p:cNvSpPr>
          <p:nvPr/>
        </p:nvSpPr>
        <p:spPr bwMode="auto">
          <a:xfrm>
            <a:off x="6877050" y="2565400"/>
            <a:ext cx="169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2000" b="1" dirty="0">
                <a:solidFill>
                  <a:srgbClr val="FF0000"/>
                </a:solidFill>
              </a:rPr>
              <a:t>Must learn</a:t>
            </a:r>
          </a:p>
        </p:txBody>
      </p:sp>
      <p:sp>
        <p:nvSpPr>
          <p:cNvPr id="10249" name="Line 12"/>
          <p:cNvSpPr>
            <a:spLocks noChangeShapeType="1"/>
          </p:cNvSpPr>
          <p:nvPr/>
        </p:nvSpPr>
        <p:spPr bwMode="auto">
          <a:xfrm>
            <a:off x="5076825" y="3213100"/>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50" name="Text Box 13"/>
          <p:cNvSpPr txBox="1">
            <a:spLocks noChangeArrowheads="1"/>
          </p:cNvSpPr>
          <p:nvPr/>
        </p:nvSpPr>
        <p:spPr bwMode="auto">
          <a:xfrm>
            <a:off x="6948488" y="3141663"/>
            <a:ext cx="1908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1800" b="1" dirty="0">
                <a:solidFill>
                  <a:prstClr val="black"/>
                </a:solidFill>
              </a:rPr>
              <a:t>Useful to learn</a:t>
            </a:r>
          </a:p>
        </p:txBody>
      </p:sp>
      <p:sp>
        <p:nvSpPr>
          <p:cNvPr id="10251" name="Line 15"/>
          <p:cNvSpPr>
            <a:spLocks noChangeShapeType="1"/>
          </p:cNvSpPr>
          <p:nvPr/>
        </p:nvSpPr>
        <p:spPr bwMode="auto">
          <a:xfrm>
            <a:off x="4859338" y="3789363"/>
            <a:ext cx="22336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a-IR">
              <a:solidFill>
                <a:prstClr val="black"/>
              </a:solidFill>
            </a:endParaRPr>
          </a:p>
        </p:txBody>
      </p:sp>
      <p:sp>
        <p:nvSpPr>
          <p:cNvPr id="10252" name="Text Box 16"/>
          <p:cNvSpPr txBox="1">
            <a:spLocks noChangeArrowheads="1"/>
          </p:cNvSpPr>
          <p:nvPr/>
        </p:nvSpPr>
        <p:spPr bwMode="auto">
          <a:xfrm>
            <a:off x="6588125" y="3573463"/>
            <a:ext cx="1979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Garamond" pitchFamily="18" charset="0"/>
                <a:cs typeface="Arial" pitchFamily="34" charset="0"/>
              </a:defRPr>
            </a:lvl1pPr>
            <a:lvl2pPr marL="742950" indent="-285750" eaLnBrk="0" hangingPunct="0">
              <a:defRPr sz="1600">
                <a:solidFill>
                  <a:schemeClr val="tx1"/>
                </a:solidFill>
                <a:latin typeface="Garamond" pitchFamily="18" charset="0"/>
                <a:cs typeface="Arial" pitchFamily="34" charset="0"/>
              </a:defRPr>
            </a:lvl2pPr>
            <a:lvl3pPr marL="1143000" indent="-228600" eaLnBrk="0" hangingPunct="0">
              <a:defRPr sz="1600">
                <a:solidFill>
                  <a:schemeClr val="tx1"/>
                </a:solidFill>
                <a:latin typeface="Garamond" pitchFamily="18" charset="0"/>
                <a:cs typeface="Arial" pitchFamily="34" charset="0"/>
              </a:defRPr>
            </a:lvl3pPr>
            <a:lvl4pPr marL="1600200" indent="-228600" eaLnBrk="0" hangingPunct="0">
              <a:defRPr sz="1600">
                <a:solidFill>
                  <a:schemeClr val="tx1"/>
                </a:solidFill>
                <a:latin typeface="Garamond" pitchFamily="18" charset="0"/>
                <a:cs typeface="Arial" pitchFamily="34" charset="0"/>
              </a:defRPr>
            </a:lvl4pPr>
            <a:lvl5pPr marL="2057400" indent="-228600" eaLnBrk="0" hangingPunct="0">
              <a:defRPr sz="1600">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Garamond" pitchFamily="18" charset="0"/>
                <a:cs typeface="Arial" pitchFamily="34" charset="0"/>
              </a:defRPr>
            </a:lvl9pPr>
          </a:lstStyle>
          <a:p>
            <a:pPr eaLnBrk="1" hangingPunct="1">
              <a:spcBef>
                <a:spcPct val="50000"/>
              </a:spcBef>
            </a:pPr>
            <a:r>
              <a:rPr lang="en-US" sz="1800" b="1" dirty="0">
                <a:solidFill>
                  <a:prstClr val="black"/>
                </a:solidFill>
              </a:rPr>
              <a:t>Nice to learn</a:t>
            </a:r>
          </a:p>
        </p:txBody>
      </p:sp>
    </p:spTree>
    <p:extLst>
      <p:ext uri="{BB962C8B-B14F-4D97-AF65-F5344CB8AC3E}">
        <p14:creationId xmlns:p14="http://schemas.microsoft.com/office/powerpoint/2010/main" val="3971266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764704"/>
            <a:ext cx="8589640" cy="5760640"/>
          </a:xfrm>
        </p:spPr>
        <p:txBody>
          <a:bodyPr>
            <a:normAutofit/>
          </a:bodyPr>
          <a:lstStyle/>
          <a:p>
            <a:pPr marL="109728" indent="0">
              <a:buNone/>
            </a:pPr>
            <a:r>
              <a:rPr lang="fa-IR" b="1" dirty="0" smtClean="0">
                <a:solidFill>
                  <a:srgbClr val="FF0000"/>
                </a:solidFill>
              </a:rPr>
              <a:t>1- </a:t>
            </a:r>
            <a:r>
              <a:rPr lang="fa-IR" b="1" dirty="0">
                <a:solidFill>
                  <a:srgbClr val="FF0000"/>
                </a:solidFill>
              </a:rPr>
              <a:t>نوع صحیح – غلط :</a:t>
            </a:r>
          </a:p>
          <a:p>
            <a:pPr marL="109728" indent="0">
              <a:buNone/>
            </a:pPr>
            <a:r>
              <a:rPr lang="fa-IR" dirty="0"/>
              <a:t> یک جمله ی خبری داده می شود، و آزمون شونده باید درست یا غلط بودن آن را تعیین کند.</a:t>
            </a:r>
          </a:p>
          <a:p>
            <a:pPr marL="109728" indent="0">
              <a:buNone/>
            </a:pPr>
            <a:r>
              <a:rPr lang="fa-IR" dirty="0" smtClean="0"/>
              <a:t>شستن دست مهم ترین روش کنترل عفونت است؟ ص </a:t>
            </a:r>
            <a:r>
              <a:rPr lang="fa-IR" dirty="0"/>
              <a:t>□   غ□</a:t>
            </a:r>
          </a:p>
          <a:p>
            <a:pPr marL="109728" indent="0">
              <a:buNone/>
            </a:pPr>
            <a:r>
              <a:rPr lang="fa-IR" b="1" dirty="0">
                <a:solidFill>
                  <a:srgbClr val="FF0000"/>
                </a:solidFill>
              </a:rPr>
              <a:t>2-نوع   بلی – خیر : </a:t>
            </a:r>
          </a:p>
          <a:p>
            <a:pPr marL="109728" indent="0">
              <a:buNone/>
            </a:pPr>
            <a:r>
              <a:rPr lang="fa-IR" dirty="0"/>
              <a:t>متن این سوال باید به صورت پرسشی نوشته شود.</a:t>
            </a:r>
          </a:p>
          <a:p>
            <a:pPr marL="109728" indent="0">
              <a:buNone/>
            </a:pPr>
            <a:r>
              <a:rPr lang="fa-IR" dirty="0"/>
              <a:t>مثال : آیا شستن دست مهم ترین روش کنترل عفونت است؟ </a:t>
            </a:r>
            <a:r>
              <a:rPr lang="fa-IR" dirty="0" smtClean="0"/>
              <a:t>بله </a:t>
            </a:r>
            <a:r>
              <a:rPr lang="fa-IR" dirty="0"/>
              <a:t>□  </a:t>
            </a:r>
            <a:r>
              <a:rPr lang="fa-IR" dirty="0" smtClean="0"/>
              <a:t>خیر□</a:t>
            </a:r>
          </a:p>
          <a:p>
            <a:pPr marL="109728" indent="0">
              <a:buNone/>
            </a:pPr>
            <a:r>
              <a:rPr lang="fa-IR" b="1" dirty="0" smtClean="0">
                <a:solidFill>
                  <a:srgbClr val="FF0000"/>
                </a:solidFill>
              </a:rPr>
              <a:t>3-نوع </a:t>
            </a:r>
            <a:r>
              <a:rPr lang="fa-IR" b="1" dirty="0">
                <a:solidFill>
                  <a:srgbClr val="FF0000"/>
                </a:solidFill>
              </a:rPr>
              <a:t>اصلاحی : </a:t>
            </a:r>
          </a:p>
          <a:p>
            <a:pPr marL="109728" indent="0">
              <a:buNone/>
            </a:pPr>
            <a:r>
              <a:rPr lang="fa-IR" dirty="0"/>
              <a:t>جمله ای داده می شود که در آن غلطی وجود دارد ،آزمون شونده باید غلط را تشخیص دهد و درست آن را بنویسد.</a:t>
            </a:r>
          </a:p>
          <a:p>
            <a:pPr marL="109728" indent="0">
              <a:buNone/>
            </a:pPr>
            <a:r>
              <a:rPr lang="fa-IR" dirty="0"/>
              <a:t>مثال : </a:t>
            </a:r>
            <a:r>
              <a:rPr lang="fa-IR" dirty="0" smtClean="0"/>
              <a:t>شستن  یک دست </a:t>
            </a:r>
            <a:r>
              <a:rPr lang="fa-IR" dirty="0"/>
              <a:t>مهم ترین روش کنترل عفونت </a:t>
            </a:r>
            <a:r>
              <a:rPr lang="fa-IR" dirty="0" smtClean="0"/>
              <a:t>است.</a:t>
            </a:r>
          </a:p>
          <a:p>
            <a:pPr marL="109728" indent="0">
              <a:buNone/>
            </a:pPr>
            <a:r>
              <a:rPr lang="fa-IR" dirty="0" smtClean="0"/>
              <a:t>پاسخ</a:t>
            </a:r>
            <a:r>
              <a:rPr lang="fa-IR" dirty="0"/>
              <a:t>: </a:t>
            </a:r>
            <a:r>
              <a:rPr lang="fa-IR" b="1" dirty="0"/>
              <a:t>غلط ، اصلاح :به جای </a:t>
            </a:r>
            <a:r>
              <a:rPr lang="fa-IR" b="1" dirty="0" smtClean="0"/>
              <a:t>یک دست ، دست ها </a:t>
            </a:r>
          </a:p>
          <a:p>
            <a:pPr marL="109728" indent="0">
              <a:buNone/>
            </a:pPr>
            <a:endParaRPr lang="fa-IR" dirty="0"/>
          </a:p>
          <a:p>
            <a:pPr marL="109728" indent="0">
              <a:buNone/>
            </a:pPr>
            <a:endParaRPr lang="fa-IR" dirty="0"/>
          </a:p>
          <a:p>
            <a:pPr marL="109728" indent="0">
              <a:buNone/>
            </a:pPr>
            <a:endParaRPr lang="fa-IR" dirty="0"/>
          </a:p>
          <a:p>
            <a:pPr marL="109728" indent="0">
              <a:buNone/>
            </a:pPr>
            <a:endParaRPr lang="fa-IR" dirty="0"/>
          </a:p>
        </p:txBody>
      </p:sp>
      <p:sp>
        <p:nvSpPr>
          <p:cNvPr id="3" name="Title 2"/>
          <p:cNvSpPr>
            <a:spLocks noGrp="1"/>
          </p:cNvSpPr>
          <p:nvPr>
            <p:ph type="title"/>
          </p:nvPr>
        </p:nvSpPr>
        <p:spPr>
          <a:xfrm>
            <a:off x="457200" y="274638"/>
            <a:ext cx="8229600" cy="634082"/>
          </a:xfrm>
        </p:spPr>
        <p:txBody>
          <a:bodyPr>
            <a:normAutofit fontScale="90000"/>
          </a:bodyPr>
          <a:lstStyle/>
          <a:p>
            <a:pPr algn="r" rtl="0"/>
            <a:r>
              <a:rPr lang="fa-IR" dirty="0"/>
              <a:t>انواع آزمون های صحیح –غلط</a:t>
            </a:r>
            <a:br>
              <a:rPr lang="fa-IR" dirty="0"/>
            </a:br>
            <a:endParaRPr lang="fa-IR" dirty="0"/>
          </a:p>
        </p:txBody>
      </p:sp>
    </p:spTree>
    <p:extLst>
      <p:ext uri="{BB962C8B-B14F-4D97-AF65-F5344CB8AC3E}">
        <p14:creationId xmlns:p14="http://schemas.microsoft.com/office/powerpoint/2010/main" val="1837881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fa-IR" dirty="0" smtClean="0">
                <a:solidFill>
                  <a:srgbClr val="FF0000"/>
                </a:solidFill>
              </a:rPr>
              <a:t>4-</a:t>
            </a:r>
            <a:r>
              <a:rPr lang="fa-IR" b="1" dirty="0" smtClean="0">
                <a:solidFill>
                  <a:srgbClr val="FF0000"/>
                </a:solidFill>
              </a:rPr>
              <a:t>نوع </a:t>
            </a:r>
            <a:r>
              <a:rPr lang="fa-IR" b="1" dirty="0">
                <a:solidFill>
                  <a:srgbClr val="FF0000"/>
                </a:solidFill>
              </a:rPr>
              <a:t>خوشه ای : </a:t>
            </a:r>
          </a:p>
          <a:p>
            <a:pPr marL="109728" indent="0">
              <a:buNone/>
            </a:pPr>
            <a:r>
              <a:rPr lang="fa-IR" dirty="0"/>
              <a:t>تنه ی سوال به صورت یک جمله ی ناتمام نوشته می شود و به دنبال آن تعدادی جواب قرار می </a:t>
            </a:r>
            <a:r>
              <a:rPr lang="fa-IR" dirty="0" smtClean="0"/>
              <a:t>گیرد.به </a:t>
            </a:r>
            <a:r>
              <a:rPr lang="fa-IR" dirty="0"/>
              <a:t>این ترتیب هر یک از جواب های پیشنهادی باید به عنوان صحیح یا غلط مورد قضاوت قرار گیرد.</a:t>
            </a:r>
          </a:p>
          <a:p>
            <a:pPr marL="109728" indent="0">
              <a:buNone/>
            </a:pPr>
            <a:r>
              <a:rPr lang="fa-IR" dirty="0"/>
              <a:t>مثال :</a:t>
            </a:r>
            <a:r>
              <a:rPr lang="fa-IR" b="1" dirty="0"/>
              <a:t>شستن دست مهم ترین </a:t>
            </a:r>
            <a:r>
              <a:rPr lang="fa-IR" b="1" dirty="0" smtClean="0"/>
              <a:t>روش</a:t>
            </a:r>
            <a:r>
              <a:rPr lang="fa-IR" dirty="0" smtClean="0"/>
              <a:t>........</a:t>
            </a:r>
            <a:endParaRPr lang="fa-IR" dirty="0"/>
          </a:p>
          <a:p>
            <a:pPr marL="109728" indent="0">
              <a:buNone/>
            </a:pPr>
            <a:r>
              <a:rPr lang="fa-IR" dirty="0"/>
              <a:t>الف) کنترل عفونت </a:t>
            </a:r>
            <a:r>
              <a:rPr lang="fa-IR" dirty="0" smtClean="0"/>
              <a:t>                  ص</a:t>
            </a:r>
            <a:r>
              <a:rPr lang="fa-IR" dirty="0"/>
              <a:t>□                </a:t>
            </a:r>
            <a:r>
              <a:rPr lang="fa-IR" dirty="0" smtClean="0"/>
              <a:t>    غ</a:t>
            </a:r>
            <a:r>
              <a:rPr lang="fa-IR" dirty="0"/>
              <a:t>□</a:t>
            </a:r>
          </a:p>
          <a:p>
            <a:pPr marL="109728" indent="0">
              <a:buNone/>
            </a:pPr>
            <a:r>
              <a:rPr lang="fa-IR" dirty="0"/>
              <a:t>ب) </a:t>
            </a:r>
            <a:r>
              <a:rPr lang="fa-IR" dirty="0" smtClean="0"/>
              <a:t>کنترل درمان نگهدارنده         ص</a:t>
            </a:r>
            <a:r>
              <a:rPr lang="fa-IR" dirty="0"/>
              <a:t>□                 </a:t>
            </a:r>
            <a:r>
              <a:rPr lang="fa-IR" dirty="0" smtClean="0"/>
              <a:t>    </a:t>
            </a:r>
            <a:r>
              <a:rPr lang="fa-IR" dirty="0"/>
              <a:t>غ□</a:t>
            </a:r>
          </a:p>
          <a:p>
            <a:pPr marL="109728" indent="0">
              <a:buNone/>
            </a:pPr>
            <a:r>
              <a:rPr lang="fa-IR" dirty="0"/>
              <a:t>ج) </a:t>
            </a:r>
            <a:r>
              <a:rPr lang="fa-IR" dirty="0" smtClean="0"/>
              <a:t>درمان عفونت های بیمارستانی  ص</a:t>
            </a:r>
            <a:r>
              <a:rPr lang="fa-IR" dirty="0"/>
              <a:t>□                     غ□</a:t>
            </a:r>
          </a:p>
          <a:p>
            <a:pPr marL="109728" indent="0">
              <a:buNone/>
            </a:pPr>
            <a:r>
              <a:rPr lang="fa-IR" dirty="0"/>
              <a:t>د) </a:t>
            </a:r>
            <a:r>
              <a:rPr lang="fa-IR" dirty="0" smtClean="0"/>
              <a:t>ضد عفونی کردن دست ها        ص</a:t>
            </a:r>
            <a:r>
              <a:rPr lang="fa-IR" dirty="0"/>
              <a:t>□        </a:t>
            </a:r>
            <a:r>
              <a:rPr lang="fa-IR" dirty="0" smtClean="0"/>
              <a:t>             </a:t>
            </a:r>
            <a:r>
              <a:rPr lang="fa-IR" dirty="0"/>
              <a:t>غ□</a:t>
            </a:r>
          </a:p>
          <a:p>
            <a:pPr marL="109728" indent="0">
              <a:buNone/>
            </a:pPr>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59815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29600" cy="6048672"/>
          </a:xfrm>
        </p:spPr>
        <p:txBody>
          <a:bodyPr>
            <a:normAutofit/>
          </a:bodyPr>
          <a:lstStyle/>
          <a:p>
            <a:pPr marL="109728" indent="0">
              <a:buNone/>
            </a:pPr>
            <a:r>
              <a:rPr lang="fa-IR" b="1" dirty="0">
                <a:solidFill>
                  <a:srgbClr val="FF0000"/>
                </a:solidFill>
              </a:rPr>
              <a:t>محاسن آزمون های صحیح – غلط:</a:t>
            </a:r>
          </a:p>
          <a:p>
            <a:pPr marL="109728" indent="0">
              <a:buNone/>
            </a:pPr>
            <a:r>
              <a:rPr lang="fa-IR" dirty="0"/>
              <a:t>1-بیان موضوع های درسی در قالب عبارات ساده 2- سادگی تهیه  3- عینی بودن تصحیح جواب ها   4- زیادی تعداد آن ها در هر جلسه ی امتحان</a:t>
            </a:r>
          </a:p>
          <a:p>
            <a:pPr marL="109728" indent="0">
              <a:buNone/>
            </a:pPr>
            <a:r>
              <a:rPr lang="fa-IR" b="1" dirty="0">
                <a:solidFill>
                  <a:srgbClr val="FF0000"/>
                </a:solidFill>
              </a:rPr>
              <a:t>معایب آزمون های صحیح – غلط:</a:t>
            </a:r>
          </a:p>
          <a:p>
            <a:pPr marL="109728" indent="0">
              <a:buNone/>
            </a:pPr>
            <a:r>
              <a:rPr lang="fa-IR" b="1" dirty="0"/>
              <a:t>1-اغلب برای سنجش اطلاعات جزیی و کم اهمیت به کار می رود.</a:t>
            </a:r>
          </a:p>
          <a:p>
            <a:pPr marL="109728" indent="0">
              <a:buNone/>
            </a:pPr>
            <a:r>
              <a:rPr lang="fa-IR" b="1" dirty="0"/>
              <a:t>2-حدس زدن کورکورانه در آن ها خیلی دخالت دارد.</a:t>
            </a:r>
          </a:p>
          <a:p>
            <a:pPr marL="109728" indent="0">
              <a:buNone/>
            </a:pPr>
            <a:r>
              <a:rPr lang="fa-IR" b="1" dirty="0"/>
              <a:t>3-بیشتر برای سنجش اهداف سطح پایین به کار می روند.</a:t>
            </a:r>
          </a:p>
          <a:p>
            <a:pPr marL="109728" indent="0">
              <a:buNone/>
            </a:pPr>
            <a:r>
              <a:rPr lang="fa-IR" b="1" dirty="0"/>
              <a:t>4-کاربرد زیاد آن ها سبب تاکید بر حفظ طوطی وار اطلاعات کم اهمیت می شود</a:t>
            </a:r>
            <a:r>
              <a:rPr lang="fa-IR" b="1" dirty="0" smtClean="0"/>
              <a:t>.</a:t>
            </a:r>
          </a:p>
          <a:p>
            <a:pPr marL="109728" indent="0">
              <a:buNone/>
            </a:pPr>
            <a:r>
              <a:rPr lang="fa-IR" b="1" dirty="0" smtClean="0"/>
              <a:t>5-شانسی </a:t>
            </a:r>
            <a:r>
              <a:rPr lang="fa-IR" b="1" dirty="0"/>
              <a:t>جواب دادن در آن پنجاه درصد وجود دارد.</a:t>
            </a:r>
          </a:p>
          <a:p>
            <a:pPr marL="109728" indent="0">
              <a:buNone/>
            </a:pPr>
            <a:r>
              <a:rPr lang="fa-IR" b="1" dirty="0" smtClean="0"/>
              <a:t>6-احتمال </a:t>
            </a:r>
            <a:r>
              <a:rPr lang="fa-IR" b="1" dirty="0"/>
              <a:t>تقلب در آن زیاد است.</a:t>
            </a:r>
          </a:p>
          <a:p>
            <a:pPr marL="109728" indent="0">
              <a:buNone/>
            </a:pPr>
            <a:r>
              <a:rPr lang="fa-IR" b="1" dirty="0" smtClean="0"/>
              <a:t>7-کاربرد </a:t>
            </a:r>
            <a:r>
              <a:rPr lang="fa-IR" b="1" dirty="0"/>
              <a:t>این نوع </a:t>
            </a:r>
            <a:r>
              <a:rPr lang="fa-IR" b="1" dirty="0" smtClean="0"/>
              <a:t>آزمون ها </a:t>
            </a:r>
            <a:r>
              <a:rPr lang="fa-IR" b="1" dirty="0"/>
              <a:t>دانش آموزان را متکی به حافظه می کند</a:t>
            </a:r>
            <a:r>
              <a:rPr lang="fa-IR" dirty="0"/>
              <a:t>.</a:t>
            </a:r>
          </a:p>
          <a:p>
            <a:pPr marL="109728" indent="0">
              <a:buNone/>
            </a:pPr>
            <a:endParaRPr lang="fa-IR" dirty="0"/>
          </a:p>
          <a:p>
            <a:pPr marL="109728" indent="0">
              <a:buNone/>
            </a:pPr>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961002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242587"/>
          </a:xfrm>
        </p:spPr>
        <p:txBody>
          <a:bodyPr>
            <a:normAutofit lnSpcReduction="10000"/>
          </a:bodyPr>
          <a:lstStyle/>
          <a:p>
            <a:pPr marL="109728" indent="0">
              <a:buNone/>
            </a:pPr>
            <a:r>
              <a:rPr lang="fa-IR" b="1" dirty="0" smtClean="0"/>
              <a:t>1- </a:t>
            </a:r>
            <a:r>
              <a:rPr lang="fa-IR" b="1" dirty="0"/>
              <a:t>سوال ها را تا حد امکان مختصر،ساده و روشن بنویسید.</a:t>
            </a:r>
          </a:p>
          <a:p>
            <a:pPr marL="109728" indent="0">
              <a:buNone/>
            </a:pPr>
            <a:r>
              <a:rPr lang="fa-IR" b="1" dirty="0"/>
              <a:t>2-اطمینان پیدا کنید که هر عبارت </a:t>
            </a:r>
            <a:r>
              <a:rPr lang="fa-IR" b="1" u="sng" dirty="0"/>
              <a:t>قطعاً صحیح یا غلط </a:t>
            </a:r>
            <a:r>
              <a:rPr lang="fa-IR" b="1" dirty="0"/>
              <a:t>است.</a:t>
            </a:r>
          </a:p>
          <a:p>
            <a:pPr marL="109728" indent="0">
              <a:buNone/>
            </a:pPr>
            <a:r>
              <a:rPr lang="fa-IR" b="1" dirty="0"/>
              <a:t>3- از عبارت های منفی اجتناب شود.</a:t>
            </a:r>
          </a:p>
          <a:p>
            <a:pPr marL="109728" indent="0">
              <a:buNone/>
            </a:pPr>
            <a:r>
              <a:rPr lang="fa-IR" b="1" dirty="0"/>
              <a:t>4- از نوشتن عبارات گمراه کننده خودداری کنید.</a:t>
            </a:r>
          </a:p>
          <a:p>
            <a:pPr marL="109728" indent="0">
              <a:buNone/>
            </a:pPr>
            <a:r>
              <a:rPr lang="fa-IR" b="1" dirty="0"/>
              <a:t>5- از کاربرد کلماتی چون همه،بعضی وقت ها،غالباً،هرگز و از این قبیل بپرهیزید.</a:t>
            </a:r>
          </a:p>
          <a:p>
            <a:pPr marL="109728" indent="0">
              <a:buNone/>
            </a:pPr>
            <a:r>
              <a:rPr lang="fa-IR" b="1" dirty="0"/>
              <a:t>6- سعی کنید طول </a:t>
            </a:r>
            <a:r>
              <a:rPr lang="fa-IR" b="1" dirty="0" smtClean="0"/>
              <a:t>سوال های </a:t>
            </a:r>
            <a:r>
              <a:rPr lang="fa-IR" b="1" dirty="0"/>
              <a:t>صحیح و طول سوالهای غلط ،تقریباً به یک اندازه باشد.</a:t>
            </a:r>
          </a:p>
          <a:p>
            <a:pPr marL="109728" indent="0">
              <a:buNone/>
            </a:pPr>
            <a:r>
              <a:rPr lang="fa-IR" b="1" dirty="0"/>
              <a:t>7- سوال ها را </a:t>
            </a:r>
            <a:r>
              <a:rPr lang="fa-IR" b="1" u="sng" dirty="0"/>
              <a:t>از روی جملات کتاب ننویسید.</a:t>
            </a:r>
          </a:p>
          <a:p>
            <a:pPr marL="109728" indent="0">
              <a:buNone/>
            </a:pPr>
            <a:r>
              <a:rPr lang="fa-IR" b="1" dirty="0"/>
              <a:t>8- سعی کنید تعداد </a:t>
            </a:r>
            <a:r>
              <a:rPr lang="fa-IR" b="1" dirty="0" smtClean="0"/>
              <a:t>سوال های </a:t>
            </a:r>
            <a:r>
              <a:rPr lang="fa-IR" b="1" dirty="0"/>
              <a:t>غلط و درست به یک اندازه باشد.</a:t>
            </a:r>
          </a:p>
          <a:p>
            <a:pPr marL="109728" indent="0">
              <a:buNone/>
            </a:pPr>
            <a:r>
              <a:rPr lang="fa-IR" b="1" dirty="0"/>
              <a:t>9- </a:t>
            </a:r>
            <a:r>
              <a:rPr lang="fa-IR" b="1" u="sng" dirty="0"/>
              <a:t>سعی کنید هر سوال به یک هدف آموزشی مهم مربوط باشد و از گنجاندن مطالب بی اهمیت بپرهیزید.</a:t>
            </a:r>
          </a:p>
          <a:p>
            <a:pPr marL="109728" indent="0">
              <a:buNone/>
            </a:pPr>
            <a:endParaRPr lang="fa-IR" b="1" dirty="0"/>
          </a:p>
        </p:txBody>
      </p:sp>
      <p:sp>
        <p:nvSpPr>
          <p:cNvPr id="3" name="Title 2"/>
          <p:cNvSpPr>
            <a:spLocks noGrp="1"/>
          </p:cNvSpPr>
          <p:nvPr>
            <p:ph type="title"/>
          </p:nvPr>
        </p:nvSpPr>
        <p:spPr>
          <a:xfrm>
            <a:off x="457200" y="274638"/>
            <a:ext cx="8229600" cy="634082"/>
          </a:xfrm>
        </p:spPr>
        <p:txBody>
          <a:bodyPr>
            <a:normAutofit fontScale="90000"/>
          </a:bodyPr>
          <a:lstStyle/>
          <a:p>
            <a:pPr algn="r" rtl="0"/>
            <a:r>
              <a:rPr lang="fa-IR" dirty="0"/>
              <a:t>قواعد طرح سوالات صحیح –غلط :</a:t>
            </a:r>
            <a:br>
              <a:rPr lang="fa-IR" dirty="0"/>
            </a:br>
            <a:endParaRPr lang="fa-IR" dirty="0"/>
          </a:p>
        </p:txBody>
      </p:sp>
    </p:spTree>
    <p:extLst>
      <p:ext uri="{BB962C8B-B14F-4D97-AF65-F5344CB8AC3E}">
        <p14:creationId xmlns:p14="http://schemas.microsoft.com/office/powerpoint/2010/main" val="3900383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لطفا در مورد موضوع علمی مورد علاقه خود و سوالاتی که طرح کرده اید ،</a:t>
            </a:r>
            <a:r>
              <a:rPr lang="fa-IR" b="1" dirty="0" smtClean="0"/>
              <a:t> دو سوال صحیح- غلط خود را ویرایش کنید.</a:t>
            </a:r>
            <a:endParaRPr lang="fa-IR" b="1" dirty="0"/>
          </a:p>
        </p:txBody>
      </p:sp>
      <p:sp>
        <p:nvSpPr>
          <p:cNvPr id="3" name="Title 2"/>
          <p:cNvSpPr>
            <a:spLocks noGrp="1"/>
          </p:cNvSpPr>
          <p:nvPr>
            <p:ph type="title"/>
          </p:nvPr>
        </p:nvSpPr>
        <p:spPr/>
        <p:txBody>
          <a:bodyPr>
            <a:normAutofit fontScale="90000"/>
          </a:bodyPr>
          <a:lstStyle/>
          <a:p>
            <a:pPr algn="r" rtl="0"/>
            <a:r>
              <a:rPr lang="fa-IR" dirty="0"/>
              <a:t>کار عملی مرحله </a:t>
            </a:r>
            <a:r>
              <a:rPr lang="fa-IR" dirty="0" smtClean="0"/>
              <a:t>دوم: </a:t>
            </a:r>
            <a:r>
              <a:rPr lang="fa-IR" dirty="0"/>
              <a:t/>
            </a:r>
            <a:br>
              <a:rPr lang="fa-IR" dirty="0"/>
            </a:br>
            <a:endParaRPr lang="fa-IR" dirty="0"/>
          </a:p>
        </p:txBody>
      </p:sp>
    </p:spTree>
    <p:extLst>
      <p:ext uri="{BB962C8B-B14F-4D97-AF65-F5344CB8AC3E}">
        <p14:creationId xmlns:p14="http://schemas.microsoft.com/office/powerpoint/2010/main" val="911603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764704"/>
            <a:ext cx="8579296" cy="5242587"/>
          </a:xfrm>
        </p:spPr>
        <p:txBody>
          <a:bodyPr>
            <a:normAutofit fontScale="92500" lnSpcReduction="10000"/>
          </a:bodyPr>
          <a:lstStyle/>
          <a:p>
            <a:pPr marL="109728" indent="0">
              <a:buNone/>
            </a:pPr>
            <a:r>
              <a:rPr lang="fa-IR" b="1" dirty="0" smtClean="0"/>
              <a:t>سوالات </a:t>
            </a:r>
            <a:r>
              <a:rPr lang="fa-IR" b="1" dirty="0"/>
              <a:t>جورکردنی شکل تغییریافته ای از سوالات چند گزینه ای هستند.در این نوع سوال، دو ستون وجود دارد ،یک ستون معرف پرسش ها و ستون دیگر نشان دهنده ی پاسخ </a:t>
            </a:r>
            <a:r>
              <a:rPr lang="fa-IR" dirty="0" smtClean="0"/>
              <a:t>هاست.انواع </a:t>
            </a:r>
            <a:r>
              <a:rPr lang="fa-IR" dirty="0"/>
              <a:t>سوالات جور کردنی :</a:t>
            </a:r>
          </a:p>
          <a:p>
            <a:pPr marL="109728" indent="0">
              <a:buNone/>
            </a:pPr>
            <a:r>
              <a:rPr lang="fa-IR" b="1" dirty="0" smtClean="0">
                <a:solidFill>
                  <a:srgbClr val="FF0000"/>
                </a:solidFill>
              </a:rPr>
              <a:t>1- </a:t>
            </a:r>
            <a:r>
              <a:rPr lang="fa-IR" b="1" dirty="0">
                <a:solidFill>
                  <a:srgbClr val="FF0000"/>
                </a:solidFill>
              </a:rPr>
              <a:t>ساده یا معمولی : </a:t>
            </a:r>
            <a:r>
              <a:rPr lang="fa-IR" dirty="0"/>
              <a:t>در این دسته از سوالات هر پرسش ،یک پاسخ دارد که به وسیله ی خطی به یکدیگر متصل می شوند یا حرف یا علامت سمت چپ در داخل پرانتز نوشته می شوند.</a:t>
            </a:r>
          </a:p>
          <a:p>
            <a:pPr marL="109728" indent="0">
              <a:buNone/>
            </a:pPr>
            <a:r>
              <a:rPr lang="fa-IR" dirty="0"/>
              <a:t>مثال: کدام مورد سمت چپ ،مربوط به عبارت سمت راست است؟ حرف مورد نظر را در داخل پرانتز بنویسید.(تذکر:یک مورد سمت چپ اضافی است)</a:t>
            </a:r>
          </a:p>
          <a:p>
            <a:pPr marL="109728" indent="0">
              <a:buNone/>
            </a:pPr>
            <a:r>
              <a:rPr lang="fa-IR" dirty="0"/>
              <a:t>1- </a:t>
            </a:r>
            <a:r>
              <a:rPr lang="fa-IR" dirty="0" smtClean="0"/>
              <a:t>حرکت زبان (      </a:t>
            </a:r>
            <a:r>
              <a:rPr lang="fa-IR" dirty="0"/>
              <a:t>)                              </a:t>
            </a:r>
            <a:r>
              <a:rPr lang="fa-IR" dirty="0" smtClean="0"/>
              <a:t>            الف)  زوج 8</a:t>
            </a:r>
            <a:endParaRPr lang="fa-IR" dirty="0"/>
          </a:p>
          <a:p>
            <a:pPr marL="109728" indent="0">
              <a:buNone/>
            </a:pPr>
            <a:r>
              <a:rPr lang="fa-IR" dirty="0" smtClean="0"/>
              <a:t>2-حس شنوایی (        </a:t>
            </a:r>
            <a:r>
              <a:rPr lang="fa-IR" dirty="0"/>
              <a:t>) </a:t>
            </a:r>
            <a:r>
              <a:rPr lang="fa-IR" dirty="0" smtClean="0"/>
              <a:t>                                         ب</a:t>
            </a:r>
            <a:r>
              <a:rPr lang="fa-IR" dirty="0"/>
              <a:t>) </a:t>
            </a:r>
            <a:r>
              <a:rPr lang="fa-IR" dirty="0" smtClean="0"/>
              <a:t>زوج 2</a:t>
            </a:r>
            <a:endParaRPr lang="fa-IR" dirty="0"/>
          </a:p>
          <a:p>
            <a:pPr marL="109728" indent="0">
              <a:buNone/>
            </a:pPr>
            <a:r>
              <a:rPr lang="fa-IR" dirty="0"/>
              <a:t>3- </a:t>
            </a:r>
            <a:r>
              <a:rPr lang="fa-IR" dirty="0" smtClean="0"/>
              <a:t>درک نور   (       )                                            </a:t>
            </a:r>
            <a:r>
              <a:rPr lang="fa-IR" dirty="0"/>
              <a:t>ج) </a:t>
            </a:r>
            <a:r>
              <a:rPr lang="fa-IR" dirty="0" smtClean="0"/>
              <a:t>زوج 7</a:t>
            </a:r>
            <a:endParaRPr lang="fa-IR" dirty="0"/>
          </a:p>
          <a:p>
            <a:pPr marL="109728" indent="0">
              <a:buNone/>
            </a:pPr>
            <a:r>
              <a:rPr lang="fa-IR" dirty="0"/>
              <a:t>4- </a:t>
            </a:r>
            <a:r>
              <a:rPr lang="fa-IR" dirty="0" smtClean="0"/>
              <a:t>حالت صورت(      )                                           د</a:t>
            </a:r>
            <a:r>
              <a:rPr lang="fa-IR" dirty="0"/>
              <a:t>) </a:t>
            </a:r>
            <a:r>
              <a:rPr lang="fa-IR" dirty="0" smtClean="0"/>
              <a:t>زوج 11</a:t>
            </a:r>
            <a:endParaRPr lang="fa-IR" dirty="0"/>
          </a:p>
          <a:p>
            <a:pPr marL="109728" indent="0">
              <a:buNone/>
            </a:pPr>
            <a:r>
              <a:rPr lang="fa-IR" dirty="0" smtClean="0"/>
              <a:t>                                                                     هـ </a:t>
            </a:r>
            <a:r>
              <a:rPr lang="fa-IR" dirty="0"/>
              <a:t>) </a:t>
            </a:r>
            <a:r>
              <a:rPr lang="fa-IR" dirty="0" smtClean="0"/>
              <a:t>زوج 12</a:t>
            </a:r>
            <a:endParaRPr lang="fa-IR" dirty="0"/>
          </a:p>
          <a:p>
            <a:pPr marL="109728" indent="0">
              <a:buNone/>
            </a:pPr>
            <a:endParaRPr lang="fa-IR" dirty="0"/>
          </a:p>
        </p:txBody>
      </p:sp>
      <p:sp>
        <p:nvSpPr>
          <p:cNvPr id="3" name="Title 2"/>
          <p:cNvSpPr>
            <a:spLocks noGrp="1"/>
          </p:cNvSpPr>
          <p:nvPr>
            <p:ph type="title"/>
          </p:nvPr>
        </p:nvSpPr>
        <p:spPr>
          <a:xfrm>
            <a:off x="457200" y="274638"/>
            <a:ext cx="8229600" cy="490066"/>
          </a:xfrm>
        </p:spPr>
        <p:txBody>
          <a:bodyPr>
            <a:normAutofit fontScale="90000"/>
          </a:bodyPr>
          <a:lstStyle/>
          <a:p>
            <a:pPr algn="r" rtl="0"/>
            <a:r>
              <a:rPr lang="fa-IR" dirty="0"/>
              <a:t>سوالات جور کردنی:</a:t>
            </a:r>
            <a:br>
              <a:rPr lang="fa-IR" dirty="0"/>
            </a:br>
            <a:endParaRPr lang="fa-IR" dirty="0"/>
          </a:p>
        </p:txBody>
      </p:sp>
    </p:spTree>
    <p:extLst>
      <p:ext uri="{BB962C8B-B14F-4D97-AF65-F5344CB8AC3E}">
        <p14:creationId xmlns:p14="http://schemas.microsoft.com/office/powerpoint/2010/main" val="3083676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2- </a:t>
            </a:r>
            <a:r>
              <a:rPr lang="fa-IR" b="1" dirty="0">
                <a:solidFill>
                  <a:srgbClr val="FF0000"/>
                </a:solidFill>
              </a:rPr>
              <a:t>نوع رده بندی :</a:t>
            </a:r>
          </a:p>
          <a:p>
            <a:r>
              <a:rPr lang="fa-IR" dirty="0"/>
              <a:t>یک طرح رده بندی نظیر </a:t>
            </a:r>
            <a:r>
              <a:rPr lang="fa-IR" dirty="0" smtClean="0"/>
              <a:t>رده های سلولی، </a:t>
            </a:r>
            <a:r>
              <a:rPr lang="fa-IR" dirty="0"/>
              <a:t>زمان وقوع پدیده ها و غیره به </a:t>
            </a:r>
            <a:r>
              <a:rPr lang="fa-IR" dirty="0" smtClean="0"/>
              <a:t>دانشجوارائه </a:t>
            </a:r>
            <a:r>
              <a:rPr lang="fa-IR" dirty="0"/>
              <a:t>می شود و از آن ها خواسته می شود تا طبق این طرح آنها را رده بندی کنند.</a:t>
            </a:r>
          </a:p>
          <a:p>
            <a:endParaRPr lang="fa-IR" dirty="0"/>
          </a:p>
          <a:p>
            <a:r>
              <a:rPr lang="fa-IR" dirty="0"/>
              <a:t>مثال : </a:t>
            </a:r>
            <a:r>
              <a:rPr lang="fa-IR" b="1" dirty="0"/>
              <a:t>با توجه به مطالبی که درباره ی </a:t>
            </a:r>
            <a:r>
              <a:rPr lang="fa-IR" b="1" dirty="0" smtClean="0"/>
              <a:t>سلول های مادری مغز استخوان خوانده اید </a:t>
            </a:r>
            <a:r>
              <a:rPr lang="fa-IR" b="1" dirty="0"/>
              <a:t>،کلمات زیر را از نظر زمان </a:t>
            </a:r>
            <a:r>
              <a:rPr lang="fa-IR" b="1" dirty="0" smtClean="0"/>
              <a:t>تولید مقایسه </a:t>
            </a:r>
            <a:r>
              <a:rPr lang="fa-IR" b="1" dirty="0"/>
              <a:t>نموده و به ترتیب زمانی بنویسید</a:t>
            </a:r>
            <a:r>
              <a:rPr lang="fa-IR" dirty="0"/>
              <a:t>(از 1 تا </a:t>
            </a:r>
            <a:r>
              <a:rPr lang="fa-IR" dirty="0" smtClean="0"/>
              <a:t>5)</a:t>
            </a:r>
            <a:endParaRPr lang="fa-IR" dirty="0"/>
          </a:p>
          <a:p>
            <a:r>
              <a:rPr lang="fa-IR" dirty="0" smtClean="0"/>
              <a:t>مگاکاریوسیت </a:t>
            </a:r>
            <a:r>
              <a:rPr lang="fa-IR" dirty="0"/>
              <a:t>– </a:t>
            </a:r>
            <a:r>
              <a:rPr lang="fa-IR" dirty="0" smtClean="0"/>
              <a:t>سلول قرمز بالغ– رتیکولوسیت-پلاکت –گرانولوسیت 1             </a:t>
            </a:r>
            <a:r>
              <a:rPr lang="fa-IR" dirty="0"/>
              <a:t>2             3          4           </a:t>
            </a:r>
            <a:r>
              <a:rPr lang="fa-IR" dirty="0" smtClean="0"/>
              <a:t>5</a:t>
            </a:r>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306134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a:bodyPr>
          <a:lstStyle/>
          <a:p>
            <a:pPr marL="109728" indent="0">
              <a:buNone/>
            </a:pPr>
            <a:r>
              <a:rPr lang="fa-IR" b="1" dirty="0">
                <a:solidFill>
                  <a:srgbClr val="FF0000"/>
                </a:solidFill>
              </a:rPr>
              <a:t>محاسن آزمون های جور کردنی :</a:t>
            </a:r>
          </a:p>
          <a:p>
            <a:pPr marL="109728" indent="0">
              <a:buNone/>
            </a:pPr>
            <a:r>
              <a:rPr lang="fa-IR" dirty="0"/>
              <a:t>1-تعداد زیادی از این سوالات را می توان از محتوای درسی و از اهداف آموزشی فراهم آورد.</a:t>
            </a:r>
          </a:p>
          <a:p>
            <a:pPr marL="109728" indent="0">
              <a:buNone/>
            </a:pPr>
            <a:r>
              <a:rPr lang="fa-IR" dirty="0"/>
              <a:t>2- تصحیح این سوالات در وقت بسیار کم، امکان پذیر است.</a:t>
            </a:r>
          </a:p>
          <a:p>
            <a:pPr marL="109728" indent="0">
              <a:buNone/>
            </a:pPr>
            <a:r>
              <a:rPr lang="fa-IR" dirty="0"/>
              <a:t>3- </a:t>
            </a:r>
            <a:r>
              <a:rPr lang="fa-IR" u="sng" dirty="0"/>
              <a:t>امکان دخالت شخصی مصحح در آن وجود ندارد.</a:t>
            </a:r>
          </a:p>
          <a:p>
            <a:pPr marL="109728" indent="0">
              <a:buNone/>
            </a:pPr>
            <a:r>
              <a:rPr lang="fa-IR" b="1" dirty="0">
                <a:solidFill>
                  <a:srgbClr val="FF0000"/>
                </a:solidFill>
              </a:rPr>
              <a:t>معایب آزمون های جور کردنی :</a:t>
            </a:r>
          </a:p>
          <a:p>
            <a:pPr marL="109728" indent="0" algn="just">
              <a:buNone/>
            </a:pPr>
            <a:r>
              <a:rPr lang="fa-IR" b="1" dirty="0"/>
              <a:t>1-اگر این سوال ها به دقت تهیه نشوند،ممکن است </a:t>
            </a:r>
            <a:r>
              <a:rPr lang="fa-IR" b="1" dirty="0" smtClean="0"/>
              <a:t>دانشجویان را </a:t>
            </a:r>
            <a:r>
              <a:rPr lang="fa-IR" b="1" dirty="0"/>
              <a:t>به یادگیری طوطی وار و سطحی سوق دهد.</a:t>
            </a:r>
          </a:p>
          <a:p>
            <a:pPr marL="109728" indent="0" algn="just">
              <a:buNone/>
            </a:pPr>
            <a:r>
              <a:rPr lang="fa-IR" b="1" dirty="0"/>
              <a:t>2-گاهی پیدا کردن مجموعه ای از پرسش ها که به اندازه ی کافی شبیه به هم باشند تا بتوان برای آنها مجموعه ای از پاسخ های همگون پیدا کرد، کار دشواری است.</a:t>
            </a:r>
          </a:p>
          <a:p>
            <a:pPr marL="109728" indent="0" algn="just">
              <a:buNone/>
            </a:pPr>
            <a:r>
              <a:rPr lang="fa-IR" b="1" dirty="0"/>
              <a:t>3-ابهام،ناهمگونی و یا طولانی بودن سوالات و یا پاسخ ها</a:t>
            </a:r>
          </a:p>
          <a:p>
            <a:pPr marL="109728" indent="0">
              <a:buNone/>
            </a:pPr>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121913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b="1" dirty="0"/>
              <a:t>از جمله فنون تعلیم وتربیت که هیچ معلمی از آن بی نیاز نیست ، آشنایی با فنون ارزشیابی و سنجش نوین می باشد . ارزشیابی از یک سو به عنوان عامل کنترل کننده تمامی عناصر تعلیم وتربیت مانند هدف ، برنامه ،روش و وسایل آموزشی و از سوی دیگر به عنوان روشی برای شناخت وهدایت </a:t>
            </a:r>
            <a:r>
              <a:rPr lang="fa-IR" b="1" dirty="0" smtClean="0"/>
              <a:t>فعالیت های </a:t>
            </a:r>
            <a:r>
              <a:rPr lang="fa-IR" b="1" dirty="0"/>
              <a:t>تحصیلی دانش آموزان به شمار می رود.</a:t>
            </a:r>
          </a:p>
        </p:txBody>
      </p:sp>
      <p:sp>
        <p:nvSpPr>
          <p:cNvPr id="3" name="Title 2"/>
          <p:cNvSpPr>
            <a:spLocks noGrp="1"/>
          </p:cNvSpPr>
          <p:nvPr>
            <p:ph type="title"/>
          </p:nvPr>
        </p:nvSpPr>
        <p:spPr/>
        <p:txBody>
          <a:bodyPr/>
          <a:lstStyle/>
          <a:p>
            <a:endParaRPr lang="fa-IR" dirty="0"/>
          </a:p>
        </p:txBody>
      </p:sp>
      <p:pic>
        <p:nvPicPr>
          <p:cNvPr id="2050" name="Picture 2" descr="C:\Documents and Settings\Administrator\My Documents\My Pictures\images222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2952328"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45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692696"/>
            <a:ext cx="8640960" cy="5688632"/>
          </a:xfrm>
        </p:spPr>
        <p:txBody>
          <a:bodyPr>
            <a:normAutofit fontScale="92500" lnSpcReduction="10000"/>
          </a:bodyPr>
          <a:lstStyle/>
          <a:p>
            <a:pPr marL="109728" indent="0">
              <a:buNone/>
            </a:pPr>
            <a:r>
              <a:rPr lang="fa-IR" b="1" dirty="0" smtClean="0"/>
              <a:t>1-پرسش </a:t>
            </a:r>
            <a:r>
              <a:rPr lang="fa-IR" b="1" dirty="0"/>
              <a:t>و پاسخ ها متجانس یا همگون انتخاب شوند.</a:t>
            </a:r>
          </a:p>
          <a:p>
            <a:pPr marL="109728" indent="0">
              <a:buNone/>
            </a:pPr>
            <a:r>
              <a:rPr lang="fa-IR" b="1" dirty="0"/>
              <a:t>2-طول و فهرست های پرسش وپاسخ را کوتاه انتخاب کنید و مطالب کمتری را در هر یک از پاسخ ها قرار دهید.</a:t>
            </a:r>
          </a:p>
          <a:p>
            <a:pPr marL="109728" indent="0">
              <a:buNone/>
            </a:pPr>
            <a:r>
              <a:rPr lang="fa-IR" b="1" dirty="0"/>
              <a:t>3-در راهنمای سوال ،اطلاعات لازم را درباره ی نحوه ی مقایسه و جورکردن پرسش هاوپاسخ ها در اختیارشان قرار دهید.</a:t>
            </a:r>
          </a:p>
          <a:p>
            <a:pPr marL="109728" indent="0">
              <a:buNone/>
            </a:pPr>
            <a:r>
              <a:rPr lang="fa-IR" b="1" dirty="0"/>
              <a:t>4-همه ی پرسش ها و پاسخ ها ی یک سوال را </a:t>
            </a:r>
            <a:r>
              <a:rPr lang="fa-IR" b="1" u="sng" dirty="0"/>
              <a:t>در یک صفحه قرار </a:t>
            </a:r>
            <a:r>
              <a:rPr lang="fa-IR" b="1" dirty="0"/>
              <a:t>دهید.</a:t>
            </a:r>
          </a:p>
          <a:p>
            <a:pPr marL="109728" indent="0">
              <a:buNone/>
            </a:pPr>
            <a:r>
              <a:rPr lang="fa-IR" b="1" dirty="0"/>
              <a:t>5- در فهرست پرسش های سوالات جورکردنی از کاربرد جملات نیمه تمام خودداری کنید.</a:t>
            </a:r>
          </a:p>
          <a:p>
            <a:pPr marL="109728" indent="0">
              <a:buNone/>
            </a:pPr>
            <a:r>
              <a:rPr lang="fa-IR" b="1" dirty="0"/>
              <a:t>6- از نوشتن </a:t>
            </a:r>
            <a:r>
              <a:rPr lang="fa-IR" b="1" dirty="0" smtClean="0"/>
              <a:t>سوال هایی </a:t>
            </a:r>
            <a:r>
              <a:rPr lang="fa-IR" b="1" dirty="0"/>
              <a:t>که پرسش ها و پاسخ های آن ها کاملاً با هم جور می شوند،بپرهیزید.</a:t>
            </a:r>
          </a:p>
          <a:p>
            <a:pPr marL="109728" indent="0">
              <a:buNone/>
            </a:pPr>
            <a:r>
              <a:rPr lang="fa-IR" b="1" u="sng" dirty="0"/>
              <a:t>7-پرسش ها را با شماره و پاسخ ها را با  حروف مشخص کنید.</a:t>
            </a:r>
          </a:p>
          <a:p>
            <a:pPr marL="109728" indent="0">
              <a:buNone/>
            </a:pPr>
            <a:r>
              <a:rPr lang="fa-IR" b="1" dirty="0"/>
              <a:t>8-از کاربرد نشانه ها و علائم هدایت کننده که سبب انتخاب پاسخ ها می </a:t>
            </a:r>
            <a:r>
              <a:rPr lang="fa-IR" b="1" dirty="0" smtClean="0"/>
              <a:t>شوند،بپرهیزید</a:t>
            </a:r>
            <a:r>
              <a:rPr lang="fa-IR" b="1" dirty="0"/>
              <a:t>.</a:t>
            </a:r>
          </a:p>
          <a:p>
            <a:pPr marL="109728" indent="0">
              <a:buNone/>
            </a:pPr>
            <a:r>
              <a:rPr lang="fa-IR" b="1" dirty="0"/>
              <a:t>9- در سوالات جورکردنی از نوع ساده ،تعداد پاسخ ها بیشتر از تعداد لازم باشد تا پاسخ آخری خودبه خود پیدا نشود.</a:t>
            </a:r>
          </a:p>
          <a:p>
            <a:pPr marL="109728" indent="0">
              <a:buNone/>
            </a:pPr>
            <a:endParaRPr lang="fa-IR" b="1" dirty="0"/>
          </a:p>
        </p:txBody>
      </p:sp>
      <p:sp>
        <p:nvSpPr>
          <p:cNvPr id="3" name="Title 2"/>
          <p:cNvSpPr>
            <a:spLocks noGrp="1"/>
          </p:cNvSpPr>
          <p:nvPr>
            <p:ph type="title"/>
          </p:nvPr>
        </p:nvSpPr>
        <p:spPr>
          <a:xfrm>
            <a:off x="457200" y="274638"/>
            <a:ext cx="8229600" cy="706090"/>
          </a:xfrm>
        </p:spPr>
        <p:txBody>
          <a:bodyPr>
            <a:normAutofit fontScale="90000"/>
          </a:bodyPr>
          <a:lstStyle/>
          <a:p>
            <a:pPr algn="r" rtl="0"/>
            <a:r>
              <a:rPr lang="fa-IR" dirty="0"/>
              <a:t>قواعد تهیه سوالات جورکردنی:</a:t>
            </a:r>
            <a:br>
              <a:rPr lang="fa-IR" dirty="0"/>
            </a:br>
            <a:endParaRPr lang="fa-IR" dirty="0"/>
          </a:p>
        </p:txBody>
      </p:sp>
    </p:spTree>
    <p:extLst>
      <p:ext uri="{BB962C8B-B14F-4D97-AF65-F5344CB8AC3E}">
        <p14:creationId xmlns:p14="http://schemas.microsoft.com/office/powerpoint/2010/main" val="1319992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لطفا در مورد موضوع علمی مورد علاقه خود و سوالاتی که طرح کرده اید </a:t>
            </a:r>
            <a:r>
              <a:rPr lang="fa-IR" b="1" dirty="0" smtClean="0"/>
              <a:t>یک سوال جور کردنی  خود را ویرایش کنید .</a:t>
            </a:r>
          </a:p>
          <a:p>
            <a:pPr marL="109728" indent="0">
              <a:buNone/>
            </a:pPr>
            <a:endParaRPr lang="fa-IR" b="1" dirty="0" smtClean="0"/>
          </a:p>
        </p:txBody>
      </p:sp>
      <p:sp>
        <p:nvSpPr>
          <p:cNvPr id="3" name="Title 2"/>
          <p:cNvSpPr>
            <a:spLocks noGrp="1"/>
          </p:cNvSpPr>
          <p:nvPr>
            <p:ph type="title"/>
          </p:nvPr>
        </p:nvSpPr>
        <p:spPr/>
        <p:txBody>
          <a:bodyPr>
            <a:normAutofit fontScale="90000"/>
          </a:bodyPr>
          <a:lstStyle/>
          <a:p>
            <a:pPr algn="r" rtl="0"/>
            <a:r>
              <a:rPr lang="fa-IR" dirty="0"/>
              <a:t>کار عملی مرحله </a:t>
            </a:r>
            <a:r>
              <a:rPr lang="fa-IR" dirty="0" smtClean="0"/>
              <a:t>سوم: </a:t>
            </a:r>
            <a:r>
              <a:rPr lang="fa-IR" dirty="0"/>
              <a:t/>
            </a:r>
            <a:br>
              <a:rPr lang="fa-IR" dirty="0"/>
            </a:br>
            <a:endParaRPr lang="fa-IR" dirty="0"/>
          </a:p>
        </p:txBody>
      </p:sp>
    </p:spTree>
    <p:extLst>
      <p:ext uri="{BB962C8B-B14F-4D97-AF65-F5344CB8AC3E}">
        <p14:creationId xmlns:p14="http://schemas.microsoft.com/office/powerpoint/2010/main" val="1502256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832648"/>
          </a:xfrm>
        </p:spPr>
        <p:txBody>
          <a:bodyPr>
            <a:normAutofit fontScale="85000" lnSpcReduction="10000"/>
          </a:bodyPr>
          <a:lstStyle/>
          <a:p>
            <a:pPr marL="109728" indent="0">
              <a:buNone/>
            </a:pPr>
            <a:r>
              <a:rPr lang="fa-IR" b="1" dirty="0" smtClean="0">
                <a:solidFill>
                  <a:srgbClr val="FF0000"/>
                </a:solidFill>
              </a:rPr>
              <a:t>1-تک </a:t>
            </a:r>
            <a:r>
              <a:rPr lang="fa-IR" b="1" dirty="0">
                <a:solidFill>
                  <a:srgbClr val="FF0000"/>
                </a:solidFill>
              </a:rPr>
              <a:t>گزینه ای:</a:t>
            </a:r>
          </a:p>
          <a:p>
            <a:pPr marL="109728" indent="0">
              <a:buNone/>
            </a:pPr>
            <a:r>
              <a:rPr lang="fa-IR" dirty="0"/>
              <a:t>در این نوع سوالات تنها </a:t>
            </a:r>
            <a:r>
              <a:rPr lang="fa-IR" u="sng" dirty="0"/>
              <a:t>یک گزینه صحیح است و بقیه کاملاً غلط ا</a:t>
            </a:r>
            <a:r>
              <a:rPr lang="fa-IR" dirty="0"/>
              <a:t>ست.</a:t>
            </a:r>
          </a:p>
          <a:p>
            <a:pPr marL="109728" indent="0">
              <a:buNone/>
            </a:pPr>
            <a:r>
              <a:rPr lang="fa-IR" b="1" dirty="0" smtClean="0"/>
              <a:t>مثال علامت مورفی در کدام بیماری زیر دیده می شود؟</a:t>
            </a:r>
            <a:endParaRPr lang="fa-IR" b="1" dirty="0"/>
          </a:p>
          <a:p>
            <a:pPr marL="109728" indent="0">
              <a:buNone/>
            </a:pPr>
            <a:r>
              <a:rPr lang="fa-IR" dirty="0" smtClean="0"/>
              <a:t>1-آپاندیسیت </a:t>
            </a:r>
            <a:r>
              <a:rPr lang="fa-IR" dirty="0"/>
              <a:t>□    </a:t>
            </a:r>
            <a:r>
              <a:rPr lang="fa-IR" dirty="0" smtClean="0"/>
              <a:t>  2-دیورتیکول مکل□        3-کلانژیت□       4-آترزی مری □</a:t>
            </a:r>
          </a:p>
          <a:p>
            <a:pPr marL="109728" indent="0">
              <a:buNone/>
            </a:pPr>
            <a:endParaRPr lang="fa-IR" dirty="0"/>
          </a:p>
          <a:p>
            <a:pPr marL="109728" indent="0">
              <a:buNone/>
            </a:pPr>
            <a:r>
              <a:rPr lang="fa-IR" b="1" dirty="0" smtClean="0">
                <a:solidFill>
                  <a:srgbClr val="FF0000"/>
                </a:solidFill>
              </a:rPr>
              <a:t>2-صحیح </a:t>
            </a:r>
            <a:r>
              <a:rPr lang="fa-IR" b="1" dirty="0">
                <a:solidFill>
                  <a:srgbClr val="FF0000"/>
                </a:solidFill>
              </a:rPr>
              <a:t>ترین گزینه: </a:t>
            </a:r>
            <a:endParaRPr lang="fa-IR" b="1" dirty="0" smtClean="0">
              <a:solidFill>
                <a:srgbClr val="FF0000"/>
              </a:solidFill>
            </a:endParaRPr>
          </a:p>
          <a:p>
            <a:pPr marL="109728" indent="0">
              <a:buNone/>
            </a:pPr>
            <a:r>
              <a:rPr lang="fa-IR" dirty="0" smtClean="0"/>
              <a:t>دراین </a:t>
            </a:r>
            <a:r>
              <a:rPr lang="fa-IR" dirty="0"/>
              <a:t>نوع سوالات،همه ی گزینه ها درست هستند اما یکی از آنها </a:t>
            </a:r>
            <a:r>
              <a:rPr lang="fa-IR" u="sng" dirty="0"/>
              <a:t>صحیح ترین پاسخ </a:t>
            </a:r>
            <a:r>
              <a:rPr lang="fa-IR" dirty="0"/>
              <a:t>است.</a:t>
            </a:r>
          </a:p>
          <a:p>
            <a:pPr marL="109728" indent="0">
              <a:buNone/>
            </a:pPr>
            <a:r>
              <a:rPr lang="fa-IR" b="1" dirty="0"/>
              <a:t>مثال: </a:t>
            </a:r>
            <a:r>
              <a:rPr lang="fa-IR" b="1" dirty="0" smtClean="0"/>
              <a:t> پر ادراری شبانه  در کدام بیماری دیده می شود؟</a:t>
            </a:r>
            <a:endParaRPr lang="fa-IR" b="1" dirty="0"/>
          </a:p>
          <a:p>
            <a:pPr marL="109728" indent="0">
              <a:buNone/>
            </a:pPr>
            <a:r>
              <a:rPr lang="fa-IR" dirty="0" smtClean="0"/>
              <a:t>1-هیپوکالمی□         2-دیابت قندی□       3-هیپر کلسمی□    4-نارسایی کلیوی□</a:t>
            </a:r>
            <a:endParaRPr lang="fa-IR" dirty="0"/>
          </a:p>
          <a:p>
            <a:pPr marL="109728" indent="0">
              <a:buNone/>
            </a:pPr>
            <a:r>
              <a:rPr lang="fa-IR" b="1" dirty="0" smtClean="0">
                <a:solidFill>
                  <a:srgbClr val="FF0000"/>
                </a:solidFill>
              </a:rPr>
              <a:t>3-منفی</a:t>
            </a:r>
            <a:r>
              <a:rPr lang="fa-IR" b="1" dirty="0">
                <a:solidFill>
                  <a:srgbClr val="FF0000"/>
                </a:solidFill>
              </a:rPr>
              <a:t>: </a:t>
            </a:r>
            <a:endParaRPr lang="fa-IR" b="1" dirty="0" smtClean="0">
              <a:solidFill>
                <a:srgbClr val="FF0000"/>
              </a:solidFill>
            </a:endParaRPr>
          </a:p>
          <a:p>
            <a:pPr marL="109728" indent="0">
              <a:buNone/>
            </a:pPr>
            <a:r>
              <a:rPr lang="fa-IR" dirty="0" smtClean="0"/>
              <a:t>سوال </a:t>
            </a:r>
            <a:r>
              <a:rPr lang="fa-IR" dirty="0"/>
              <a:t>به صورت </a:t>
            </a:r>
            <a:r>
              <a:rPr lang="fa-IR" u="sng" dirty="0"/>
              <a:t>منفی بیان می شود </a:t>
            </a:r>
            <a:r>
              <a:rPr lang="fa-IR" dirty="0"/>
              <a:t>و همه ی گزینه ها به جز یکی از آن ها درست هستند.</a:t>
            </a:r>
          </a:p>
          <a:p>
            <a:pPr marL="109728" indent="0">
              <a:buNone/>
            </a:pPr>
            <a:r>
              <a:rPr lang="fa-IR" dirty="0"/>
              <a:t>مثال: </a:t>
            </a:r>
            <a:r>
              <a:rPr lang="fa-IR" b="1" dirty="0" smtClean="0"/>
              <a:t>کدام  غذا منبع آهن در درمان آنمی </a:t>
            </a:r>
            <a:r>
              <a:rPr lang="fa-IR" b="1" u="sng" dirty="0" smtClean="0"/>
              <a:t>نیست</a:t>
            </a:r>
            <a:r>
              <a:rPr lang="fa-IR" b="1" u="sng" dirty="0"/>
              <a:t>؟</a:t>
            </a:r>
          </a:p>
          <a:p>
            <a:pPr marL="109728" indent="0">
              <a:buNone/>
            </a:pPr>
            <a:r>
              <a:rPr lang="fa-IR" dirty="0" smtClean="0"/>
              <a:t>1-تخم مرغ □                                    2-جگر□</a:t>
            </a:r>
            <a:endParaRPr lang="fa-IR" dirty="0"/>
          </a:p>
          <a:p>
            <a:pPr marL="109728" indent="0">
              <a:buNone/>
            </a:pPr>
            <a:r>
              <a:rPr lang="fa-IR" dirty="0"/>
              <a:t> 3- </a:t>
            </a:r>
            <a:r>
              <a:rPr lang="fa-IR" dirty="0" smtClean="0"/>
              <a:t>گوشت قرمز□                               4-حبوبات □</a:t>
            </a:r>
            <a:endParaRPr lang="fa-IR" dirty="0"/>
          </a:p>
          <a:p>
            <a:pPr marL="109728" indent="0">
              <a:buNone/>
            </a:pPr>
            <a:endParaRPr lang="fa-IR" dirty="0"/>
          </a:p>
        </p:txBody>
      </p:sp>
      <p:sp>
        <p:nvSpPr>
          <p:cNvPr id="3" name="Title 2"/>
          <p:cNvSpPr>
            <a:spLocks noGrp="1"/>
          </p:cNvSpPr>
          <p:nvPr>
            <p:ph type="title"/>
          </p:nvPr>
        </p:nvSpPr>
        <p:spPr>
          <a:xfrm>
            <a:off x="457200" y="274638"/>
            <a:ext cx="8229600" cy="418058"/>
          </a:xfrm>
        </p:spPr>
        <p:txBody>
          <a:bodyPr>
            <a:normAutofit fontScale="90000"/>
          </a:bodyPr>
          <a:lstStyle/>
          <a:p>
            <a:pPr algn="r" rtl="0"/>
            <a:r>
              <a:rPr lang="fa-IR" dirty="0"/>
              <a:t>سوالات چند گزینه ای:</a:t>
            </a:r>
            <a:br>
              <a:rPr lang="fa-IR" dirty="0"/>
            </a:br>
            <a:endParaRPr lang="fa-IR" dirty="0"/>
          </a:p>
        </p:txBody>
      </p:sp>
    </p:spTree>
    <p:extLst>
      <p:ext uri="{BB962C8B-B14F-4D97-AF65-F5344CB8AC3E}">
        <p14:creationId xmlns:p14="http://schemas.microsoft.com/office/powerpoint/2010/main" val="139783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980728"/>
            <a:ext cx="8229600" cy="5544616"/>
          </a:xfrm>
        </p:spPr>
        <p:txBody>
          <a:bodyPr>
            <a:normAutofit fontScale="85000" lnSpcReduction="20000"/>
          </a:bodyPr>
          <a:lstStyle/>
          <a:p>
            <a:pPr marL="624078" indent="-514350">
              <a:buAutoNum type="arabicPeriod"/>
            </a:pPr>
            <a:r>
              <a:rPr lang="fa-IR" b="1" dirty="0" smtClean="0"/>
              <a:t>قسمت </a:t>
            </a:r>
            <a:r>
              <a:rPr lang="fa-IR" b="1" dirty="0"/>
              <a:t>اصلی سئوال که متن سئوال (تنه) را شامل می شود.(تنه یا متن اصلی سئوال می تواند به صورت </a:t>
            </a:r>
            <a:r>
              <a:rPr lang="fa-IR" b="1" u="sng" dirty="0">
                <a:solidFill>
                  <a:srgbClr val="FF0000"/>
                </a:solidFill>
              </a:rPr>
              <a:t>جمله سئوالی یا جمله ناقص </a:t>
            </a:r>
            <a:r>
              <a:rPr lang="fa-IR" b="1" dirty="0"/>
              <a:t>نوشته شود</a:t>
            </a:r>
            <a:r>
              <a:rPr lang="fa-IR" b="1" dirty="0" smtClean="0"/>
              <a:t>).</a:t>
            </a:r>
          </a:p>
          <a:p>
            <a:pPr marL="624078" indent="-514350">
              <a:buAutoNum type="arabicPeriod"/>
            </a:pPr>
            <a:endParaRPr lang="fa-IR" b="1" dirty="0"/>
          </a:p>
          <a:p>
            <a:pPr marL="109728" indent="0">
              <a:buNone/>
            </a:pPr>
            <a:r>
              <a:rPr lang="fa-IR" b="1" dirty="0" smtClean="0"/>
              <a:t>2. انواع گزینه </a:t>
            </a:r>
            <a:r>
              <a:rPr lang="fa-IR" b="1" dirty="0"/>
              <a:t>ها به </a:t>
            </a:r>
            <a:r>
              <a:rPr lang="fa-IR" b="1" dirty="0" smtClean="0"/>
              <a:t>چهار صورت </a:t>
            </a:r>
            <a:r>
              <a:rPr lang="fa-IR" b="1" dirty="0"/>
              <a:t>نوشته می شوند </a:t>
            </a:r>
            <a:r>
              <a:rPr lang="fa-IR" b="1" dirty="0" smtClean="0"/>
              <a:t>:</a:t>
            </a:r>
          </a:p>
          <a:p>
            <a:pPr marL="109728" indent="0">
              <a:buNone/>
            </a:pPr>
            <a:r>
              <a:rPr lang="fa-IR" b="1" dirty="0"/>
              <a:t> </a:t>
            </a:r>
            <a:br>
              <a:rPr lang="fa-IR" b="1" dirty="0"/>
            </a:br>
            <a:r>
              <a:rPr lang="fa-IR" b="1" dirty="0" smtClean="0"/>
              <a:t> </a:t>
            </a:r>
            <a:r>
              <a:rPr lang="fa-IR" b="1" dirty="0"/>
              <a:t>الف- گزینه درست           </a:t>
            </a:r>
            <a:r>
              <a:rPr lang="en-US" b="1" dirty="0"/>
              <a:t>Key Answer</a:t>
            </a:r>
            <a:br>
              <a:rPr lang="en-US" b="1" dirty="0"/>
            </a:br>
            <a:r>
              <a:rPr lang="en-US" b="1" dirty="0"/>
              <a:t/>
            </a:r>
            <a:br>
              <a:rPr lang="en-US" b="1" dirty="0"/>
            </a:br>
            <a:r>
              <a:rPr lang="fa-IR" b="1" dirty="0"/>
              <a:t>ب- گزینه موجه نما                      </a:t>
            </a:r>
            <a:r>
              <a:rPr lang="en-US" b="1" dirty="0"/>
              <a:t>Foil</a:t>
            </a:r>
            <a:br>
              <a:rPr lang="en-US" b="1" dirty="0"/>
            </a:br>
            <a:r>
              <a:rPr lang="en-US" b="1" dirty="0"/>
              <a:t/>
            </a:r>
            <a:br>
              <a:rPr lang="en-US" b="1" dirty="0"/>
            </a:br>
            <a:r>
              <a:rPr lang="fa-IR" b="1" dirty="0"/>
              <a:t>ح- گزینه انحرافی               </a:t>
            </a:r>
            <a:r>
              <a:rPr lang="en-US" b="1" dirty="0"/>
              <a:t>Distractor</a:t>
            </a:r>
            <a:br>
              <a:rPr lang="en-US" b="1" dirty="0"/>
            </a:br>
            <a:r>
              <a:rPr lang="en-US" b="1" dirty="0"/>
              <a:t/>
            </a:r>
            <a:br>
              <a:rPr lang="en-US" b="1" dirty="0"/>
            </a:br>
            <a:r>
              <a:rPr lang="fa-IR" b="1" dirty="0"/>
              <a:t>د- گزینه گمراه ساز                </a:t>
            </a:r>
            <a:r>
              <a:rPr lang="en-US" b="1" dirty="0"/>
              <a:t>Mislead</a:t>
            </a:r>
            <a:br>
              <a:rPr lang="en-US" b="1" dirty="0"/>
            </a:br>
            <a:endParaRPr lang="fa-IR" b="1" dirty="0"/>
          </a:p>
          <a:p>
            <a:pPr marL="109728" indent="0" algn="just">
              <a:buNone/>
            </a:pPr>
            <a:r>
              <a:rPr lang="fa-IR" dirty="0" smtClean="0"/>
              <a:t>(</a:t>
            </a:r>
            <a:r>
              <a:rPr lang="fa-IR" dirty="0"/>
              <a:t>پاسخ ها که یکی از آن ها پاسخ درست سئوال است . سایر پاسخ ها نقش تشخیصی برای پاسخ دهندگانی را دارند که پاسخ درست را نمی دانند واصطلاحا"((گزینه های انحرافی)) نامیده می شوند. </a:t>
            </a:r>
            <a:r>
              <a:rPr lang="fa-IR" b="1" u="sng" dirty="0"/>
              <a:t>گزینه های انحرافی نباید کاملا"غلط باشند .، بلکه باید به شکلی در بر دارنده پاسخی مرتبط با موضوع مورد سئوال باشد. </a:t>
            </a:r>
            <a:r>
              <a:rPr lang="fa-IR" dirty="0"/>
              <a:t>این گزینه های انحرافی اهمیت زیادی در پی بردن به آموخته های نامطلوب یاد گیرندگان دارند ).</a:t>
            </a:r>
          </a:p>
          <a:p>
            <a:pPr marL="109728" indent="0">
              <a:buNone/>
            </a:pPr>
            <a:endParaRPr lang="fa-IR" dirty="0"/>
          </a:p>
        </p:txBody>
      </p:sp>
      <p:sp>
        <p:nvSpPr>
          <p:cNvPr id="3" name="Title 2"/>
          <p:cNvSpPr>
            <a:spLocks noGrp="1"/>
          </p:cNvSpPr>
          <p:nvPr>
            <p:ph type="title"/>
          </p:nvPr>
        </p:nvSpPr>
        <p:spPr>
          <a:xfrm>
            <a:off x="457200" y="274638"/>
            <a:ext cx="8291264" cy="706090"/>
          </a:xfrm>
        </p:spPr>
        <p:txBody>
          <a:bodyPr>
            <a:normAutofit/>
          </a:bodyPr>
          <a:lstStyle/>
          <a:p>
            <a:r>
              <a:rPr lang="fa-IR" sz="2800" dirty="0"/>
              <a:t>هر سئوال چند گزینه ای از قسمت هایی به شرح زیر تشکیل شده است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571775"/>
            <a:ext cx="216024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034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323850" y="404664"/>
            <a:ext cx="8424863" cy="5472261"/>
          </a:xfrm>
        </p:spPr>
        <p:txBody>
          <a:bodyPr/>
          <a:lstStyle/>
          <a:p>
            <a:pPr algn="just" eaLnBrk="1" hangingPunct="1">
              <a:lnSpc>
                <a:spcPct val="80000"/>
              </a:lnSpc>
              <a:defRPr/>
            </a:pPr>
            <a:r>
              <a:rPr lang="fa-IR" sz="2800" b="1" dirty="0" smtClean="0"/>
              <a:t>مثال : پیر مرد 80 ساله  معتاد به تریاک و سیگار که پس از لیز خوردن در حمام شکایت از درد منتشر در سمت چپ قفسه سینه همراه با تنگی نفس بمدت 4 ساعت دارد به اورژا نس  مراجعه نموده است. </a:t>
            </a:r>
          </a:p>
          <a:p>
            <a:pPr algn="just" eaLnBrk="1" hangingPunct="1">
              <a:lnSpc>
                <a:spcPct val="80000"/>
              </a:lnSpc>
              <a:defRPr/>
            </a:pPr>
            <a:endParaRPr lang="fa-IR" sz="2800" b="1" dirty="0" smtClean="0"/>
          </a:p>
          <a:p>
            <a:pPr algn="r" eaLnBrk="1" hangingPunct="1">
              <a:lnSpc>
                <a:spcPct val="80000"/>
              </a:lnSpc>
              <a:defRPr/>
            </a:pPr>
            <a:r>
              <a:rPr lang="fa-IR" sz="2800" dirty="0" smtClean="0"/>
              <a:t> </a:t>
            </a:r>
            <a:r>
              <a:rPr lang="fa-IR" sz="2800" b="1" dirty="0" smtClean="0">
                <a:solidFill>
                  <a:srgbClr val="00B050"/>
                </a:solidFill>
              </a:rPr>
              <a:t>در معاینه تعداد تنفس 30 در دقیقه ، کاهش صدا در سمع لب پائینی ریه چپ و هیپررزونانسی ناحیه مذ کور در دق مشاهده شد . گرافی ساده ریه ونوار  قلب  ضمیمه میباشد تشخیص شما چیست ؟</a:t>
            </a:r>
          </a:p>
          <a:p>
            <a:pPr algn="r" eaLnBrk="1" hangingPunct="1">
              <a:lnSpc>
                <a:spcPct val="80000"/>
              </a:lnSpc>
              <a:defRPr/>
            </a:pPr>
            <a:endParaRPr lang="fa-IR" sz="2800" dirty="0" smtClean="0"/>
          </a:p>
          <a:p>
            <a:pPr algn="r" eaLnBrk="1" hangingPunct="1">
              <a:lnSpc>
                <a:spcPct val="80000"/>
              </a:lnSpc>
              <a:defRPr/>
            </a:pPr>
            <a:r>
              <a:rPr lang="fa-IR" sz="2800" b="1" dirty="0" smtClean="0"/>
              <a:t>الف-</a:t>
            </a:r>
            <a:r>
              <a:rPr lang="fa-IR" sz="2800" dirty="0" smtClean="0"/>
              <a:t> </a:t>
            </a:r>
            <a:r>
              <a:rPr lang="fa-IR" sz="2800" b="1" dirty="0" smtClean="0"/>
              <a:t>پنوموتوراکس       </a:t>
            </a:r>
            <a:r>
              <a:rPr lang="fa-IR" sz="2800" b="1" dirty="0" smtClean="0">
                <a:solidFill>
                  <a:srgbClr val="FF6600"/>
                </a:solidFill>
              </a:rPr>
              <a:t>(گزینه درست)</a:t>
            </a:r>
          </a:p>
          <a:p>
            <a:pPr algn="r" eaLnBrk="1" hangingPunct="1">
              <a:lnSpc>
                <a:spcPct val="80000"/>
              </a:lnSpc>
              <a:defRPr/>
            </a:pPr>
            <a:r>
              <a:rPr lang="fa-IR" sz="2800" b="1" dirty="0" smtClean="0"/>
              <a:t>ب- آمفیزم پان آسینار     </a:t>
            </a:r>
            <a:r>
              <a:rPr lang="fa-IR" sz="2800" b="1" dirty="0" smtClean="0">
                <a:solidFill>
                  <a:srgbClr val="FF6600"/>
                </a:solidFill>
              </a:rPr>
              <a:t>(موجه نما)</a:t>
            </a:r>
          </a:p>
          <a:p>
            <a:pPr algn="r" eaLnBrk="1" hangingPunct="1">
              <a:lnSpc>
                <a:spcPct val="80000"/>
              </a:lnSpc>
              <a:defRPr/>
            </a:pPr>
            <a:r>
              <a:rPr lang="fa-IR" sz="2800" b="1" dirty="0" smtClean="0"/>
              <a:t>ج- افوزیون پلور          </a:t>
            </a:r>
            <a:r>
              <a:rPr lang="fa-IR" sz="2800" b="1" dirty="0" smtClean="0">
                <a:solidFill>
                  <a:srgbClr val="FF6600"/>
                </a:solidFill>
              </a:rPr>
              <a:t>(انحرافی)</a:t>
            </a:r>
          </a:p>
          <a:p>
            <a:pPr algn="r" eaLnBrk="1" hangingPunct="1">
              <a:lnSpc>
                <a:spcPct val="80000"/>
              </a:lnSpc>
              <a:defRPr/>
            </a:pPr>
            <a:r>
              <a:rPr lang="fa-IR" sz="2800" b="1" dirty="0" smtClean="0"/>
              <a:t>د- فتق دیا فراگمی         </a:t>
            </a:r>
            <a:r>
              <a:rPr lang="fa-IR" sz="2800" b="1" dirty="0" smtClean="0">
                <a:solidFill>
                  <a:srgbClr val="FF6600"/>
                </a:solidFill>
              </a:rPr>
              <a:t>(گمراه ساز)</a:t>
            </a:r>
            <a:endParaRPr lang="en-US" sz="2800" b="1" dirty="0" smtClean="0">
              <a:solidFill>
                <a:srgbClr val="FF6600"/>
              </a:solidFill>
            </a:endParaRPr>
          </a:p>
        </p:txBody>
      </p:sp>
    </p:spTree>
    <p:extLst>
      <p:ext uri="{BB962C8B-B14F-4D97-AF65-F5344CB8AC3E}">
        <p14:creationId xmlns:p14="http://schemas.microsoft.com/office/powerpoint/2010/main" val="141563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760640"/>
          </a:xfrm>
        </p:spPr>
        <p:txBody>
          <a:bodyPr>
            <a:normAutofit/>
          </a:bodyPr>
          <a:lstStyle/>
          <a:p>
            <a:pPr marL="109728" indent="0">
              <a:buNone/>
            </a:pPr>
            <a:r>
              <a:rPr lang="fa-IR" dirty="0" smtClean="0"/>
              <a:t>1-نسبت </a:t>
            </a:r>
            <a:r>
              <a:rPr lang="fa-IR" dirty="0"/>
              <a:t>به سایر آزمون ها انعطاف </a:t>
            </a:r>
            <a:r>
              <a:rPr lang="fa-IR" dirty="0" smtClean="0"/>
              <a:t>پذیرترند وعلاوه </a:t>
            </a:r>
            <a:r>
              <a:rPr lang="fa-IR" dirty="0"/>
              <a:t>بر دانش،توانایی استدلال،قضاوت و بسیاری از سطوح یادگیری را می سنجد.</a:t>
            </a:r>
          </a:p>
          <a:p>
            <a:pPr marL="109728" indent="0">
              <a:buNone/>
            </a:pPr>
            <a:r>
              <a:rPr lang="fa-IR" dirty="0"/>
              <a:t>2-بااستفاده از این سوال ها می توان در یک زمان محدود تعداد زیادی از هدف های آموزشی و بخش مهمی از محتوای درسی را اندازه گیری کرد.</a:t>
            </a:r>
          </a:p>
          <a:p>
            <a:pPr marL="109728" indent="0">
              <a:buNone/>
            </a:pPr>
            <a:r>
              <a:rPr lang="fa-IR" dirty="0"/>
              <a:t>3-نسبت به آزمون های صحیح –غلط ،کمتر امکان حدس کورکورانه را به آزمون شوندگان می دهد.</a:t>
            </a:r>
          </a:p>
          <a:p>
            <a:pPr marL="109728" indent="0">
              <a:buNone/>
            </a:pPr>
            <a:r>
              <a:rPr lang="fa-IR" dirty="0"/>
              <a:t>4-پاسخ آن ها به سادگی و با عینیت کامل ،قابل تصحیح می باشد.</a:t>
            </a:r>
          </a:p>
          <a:p>
            <a:pPr marL="109728" indent="0">
              <a:buNone/>
            </a:pPr>
            <a:r>
              <a:rPr lang="fa-IR" dirty="0"/>
              <a:t>5- </a:t>
            </a:r>
            <a:r>
              <a:rPr lang="fa-IR" dirty="0" smtClean="0"/>
              <a:t>دانشجویان و مدرسین </a:t>
            </a:r>
            <a:r>
              <a:rPr lang="fa-IR" dirty="0"/>
              <a:t>،این آزمون ها را به سایر آزمون های عینی ،ترجیح می دهند.</a:t>
            </a:r>
          </a:p>
          <a:p>
            <a:pPr marL="109728" indent="0">
              <a:buNone/>
            </a:pPr>
            <a:r>
              <a:rPr lang="fa-IR" dirty="0"/>
              <a:t>6-اگر گزینه ی انحرافی این آزمون ها با توجه به اشتباهات متداول </a:t>
            </a:r>
            <a:r>
              <a:rPr lang="fa-IR" dirty="0" smtClean="0"/>
              <a:t>دانشجوتهیه </a:t>
            </a:r>
            <a:r>
              <a:rPr lang="fa-IR" dirty="0"/>
              <a:t>شود،منبع مناسبی برای تشخیص مشکلات آن ها خواهد </a:t>
            </a:r>
            <a:r>
              <a:rPr lang="fa-IR" dirty="0" smtClean="0"/>
              <a:t>بود.</a:t>
            </a:r>
            <a:endParaRPr lang="fa-IR" dirty="0"/>
          </a:p>
          <a:p>
            <a:pPr marL="109728" indent="0">
              <a:buNone/>
            </a:pPr>
            <a:endParaRPr lang="fa-IR" dirty="0"/>
          </a:p>
        </p:txBody>
      </p:sp>
      <p:sp>
        <p:nvSpPr>
          <p:cNvPr id="3" name="Title 2"/>
          <p:cNvSpPr>
            <a:spLocks noGrp="1"/>
          </p:cNvSpPr>
          <p:nvPr>
            <p:ph type="title"/>
          </p:nvPr>
        </p:nvSpPr>
        <p:spPr>
          <a:xfrm>
            <a:off x="457200" y="274638"/>
            <a:ext cx="8229600" cy="634082"/>
          </a:xfrm>
        </p:spPr>
        <p:txBody>
          <a:bodyPr>
            <a:normAutofit fontScale="90000"/>
          </a:bodyPr>
          <a:lstStyle/>
          <a:p>
            <a:pPr algn="r" rtl="0"/>
            <a:r>
              <a:rPr lang="fa-IR" dirty="0"/>
              <a:t>محاسن آزمون های چند گزینه ای:</a:t>
            </a:r>
            <a:br>
              <a:rPr lang="fa-IR" dirty="0"/>
            </a:br>
            <a:endParaRPr lang="fa-IR" dirty="0"/>
          </a:p>
        </p:txBody>
      </p:sp>
    </p:spTree>
    <p:extLst>
      <p:ext uri="{BB962C8B-B14F-4D97-AF65-F5344CB8AC3E}">
        <p14:creationId xmlns:p14="http://schemas.microsoft.com/office/powerpoint/2010/main" val="1030711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836712"/>
            <a:ext cx="8229600" cy="5832648"/>
          </a:xfrm>
        </p:spPr>
        <p:txBody>
          <a:bodyPr>
            <a:normAutofit/>
          </a:bodyPr>
          <a:lstStyle/>
          <a:p>
            <a:pPr marL="109728" indent="0" algn="just">
              <a:buNone/>
            </a:pPr>
            <a:r>
              <a:rPr lang="fa-IR" b="1" dirty="0" smtClean="0"/>
              <a:t>1-ساختن </a:t>
            </a:r>
            <a:r>
              <a:rPr lang="fa-IR" b="1" dirty="0"/>
              <a:t>این آزمون ها بسیار دشوار است.معلمان غالباً نمی توانند تعدادی گزینه ی انحرافی خوب برای سوالات چند گزینه ای انتخاب کنند.</a:t>
            </a:r>
          </a:p>
          <a:p>
            <a:pPr marL="109728" indent="0" algn="just">
              <a:buNone/>
            </a:pPr>
            <a:r>
              <a:rPr lang="fa-IR" b="1" dirty="0"/>
              <a:t>2- معلمان اغلب سوالات چند گزینه ای را در حد سنجش اطلاعات کم اهمیت جزیی می نویسند</a:t>
            </a:r>
            <a:r>
              <a:rPr lang="fa-IR" b="1" dirty="0" smtClean="0"/>
              <a:t>.</a:t>
            </a:r>
          </a:p>
          <a:p>
            <a:pPr marL="109728" indent="0" algn="just">
              <a:buNone/>
            </a:pPr>
            <a:endParaRPr lang="fa-IR" b="1" dirty="0"/>
          </a:p>
          <a:p>
            <a:pPr marL="109728" indent="0" algn="just">
              <a:buNone/>
            </a:pPr>
            <a:r>
              <a:rPr lang="fa-IR" b="1" dirty="0"/>
              <a:t>3-در مقایسه با آزمون های صحیح – غلط ،  پیدا کردن گزینه ی درست،مستلزم صرف وقت بیشتری است</a:t>
            </a:r>
            <a:r>
              <a:rPr lang="fa-IR" b="1" dirty="0" smtClean="0"/>
              <a:t>.</a:t>
            </a:r>
          </a:p>
          <a:p>
            <a:pPr marL="109728" indent="0" algn="just">
              <a:buNone/>
            </a:pPr>
            <a:endParaRPr lang="fa-IR" b="1" dirty="0"/>
          </a:p>
          <a:p>
            <a:pPr marL="109728" indent="0" algn="just">
              <a:buNone/>
            </a:pPr>
            <a:r>
              <a:rPr lang="fa-IR" b="1" dirty="0"/>
              <a:t>4-دانش آموزان قوی قادر به پیدا کردن اشکالات و نقطه نظرهای واگرا(غیرمعمولی) در سوالات هستند و بابت این تیزبینی نه تنها تشویق می شوند بلکه گاهی تنبیه می شوند.</a:t>
            </a:r>
          </a:p>
          <a:p>
            <a:pPr marL="109728" indent="0" algn="just">
              <a:buNone/>
            </a:pPr>
            <a:endParaRPr lang="fa-IR" b="1" dirty="0"/>
          </a:p>
        </p:txBody>
      </p:sp>
      <p:sp>
        <p:nvSpPr>
          <p:cNvPr id="3" name="Title 2"/>
          <p:cNvSpPr>
            <a:spLocks noGrp="1"/>
          </p:cNvSpPr>
          <p:nvPr>
            <p:ph type="title"/>
          </p:nvPr>
        </p:nvSpPr>
        <p:spPr>
          <a:xfrm>
            <a:off x="457200" y="274638"/>
            <a:ext cx="8229600" cy="706090"/>
          </a:xfrm>
        </p:spPr>
        <p:txBody>
          <a:bodyPr>
            <a:normAutofit fontScale="90000"/>
          </a:bodyPr>
          <a:lstStyle/>
          <a:p>
            <a:pPr algn="r" rtl="0"/>
            <a:r>
              <a:rPr lang="fa-IR" dirty="0"/>
              <a:t>معایب آزمون های چند گزینه ای:</a:t>
            </a:r>
            <a:br>
              <a:rPr lang="fa-IR" dirty="0"/>
            </a:br>
            <a:endParaRPr lang="fa-IR" dirty="0"/>
          </a:p>
        </p:txBody>
      </p:sp>
    </p:spTree>
    <p:extLst>
      <p:ext uri="{BB962C8B-B14F-4D97-AF65-F5344CB8AC3E}">
        <p14:creationId xmlns:p14="http://schemas.microsoft.com/office/powerpoint/2010/main" val="371606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3" y="836712"/>
            <a:ext cx="8352928" cy="5904656"/>
          </a:xfrm>
        </p:spPr>
        <p:txBody>
          <a:bodyPr>
            <a:normAutofit fontScale="70000" lnSpcReduction="20000"/>
          </a:bodyPr>
          <a:lstStyle/>
          <a:p>
            <a:pPr marL="109728" indent="0">
              <a:buNone/>
            </a:pPr>
            <a:r>
              <a:rPr lang="fa-IR" b="1" dirty="0" smtClean="0"/>
              <a:t>1-هر </a:t>
            </a:r>
            <a:r>
              <a:rPr lang="fa-IR" b="1" dirty="0"/>
              <a:t>سوال باید یک موضوع مهم یا یک هدف آموزشی را اندازه گیری کند.</a:t>
            </a:r>
          </a:p>
          <a:p>
            <a:pPr marL="109728" indent="0">
              <a:buNone/>
            </a:pPr>
            <a:r>
              <a:rPr lang="fa-IR" b="1" dirty="0" smtClean="0"/>
              <a:t>2-بیش </a:t>
            </a:r>
            <a:r>
              <a:rPr lang="fa-IR" b="1" dirty="0"/>
              <a:t>از یک مسئله یا یک مطلب در هر سوال قرار </a:t>
            </a:r>
            <a:r>
              <a:rPr lang="fa-IR" b="1" u="sng" dirty="0"/>
              <a:t>ندهید.</a:t>
            </a:r>
          </a:p>
          <a:p>
            <a:pPr marL="109728" indent="0">
              <a:buNone/>
            </a:pPr>
            <a:r>
              <a:rPr lang="fa-IR" b="1" dirty="0"/>
              <a:t>3-از تکرار مطالب در گزینه ها خودداری کنید.</a:t>
            </a:r>
          </a:p>
          <a:p>
            <a:pPr marL="109728" indent="0">
              <a:buNone/>
            </a:pPr>
            <a:r>
              <a:rPr lang="fa-IR" b="1" dirty="0"/>
              <a:t>4- مطالب اصلی سوال را به طور </a:t>
            </a:r>
            <a:r>
              <a:rPr lang="fa-IR" b="1" u="sng" dirty="0"/>
              <a:t>کامل در تنه ی  </a:t>
            </a:r>
            <a:r>
              <a:rPr lang="fa-IR" b="1" dirty="0"/>
              <a:t>آن بنویسید.</a:t>
            </a:r>
          </a:p>
          <a:p>
            <a:pPr marL="109728" indent="0">
              <a:buNone/>
            </a:pPr>
            <a:r>
              <a:rPr lang="fa-IR" b="1" dirty="0"/>
              <a:t>5-همه ی گزینه های یک سوال باید متجانس و به موضوع واحدی مربوط شوند.</a:t>
            </a:r>
          </a:p>
          <a:p>
            <a:pPr marL="109728" indent="0">
              <a:buNone/>
            </a:pPr>
            <a:r>
              <a:rPr lang="fa-IR" b="1" dirty="0"/>
              <a:t>6-سوال را طوری بنویسید که پاسخ درست،تنها پاسخ درست یا قطعاً درست ترین پاسخ باشد.</a:t>
            </a:r>
          </a:p>
          <a:p>
            <a:pPr marL="109728" indent="0">
              <a:buNone/>
            </a:pPr>
            <a:r>
              <a:rPr lang="fa-IR" b="1" dirty="0"/>
              <a:t>7- برای اندازه گیری فرایندهای پیچیده ی ذهنی از موقعیت های تازه استفاده کنید.</a:t>
            </a:r>
          </a:p>
          <a:p>
            <a:pPr marL="109728" indent="0">
              <a:buNone/>
            </a:pPr>
            <a:r>
              <a:rPr lang="fa-IR" b="1" dirty="0"/>
              <a:t>8- گزینه های انحرافی را طوری بنویسید که آزمون شوندگان بی اطلاع از موضوع سوال را به خود جلب کند.</a:t>
            </a:r>
          </a:p>
          <a:p>
            <a:pPr marL="109728" indent="0">
              <a:buNone/>
            </a:pPr>
            <a:r>
              <a:rPr lang="fa-IR" b="1" dirty="0"/>
              <a:t>9-در سوالات منفی کلمات منفی را برجسته جلوه دهید.</a:t>
            </a:r>
          </a:p>
          <a:p>
            <a:pPr marL="109728" indent="0">
              <a:buNone/>
            </a:pPr>
            <a:r>
              <a:rPr lang="fa-IR" b="1" dirty="0"/>
              <a:t>10-در سوالات با تنه ی منفی از گزینه های منفی(منفی مضاعف) بپرهیزید.</a:t>
            </a:r>
          </a:p>
          <a:p>
            <a:pPr marL="109728" indent="0">
              <a:buNone/>
            </a:pPr>
            <a:r>
              <a:rPr lang="fa-IR" b="1" dirty="0"/>
              <a:t>11-سوال ها را مستقل از یکدیگر بنویسید.</a:t>
            </a:r>
          </a:p>
          <a:p>
            <a:pPr marL="109728" indent="0">
              <a:buNone/>
            </a:pPr>
            <a:r>
              <a:rPr lang="fa-IR" b="1" dirty="0"/>
              <a:t>12-تا حد امکان از کاربرد عبارت هایی مانند «همه آن چه در بالا گفته شد» یا «تمامی موارد فوق» و غیره خودداری کنید.</a:t>
            </a:r>
          </a:p>
          <a:p>
            <a:pPr marL="109728" indent="0">
              <a:buNone/>
            </a:pPr>
            <a:r>
              <a:rPr lang="fa-IR" b="1" dirty="0"/>
              <a:t>13-دو گزینه ی متضاد را که یکی از آن ها درست است، به کار نبرید.</a:t>
            </a:r>
          </a:p>
          <a:p>
            <a:pPr marL="109728" indent="0">
              <a:buNone/>
            </a:pPr>
            <a:r>
              <a:rPr lang="fa-IR" b="1" dirty="0"/>
              <a:t>14-طول گزینه ی درست را در سوال های مختلف تغییر دهید.</a:t>
            </a:r>
          </a:p>
          <a:p>
            <a:pPr marL="109728" indent="0">
              <a:buNone/>
            </a:pPr>
            <a:r>
              <a:rPr lang="fa-IR" b="1" dirty="0"/>
              <a:t>15-محل گزینه ی درست را در میان گزینه ها به طور تصادفی تغییر دهید.</a:t>
            </a:r>
          </a:p>
          <a:p>
            <a:pPr marL="109728" indent="0">
              <a:buNone/>
            </a:pPr>
            <a:r>
              <a:rPr lang="fa-IR" b="1" dirty="0"/>
              <a:t>16-سوالها را به زبانی بنویسید که در حد فهم آزمون شوندگان باشد.        </a:t>
            </a:r>
          </a:p>
          <a:p>
            <a:pPr marL="109728" indent="0">
              <a:buNone/>
            </a:pPr>
            <a:r>
              <a:rPr lang="fa-IR" b="1" dirty="0"/>
              <a:t>17-در سوال هایی که تنه ی آن ها ناتمام است جای خالی را در آخر جمله قرار دهید.</a:t>
            </a:r>
          </a:p>
          <a:p>
            <a:pPr marL="109728" indent="0">
              <a:buNone/>
            </a:pPr>
            <a:r>
              <a:rPr lang="fa-IR" b="1" dirty="0"/>
              <a:t>18-عبارت هایی نظیر هیچ یک از موارد بالا ، هیچکدام و از این قبیل را </a:t>
            </a:r>
            <a:r>
              <a:rPr lang="fa-IR" b="1" dirty="0" smtClean="0"/>
              <a:t>به </a:t>
            </a:r>
            <a:r>
              <a:rPr lang="fa-IR" b="1" dirty="0"/>
              <a:t>کار نبرید.</a:t>
            </a:r>
          </a:p>
          <a:p>
            <a:pPr marL="109728" indent="0">
              <a:buNone/>
            </a:pPr>
            <a:endParaRPr lang="fa-IR" b="1" dirty="0"/>
          </a:p>
        </p:txBody>
      </p:sp>
      <p:sp>
        <p:nvSpPr>
          <p:cNvPr id="3" name="Title 2"/>
          <p:cNvSpPr>
            <a:spLocks noGrp="1"/>
          </p:cNvSpPr>
          <p:nvPr>
            <p:ph type="title"/>
          </p:nvPr>
        </p:nvSpPr>
        <p:spPr>
          <a:xfrm>
            <a:off x="611560" y="404664"/>
            <a:ext cx="8229600" cy="490066"/>
          </a:xfrm>
        </p:spPr>
        <p:txBody>
          <a:bodyPr>
            <a:normAutofit fontScale="90000"/>
          </a:bodyPr>
          <a:lstStyle/>
          <a:p>
            <a:pPr algn="r" rtl="0"/>
            <a:r>
              <a:rPr lang="fa-IR" dirty="0"/>
              <a:t>قواعد طراحی سوالات چند گزینه </a:t>
            </a:r>
            <a:r>
              <a:rPr lang="fa-IR" dirty="0" smtClean="0"/>
              <a:t>ای( الگوی میلمن )</a:t>
            </a:r>
            <a:r>
              <a:rPr lang="fa-IR" dirty="0"/>
              <a:t/>
            </a:r>
            <a:br>
              <a:rPr lang="fa-IR" dirty="0"/>
            </a:br>
            <a:endParaRPr lang="fa-IR" dirty="0"/>
          </a:p>
        </p:txBody>
      </p:sp>
    </p:spTree>
    <p:extLst>
      <p:ext uri="{BB962C8B-B14F-4D97-AF65-F5344CB8AC3E}">
        <p14:creationId xmlns:p14="http://schemas.microsoft.com/office/powerpoint/2010/main" val="3060163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لطفا در مورد موضوع علمی مورد علاقه خود و سوالاتی که طرح کرده اید </a:t>
            </a:r>
            <a:r>
              <a:rPr lang="fa-IR" b="1" dirty="0" smtClean="0"/>
              <a:t>چهار سوال چند گزینه ای خود را ویرایش کنید .</a:t>
            </a:r>
          </a:p>
        </p:txBody>
      </p:sp>
      <p:sp>
        <p:nvSpPr>
          <p:cNvPr id="3" name="Title 2"/>
          <p:cNvSpPr>
            <a:spLocks noGrp="1"/>
          </p:cNvSpPr>
          <p:nvPr>
            <p:ph type="title"/>
          </p:nvPr>
        </p:nvSpPr>
        <p:spPr/>
        <p:txBody>
          <a:bodyPr>
            <a:normAutofit fontScale="90000"/>
          </a:bodyPr>
          <a:lstStyle/>
          <a:p>
            <a:pPr algn="r" rtl="0"/>
            <a:r>
              <a:rPr lang="fa-IR" dirty="0"/>
              <a:t>کار عملی مرحله </a:t>
            </a:r>
            <a:r>
              <a:rPr lang="fa-IR" dirty="0" smtClean="0"/>
              <a:t>چهارم: </a:t>
            </a:r>
            <a:r>
              <a:rPr lang="fa-IR" dirty="0"/>
              <a:t/>
            </a:r>
            <a:br>
              <a:rPr lang="fa-IR" dirty="0"/>
            </a:br>
            <a:endParaRPr lang="fa-IR" dirty="0"/>
          </a:p>
        </p:txBody>
      </p:sp>
    </p:spTree>
    <p:extLst>
      <p:ext uri="{BB962C8B-B14F-4D97-AF65-F5344CB8AC3E}">
        <p14:creationId xmlns:p14="http://schemas.microsoft.com/office/powerpoint/2010/main" val="15022567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314595"/>
          </a:xfrm>
        </p:spPr>
        <p:txBody>
          <a:bodyPr/>
          <a:lstStyle/>
          <a:p>
            <a:pPr algn="just"/>
            <a:r>
              <a:rPr lang="fa-IR" b="1" dirty="0" smtClean="0"/>
              <a:t>آزمون </a:t>
            </a:r>
            <a:r>
              <a:rPr lang="fa-IR" b="1" dirty="0"/>
              <a:t>هایی هستند که در آن ها، سوالها در اختیار آزمون شونده گذاشته می شوند و او جواب سوال ها را خود آماده می کند و در برگه ی امتحانی می نویسد.علت نام گذاری این نوع آزمون به آزمون ذهنی آن است که در تصحیح جواب های آن ممکن است ،نظر مصحح دخالت کند</a:t>
            </a:r>
            <a:r>
              <a:rPr lang="fa-IR" b="1" dirty="0" smtClean="0"/>
              <a:t>.</a:t>
            </a:r>
          </a:p>
          <a:p>
            <a:pPr algn="just"/>
            <a:endParaRPr lang="fa-IR" b="1" dirty="0"/>
          </a:p>
          <a:p>
            <a:pPr algn="just"/>
            <a:r>
              <a:rPr lang="fa-IR" b="1" dirty="0"/>
              <a:t>تقسیم بندی آزمون های ذهنی یا انشایی :</a:t>
            </a:r>
          </a:p>
          <a:p>
            <a:pPr algn="just"/>
            <a:r>
              <a:rPr lang="fa-IR" b="1" dirty="0"/>
              <a:t>این آزمون ها به دو دسته ی گسترده پاسخ و محدود پاسخ تقسیم می شوند.</a:t>
            </a:r>
          </a:p>
          <a:p>
            <a:pPr algn="just"/>
            <a:endParaRPr lang="fa-IR" b="1" dirty="0"/>
          </a:p>
        </p:txBody>
      </p:sp>
      <p:sp>
        <p:nvSpPr>
          <p:cNvPr id="3" name="Title 2"/>
          <p:cNvSpPr>
            <a:spLocks noGrp="1"/>
          </p:cNvSpPr>
          <p:nvPr>
            <p:ph type="title"/>
          </p:nvPr>
        </p:nvSpPr>
        <p:spPr>
          <a:xfrm>
            <a:off x="457200" y="274638"/>
            <a:ext cx="8229600" cy="562074"/>
          </a:xfrm>
        </p:spPr>
        <p:txBody>
          <a:bodyPr>
            <a:normAutofit fontScale="90000"/>
          </a:bodyPr>
          <a:lstStyle/>
          <a:p>
            <a:pPr algn="r" rtl="0"/>
            <a:r>
              <a:rPr lang="fa-IR" dirty="0"/>
              <a:t>آزمون های ذهنی یا انشایی (تشریحی)</a:t>
            </a:r>
            <a:br>
              <a:rPr lang="fa-IR" dirty="0"/>
            </a:br>
            <a:endParaRPr lang="fa-I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37112"/>
            <a:ext cx="3429000" cy="214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69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260648"/>
            <a:ext cx="8229600" cy="4525963"/>
          </a:xfrm>
        </p:spPr>
        <p:txBody>
          <a:bodyPr/>
          <a:lstStyle/>
          <a:p>
            <a:pPr marL="109728" indent="0" algn="just">
              <a:buNone/>
            </a:pPr>
            <a:r>
              <a:rPr lang="fa-IR" b="1" dirty="0"/>
              <a:t>سنجش وارزشیابی یکی از ارکان اصلی وجدایی ناپذیر آموزش </a:t>
            </a:r>
            <a:r>
              <a:rPr lang="fa-IR" b="1" dirty="0" smtClean="0"/>
              <a:t>علوم پزشکی </a:t>
            </a:r>
            <a:r>
              <a:rPr lang="fa-IR" b="1" dirty="0"/>
              <a:t>است .بنابراین یکی از </a:t>
            </a:r>
            <a:r>
              <a:rPr lang="fa-IR" b="1" dirty="0" smtClean="0"/>
              <a:t>صلاحیت های </a:t>
            </a:r>
            <a:r>
              <a:rPr lang="fa-IR" b="1" dirty="0"/>
              <a:t>فردی برای احراز شغل معلمی </a:t>
            </a:r>
            <a:r>
              <a:rPr lang="fa-IR" b="1" u="sng" dirty="0">
                <a:solidFill>
                  <a:srgbClr val="FF0000"/>
                </a:solidFill>
              </a:rPr>
              <a:t>داشتن دانش نظری ومهارت عملی در زمینه ارزشیابی </a:t>
            </a:r>
            <a:r>
              <a:rPr lang="fa-IR" b="1" dirty="0"/>
              <a:t>است </a:t>
            </a:r>
            <a:r>
              <a:rPr lang="fa-IR" b="1" dirty="0" smtClean="0"/>
              <a:t>.</a:t>
            </a:r>
          </a:p>
          <a:p>
            <a:pPr marL="109728" indent="0" algn="just">
              <a:buNone/>
            </a:pPr>
            <a:endParaRPr lang="fa-IR" b="1" dirty="0"/>
          </a:p>
          <a:p>
            <a:pPr marL="109728" indent="0" algn="just">
              <a:buNone/>
            </a:pPr>
            <a:r>
              <a:rPr lang="fa-IR" b="1" dirty="0"/>
              <a:t>یکی از تخصص های مورد نیاز دست اندرکاران تعلیم و تربیت در سطوح مختلف سازمانی و اجرایی بر خوردار بودن از دانش ، مهارت سنجش و ارزشیابی پیشرفت تحصیلی می باشدکه فقدان آن در عرصه عمل و اجرا </a:t>
            </a:r>
            <a:r>
              <a:rPr lang="fa-IR" b="1" dirty="0" smtClean="0"/>
              <a:t>ناکارآمدی </a:t>
            </a:r>
            <a:r>
              <a:rPr lang="fa-IR" b="1" dirty="0"/>
              <a:t>فر آیند یاددهی- یادگیری را به دنبال خواهد داشت. </a:t>
            </a:r>
          </a:p>
        </p:txBody>
      </p:sp>
      <p:sp>
        <p:nvSpPr>
          <p:cNvPr id="3" name="Title 2"/>
          <p:cNvSpPr>
            <a:spLocks noGrp="1"/>
          </p:cNvSpPr>
          <p:nvPr>
            <p:ph type="title"/>
          </p:nvPr>
        </p:nvSpPr>
        <p:spPr/>
        <p:txBody>
          <a:bodyPr/>
          <a:lstStyle/>
          <a:p>
            <a:endParaRPr lang="fa-IR"/>
          </a:p>
        </p:txBody>
      </p:sp>
      <p:pic>
        <p:nvPicPr>
          <p:cNvPr id="4" name="Picture 7" descr="AN1066"/>
          <p:cNvPicPr>
            <a:picLocks noChangeAspect="1" noChangeArrowheads="1" noCrop="1"/>
          </p:cNvPicPr>
          <p:nvPr/>
        </p:nvPicPr>
        <p:blipFill>
          <a:blip r:embed="rId2"/>
          <a:srcRect/>
          <a:stretch>
            <a:fillRect/>
          </a:stretch>
        </p:blipFill>
        <p:spPr bwMode="auto">
          <a:xfrm>
            <a:off x="1289050" y="3717032"/>
            <a:ext cx="1968500" cy="2362200"/>
          </a:xfrm>
          <a:prstGeom prst="rect">
            <a:avLst/>
          </a:prstGeom>
          <a:noFill/>
          <a:ln w="9525">
            <a:noFill/>
            <a:miter lim="800000"/>
            <a:headEnd/>
            <a:tailEnd/>
          </a:ln>
        </p:spPr>
      </p:pic>
    </p:spTree>
    <p:extLst>
      <p:ext uri="{BB962C8B-B14F-4D97-AF65-F5344CB8AC3E}">
        <p14:creationId xmlns:p14="http://schemas.microsoft.com/office/powerpoint/2010/main" val="153877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fa-IR" b="1" dirty="0" smtClean="0"/>
              <a:t>برای </a:t>
            </a:r>
            <a:r>
              <a:rPr lang="fa-IR" b="1" dirty="0"/>
              <a:t>پاسخ آزمون شونده هیچ محدودیتی وجود ندارد و او آزاد است تا هر گونه که مایل باشد پاسخ خود را بپروراند و سازمان دهد.آزمون شونده در پاسخ دادن به سوال های آزمون از لحاظ زمان پاسخ دهی و مقدار پاسخ نیز آزادی کامل دارد.برای سنجش هدف های ترکیبی و ارزشیابی، </a:t>
            </a:r>
            <a:r>
              <a:rPr lang="fa-IR" b="1" u="sng" dirty="0"/>
              <a:t>بالاترین طبقه های هدف های آموزشی، مناسب ترین سوال </a:t>
            </a:r>
            <a:r>
              <a:rPr lang="fa-IR" b="1" dirty="0"/>
              <a:t>ها هستند.</a:t>
            </a:r>
          </a:p>
          <a:p>
            <a:pPr marL="109728" indent="0" algn="just">
              <a:buNone/>
            </a:pPr>
            <a:endParaRPr lang="fa-IR" b="1" dirty="0"/>
          </a:p>
        </p:txBody>
      </p:sp>
      <p:sp>
        <p:nvSpPr>
          <p:cNvPr id="3" name="Title 2"/>
          <p:cNvSpPr>
            <a:spLocks noGrp="1"/>
          </p:cNvSpPr>
          <p:nvPr>
            <p:ph type="title"/>
          </p:nvPr>
        </p:nvSpPr>
        <p:spPr/>
        <p:txBody>
          <a:bodyPr>
            <a:normAutofit fontScale="90000"/>
          </a:bodyPr>
          <a:lstStyle/>
          <a:p>
            <a:pPr algn="r" rtl="0"/>
            <a:r>
              <a:rPr lang="fa-IR" dirty="0"/>
              <a:t>آزمون های گسترده </a:t>
            </a:r>
            <a:r>
              <a:rPr lang="fa-IR" dirty="0" smtClean="0"/>
              <a:t>پاسخ</a:t>
            </a:r>
            <a:r>
              <a:rPr lang="fa-IR" dirty="0"/>
              <a:t/>
            </a:r>
            <a:br>
              <a:rPr lang="fa-IR" dirty="0"/>
            </a:br>
            <a:endParaRPr lang="fa-I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810000"/>
            <a:ext cx="3279775" cy="271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829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fa-IR" b="1" dirty="0" smtClean="0"/>
              <a:t>آزمون </a:t>
            </a:r>
            <a:r>
              <a:rPr lang="fa-IR" b="1" dirty="0"/>
              <a:t>شونده در دادن پاسخ به سوال ها،آزادی کامل ندارد و سازنده ی آزمون، پاسخ دهنده را </a:t>
            </a:r>
            <a:r>
              <a:rPr lang="fa-IR" b="1" u="sng" dirty="0"/>
              <a:t>ملزم می کند تا پاسخ های خود را چهارچوب شرایطی محدود </a:t>
            </a:r>
            <a:r>
              <a:rPr lang="fa-IR" b="1" dirty="0"/>
              <a:t>سازد.این محدودیت سبب می شود که آزمون شونده نتواند توانایی خود را در ترکیب کردن اندیشه ها و بیان آن ها به صورتی منسجم و منطقی ابرازکند. این نوع آزمون برای اندازه گیری توانایی یادگیرندگان در سطوح فهمیدن ،کاربستن و تحلیل مناسب است ولی برای سنجش توانایی ترکیب،خلاقیت و ارزشیابی مناسب نیست.</a:t>
            </a:r>
          </a:p>
          <a:p>
            <a:pPr algn="just"/>
            <a:endParaRPr lang="fa-IR" b="1" dirty="0"/>
          </a:p>
        </p:txBody>
      </p:sp>
      <p:sp>
        <p:nvSpPr>
          <p:cNvPr id="3" name="Title 2"/>
          <p:cNvSpPr>
            <a:spLocks noGrp="1"/>
          </p:cNvSpPr>
          <p:nvPr>
            <p:ph type="title"/>
          </p:nvPr>
        </p:nvSpPr>
        <p:spPr>
          <a:xfrm>
            <a:off x="457200" y="274638"/>
            <a:ext cx="8229600" cy="778098"/>
          </a:xfrm>
        </p:spPr>
        <p:txBody>
          <a:bodyPr>
            <a:normAutofit/>
          </a:bodyPr>
          <a:lstStyle/>
          <a:p>
            <a:pPr algn="r" rtl="0"/>
            <a:r>
              <a:rPr lang="fa-IR" dirty="0"/>
              <a:t>آزمون های محدود </a:t>
            </a:r>
            <a:r>
              <a:rPr lang="fa-IR" dirty="0" smtClean="0"/>
              <a:t>پاسخ</a:t>
            </a:r>
            <a:endParaRPr lang="fa-IR" dirty="0"/>
          </a:p>
        </p:txBody>
      </p:sp>
    </p:spTree>
    <p:extLst>
      <p:ext uri="{BB962C8B-B14F-4D97-AF65-F5344CB8AC3E}">
        <p14:creationId xmlns:p14="http://schemas.microsoft.com/office/powerpoint/2010/main" val="4004678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fa-IR" sz="4800" b="1" dirty="0" smtClean="0">
                <a:solidFill>
                  <a:srgbClr val="00B050"/>
                </a:solidFill>
              </a:rPr>
              <a:t>آزمون </a:t>
            </a:r>
            <a:r>
              <a:rPr lang="fa-IR" sz="4800" b="1" dirty="0">
                <a:solidFill>
                  <a:srgbClr val="00B050"/>
                </a:solidFill>
              </a:rPr>
              <a:t>های محدود پاسخ برای اندازه گیری سطوح فهمیدن کاربرد و تحلیل مناسب است .</a:t>
            </a:r>
          </a:p>
          <a:p>
            <a:pPr marL="109728" indent="0">
              <a:buNone/>
            </a:pPr>
            <a:r>
              <a:rPr lang="fa-IR" sz="4800" b="1" dirty="0" smtClean="0">
                <a:solidFill>
                  <a:srgbClr val="FF0000"/>
                </a:solidFill>
              </a:rPr>
              <a:t>آزمون </a:t>
            </a:r>
            <a:r>
              <a:rPr lang="fa-IR" sz="4800" b="1" dirty="0">
                <a:solidFill>
                  <a:srgbClr val="FF0000"/>
                </a:solidFill>
              </a:rPr>
              <a:t>های گسترده پاسخ برای اندازه گیری سطوح ترکیب و ارزشیابی مناسب است </a:t>
            </a:r>
            <a:r>
              <a:rPr lang="fa-IR" sz="4800" b="1" dirty="0"/>
              <a:t>.</a:t>
            </a:r>
          </a:p>
          <a:p>
            <a:endParaRPr lang="fa-IR" dirty="0"/>
          </a:p>
        </p:txBody>
      </p:sp>
      <p:sp>
        <p:nvSpPr>
          <p:cNvPr id="3" name="Title 2"/>
          <p:cNvSpPr>
            <a:spLocks noGrp="1"/>
          </p:cNvSpPr>
          <p:nvPr>
            <p:ph type="title"/>
          </p:nvPr>
        </p:nvSpPr>
        <p:spPr>
          <a:xfrm>
            <a:off x="395536" y="260648"/>
            <a:ext cx="8229600" cy="706090"/>
          </a:xfrm>
        </p:spPr>
        <p:txBody>
          <a:bodyPr>
            <a:normAutofit fontScale="90000"/>
          </a:bodyPr>
          <a:lstStyle/>
          <a:p>
            <a:pPr algn="ctr" rtl="0"/>
            <a:r>
              <a:rPr lang="fa-IR" dirty="0"/>
              <a:t>نکته ی </a:t>
            </a:r>
            <a:r>
              <a:rPr lang="fa-IR" dirty="0" smtClean="0"/>
              <a:t>مهم</a:t>
            </a:r>
            <a:r>
              <a:rPr lang="fa-IR" dirty="0"/>
              <a:t/>
            </a:r>
            <a:br>
              <a:rPr lang="fa-IR" dirty="0"/>
            </a:br>
            <a:endParaRPr lang="fa-I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2942456" cy="135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504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2696"/>
            <a:ext cx="8229600" cy="5760640"/>
          </a:xfrm>
        </p:spPr>
        <p:txBody>
          <a:bodyPr>
            <a:normAutofit/>
          </a:bodyPr>
          <a:lstStyle/>
          <a:p>
            <a:pPr marL="109728" indent="0" algn="just">
              <a:buNone/>
            </a:pPr>
            <a:r>
              <a:rPr lang="fa-IR" dirty="0" smtClean="0"/>
              <a:t>1-تهیه </a:t>
            </a:r>
            <a:r>
              <a:rPr lang="fa-IR" dirty="0"/>
              <a:t>ی آزمون های تشریحی از تهیه ی آزمون های عینی آسانتر است.</a:t>
            </a:r>
          </a:p>
          <a:p>
            <a:pPr marL="109728" indent="0" algn="just">
              <a:buNone/>
            </a:pPr>
            <a:r>
              <a:rPr lang="fa-IR" dirty="0"/>
              <a:t>2-این آزمون ها تنها وسیله ی موجود سنجش توانایی آزمون شونده در پروراندن جواب و بیان آن هاست.</a:t>
            </a:r>
          </a:p>
          <a:p>
            <a:pPr marL="109728" indent="0" algn="just">
              <a:buNone/>
            </a:pPr>
            <a:r>
              <a:rPr lang="fa-IR" dirty="0"/>
              <a:t>3-این سوال ها توانایی پاسخ دادن را می سنجد نه انتخاب پاسخ ها</a:t>
            </a:r>
          </a:p>
          <a:p>
            <a:pPr marL="109728" indent="0" algn="just">
              <a:buNone/>
            </a:pPr>
            <a:r>
              <a:rPr lang="fa-IR" dirty="0"/>
              <a:t>4-موقعیت های واقعی تری را به آزمون شوندگان عرضه می کنند.</a:t>
            </a:r>
          </a:p>
          <a:p>
            <a:pPr marL="109728" indent="0" algn="just">
              <a:buNone/>
            </a:pPr>
            <a:r>
              <a:rPr lang="fa-IR" b="1" dirty="0">
                <a:solidFill>
                  <a:srgbClr val="FF0000"/>
                </a:solidFill>
              </a:rPr>
              <a:t>معایب آزمون های تشریحی :</a:t>
            </a:r>
          </a:p>
          <a:p>
            <a:pPr marL="109728" indent="0" algn="just">
              <a:buNone/>
            </a:pPr>
            <a:r>
              <a:rPr lang="fa-IR" dirty="0"/>
              <a:t>1-این آزمون ها </a:t>
            </a:r>
            <a:r>
              <a:rPr lang="fa-IR" b="1" u="sng" dirty="0"/>
              <a:t>نمونه ی کوچکی از محتوای درسی </a:t>
            </a:r>
            <a:r>
              <a:rPr lang="fa-IR" dirty="0"/>
              <a:t>و هدف های آموزشی را اندازه گیری می کنند.</a:t>
            </a:r>
          </a:p>
          <a:p>
            <a:pPr marL="109728" indent="0" algn="just">
              <a:buNone/>
            </a:pPr>
            <a:r>
              <a:rPr lang="fa-IR" dirty="0"/>
              <a:t>2-ذهنی بودن نمره گذاری مصححان و یکنواخت نبودن ارزشیابی آنان مشکل دیگر این نوع آزمون است.</a:t>
            </a:r>
          </a:p>
          <a:p>
            <a:pPr marL="109728" indent="0" algn="just">
              <a:buNone/>
            </a:pPr>
            <a:r>
              <a:rPr lang="fa-IR" dirty="0"/>
              <a:t>3-</a:t>
            </a:r>
            <a:r>
              <a:rPr lang="fa-IR" b="1" u="sng" dirty="0"/>
              <a:t>تصحیح این آزمون ها بسیار وقت گیر </a:t>
            </a:r>
            <a:r>
              <a:rPr lang="fa-IR" dirty="0"/>
              <a:t>است.</a:t>
            </a:r>
          </a:p>
          <a:p>
            <a:pPr marL="109728" indent="0" algn="just">
              <a:buNone/>
            </a:pPr>
            <a:endParaRPr lang="fa-IR" dirty="0"/>
          </a:p>
        </p:txBody>
      </p:sp>
      <p:sp>
        <p:nvSpPr>
          <p:cNvPr id="3" name="Title 2"/>
          <p:cNvSpPr>
            <a:spLocks noGrp="1"/>
          </p:cNvSpPr>
          <p:nvPr>
            <p:ph type="title"/>
          </p:nvPr>
        </p:nvSpPr>
        <p:spPr>
          <a:xfrm>
            <a:off x="457200" y="274638"/>
            <a:ext cx="8229600" cy="562074"/>
          </a:xfrm>
        </p:spPr>
        <p:txBody>
          <a:bodyPr>
            <a:normAutofit fontScale="90000"/>
          </a:bodyPr>
          <a:lstStyle/>
          <a:p>
            <a:pPr algn="r" rtl="0"/>
            <a:r>
              <a:rPr lang="fa-IR" dirty="0"/>
              <a:t>محاسن آزمون های </a:t>
            </a:r>
            <a:r>
              <a:rPr lang="fa-IR" dirty="0" smtClean="0"/>
              <a:t>تشریحی</a:t>
            </a:r>
            <a:r>
              <a:rPr lang="fa-IR" dirty="0"/>
              <a:t/>
            </a:r>
            <a:br>
              <a:rPr lang="fa-IR" dirty="0"/>
            </a:br>
            <a:endParaRPr lang="fa-IR" dirty="0"/>
          </a:p>
        </p:txBody>
      </p:sp>
    </p:spTree>
    <p:extLst>
      <p:ext uri="{BB962C8B-B14F-4D97-AF65-F5344CB8AC3E}">
        <p14:creationId xmlns:p14="http://schemas.microsoft.com/office/powerpoint/2010/main" val="2117183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400600"/>
          </a:xfrm>
        </p:spPr>
        <p:txBody>
          <a:bodyPr>
            <a:normAutofit fontScale="92500" lnSpcReduction="10000"/>
          </a:bodyPr>
          <a:lstStyle/>
          <a:p>
            <a:pPr marL="109728" indent="0">
              <a:buNone/>
            </a:pPr>
            <a:r>
              <a:rPr lang="fa-IR" b="1" dirty="0" smtClean="0"/>
              <a:t>1-دقت </a:t>
            </a:r>
            <a:r>
              <a:rPr lang="fa-IR" b="1" dirty="0"/>
              <a:t>کنید سوال ها به طور مستقیم به اهداف آموزشی مربوط باشند.(جدول دو بعدی را رسم کنید.)</a:t>
            </a:r>
          </a:p>
          <a:p>
            <a:pPr marL="109728" indent="0">
              <a:buNone/>
            </a:pPr>
            <a:r>
              <a:rPr lang="fa-IR" b="1" dirty="0"/>
              <a:t>2- سوال های تشریحی را به اندازه گیری اهدافی محدود کنید که با سایر آزمون ها به خوبی قابل سنجش نیستند.</a:t>
            </a:r>
          </a:p>
          <a:p>
            <a:pPr marL="109728" indent="0">
              <a:buNone/>
            </a:pPr>
            <a:r>
              <a:rPr lang="fa-IR" b="1" u="sng" dirty="0"/>
              <a:t>3-صورت سوال ها را با کلمات و عبارات دقیق و روشن بنویسید و از کلی گویی بپرهیزید.</a:t>
            </a:r>
          </a:p>
          <a:p>
            <a:pPr marL="109728" indent="0">
              <a:buNone/>
            </a:pPr>
            <a:r>
              <a:rPr lang="fa-IR" b="1" dirty="0"/>
              <a:t>4- از کاربرد کلمات «چه کسی»،«چه وقت»،«کجا» و مانند آن بپرهیزید.</a:t>
            </a:r>
          </a:p>
          <a:p>
            <a:pPr marL="109728" indent="0">
              <a:buNone/>
            </a:pPr>
            <a:r>
              <a:rPr lang="fa-IR" b="1" dirty="0"/>
              <a:t>5-تا حد امکان از سوالات تازه و موقعیت های جدید استفاده کنید.</a:t>
            </a:r>
          </a:p>
          <a:p>
            <a:pPr marL="109728" indent="0">
              <a:buNone/>
            </a:pPr>
            <a:r>
              <a:rPr lang="fa-IR" b="1" u="sng" dirty="0"/>
              <a:t>6-سوالات انتخابی ندهید.</a:t>
            </a:r>
          </a:p>
          <a:p>
            <a:pPr marL="109728" indent="0">
              <a:buNone/>
            </a:pPr>
            <a:r>
              <a:rPr lang="fa-IR" b="1" dirty="0"/>
              <a:t>7- زمان کافی برای کل سوال ها و جداگانه برای هر سوال در نظر بگیرید.</a:t>
            </a:r>
          </a:p>
          <a:p>
            <a:pPr marL="109728" indent="0">
              <a:buNone/>
            </a:pPr>
            <a:r>
              <a:rPr lang="fa-IR" b="1" dirty="0"/>
              <a:t>8-با نوشتن سوالاتی که به جواب کوتاه نیاز دارند، تعداد سوالات را افزایش دهید.</a:t>
            </a:r>
          </a:p>
          <a:p>
            <a:pPr marL="109728" indent="0">
              <a:buNone/>
            </a:pPr>
            <a:r>
              <a:rPr lang="fa-IR" b="1" dirty="0"/>
              <a:t>9-دقیقاً مشخص کنید که آزمون شوندگان چه چیزی را باید در جواب ها منظور کنند تا نظر شما را کاملاً تامین نمایند.</a:t>
            </a:r>
          </a:p>
          <a:p>
            <a:pPr marL="109728" indent="0">
              <a:buNone/>
            </a:pPr>
            <a:endParaRPr lang="fa-IR" b="1" dirty="0"/>
          </a:p>
        </p:txBody>
      </p:sp>
      <p:sp>
        <p:nvSpPr>
          <p:cNvPr id="3" name="Title 2"/>
          <p:cNvSpPr>
            <a:spLocks noGrp="1"/>
          </p:cNvSpPr>
          <p:nvPr>
            <p:ph type="title"/>
          </p:nvPr>
        </p:nvSpPr>
        <p:spPr>
          <a:xfrm>
            <a:off x="457200" y="274638"/>
            <a:ext cx="8229600" cy="634082"/>
          </a:xfrm>
        </p:spPr>
        <p:txBody>
          <a:bodyPr>
            <a:normAutofit fontScale="90000"/>
          </a:bodyPr>
          <a:lstStyle/>
          <a:p>
            <a:pPr algn="r" rtl="0"/>
            <a:r>
              <a:rPr lang="fa-IR" dirty="0"/>
              <a:t>قواعد طراحی آزمون های تشریحی </a:t>
            </a:r>
          </a:p>
        </p:txBody>
      </p:sp>
    </p:spTree>
    <p:extLst>
      <p:ext uri="{BB962C8B-B14F-4D97-AF65-F5344CB8AC3E}">
        <p14:creationId xmlns:p14="http://schemas.microsoft.com/office/powerpoint/2010/main" val="2805702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lstStyle/>
          <a:p>
            <a:pPr marL="109728" indent="0">
              <a:buNone/>
            </a:pPr>
            <a:r>
              <a:rPr lang="fa-IR" dirty="0" smtClean="0"/>
              <a:t>10- </a:t>
            </a:r>
            <a:r>
              <a:rPr lang="fa-IR" dirty="0"/>
              <a:t>به آزمون شوندگان حق انتخاب چند سوال از میان تعدادی سوال را ندهید . </a:t>
            </a:r>
            <a:r>
              <a:rPr lang="fa-IR" b="1" u="sng" dirty="0"/>
              <a:t>اگرخواستید  سوالات اختیاری طراحی کنید باید بین دوسوال باشد نه بیشتر </a:t>
            </a:r>
            <a:r>
              <a:rPr lang="fa-IR" b="1" u="sng" dirty="0" smtClean="0"/>
              <a:t>.</a:t>
            </a:r>
          </a:p>
          <a:p>
            <a:pPr marL="109728" indent="0">
              <a:buNone/>
            </a:pPr>
            <a:r>
              <a:rPr lang="fa-IR" dirty="0"/>
              <a:t>11-عواملی را که در ارزشیابی آزمون های تشریحی دخالت خواهید داد از پیش تعیین کنید و آنها را به اطلاع آزمون شوندگان برسانید .</a:t>
            </a:r>
          </a:p>
          <a:p>
            <a:pPr marL="109728" indent="0">
              <a:buNone/>
            </a:pPr>
            <a:r>
              <a:rPr lang="fa-IR" dirty="0"/>
              <a:t>مثلا : </a:t>
            </a:r>
            <a:r>
              <a:rPr lang="fa-IR" b="1" u="sng" dirty="0">
                <a:solidFill>
                  <a:srgbClr val="FF0000"/>
                </a:solidFill>
              </a:rPr>
              <a:t>اگر در جواب سوالات املا کلمات درست نباشد یا جمله بندی درستی نداشته باشید </a:t>
            </a:r>
            <a:r>
              <a:rPr lang="fa-IR" b="1" u="sng" dirty="0" smtClean="0">
                <a:solidFill>
                  <a:srgbClr val="FF0000"/>
                </a:solidFill>
              </a:rPr>
              <a:t>نمره </a:t>
            </a:r>
            <a:r>
              <a:rPr lang="fa-IR" b="1" u="sng" dirty="0">
                <a:solidFill>
                  <a:srgbClr val="FF0000"/>
                </a:solidFill>
              </a:rPr>
              <a:t>کسر می شود </a:t>
            </a:r>
            <a:r>
              <a:rPr lang="fa-IR" b="1" u="sng" dirty="0" smtClean="0">
                <a:solidFill>
                  <a:srgbClr val="FF0000"/>
                </a:solidFill>
              </a:rPr>
              <a:t>.</a:t>
            </a:r>
          </a:p>
          <a:p>
            <a:pPr marL="109728" indent="0">
              <a:buNone/>
            </a:pPr>
            <a:endParaRPr lang="fa-IR" dirty="0"/>
          </a:p>
        </p:txBody>
      </p:sp>
      <p:sp>
        <p:nvSpPr>
          <p:cNvPr id="3" name="Title 2"/>
          <p:cNvSpPr>
            <a:spLocks noGrp="1"/>
          </p:cNvSpPr>
          <p:nvPr>
            <p:ph type="title"/>
          </p:nvPr>
        </p:nvSpPr>
        <p:spPr/>
        <p:txBody>
          <a:bodyPr/>
          <a:lstStyle/>
          <a:p>
            <a:endParaRPr lang="fa-IR"/>
          </a:p>
        </p:txBody>
      </p:sp>
      <p:pic>
        <p:nvPicPr>
          <p:cNvPr id="4" name="Picture 3" descr="C:\Documents and Settings\Administrator\My Documents\My Pictu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12976"/>
            <a:ext cx="3200400" cy="3399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653" y="2060848"/>
            <a:ext cx="1276003" cy="61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Documents and Settings\eiliya.EILIYA-C882C4E2\My Documents\My Pictures\awesome_22.jpg"/>
          <p:cNvPicPr>
            <a:picLocks noChangeAspect="1" noChangeArrowheads="1"/>
          </p:cNvPicPr>
          <p:nvPr/>
        </p:nvPicPr>
        <p:blipFill>
          <a:blip r:embed="rId4"/>
          <a:srcRect/>
          <a:stretch>
            <a:fillRect/>
          </a:stretch>
        </p:blipFill>
        <p:spPr bwMode="auto">
          <a:xfrm>
            <a:off x="4860032" y="3857997"/>
            <a:ext cx="3436888" cy="2109614"/>
          </a:xfrm>
          <a:prstGeom prst="rect">
            <a:avLst/>
          </a:prstGeom>
          <a:noFill/>
        </p:spPr>
      </p:pic>
    </p:spTree>
    <p:extLst>
      <p:ext uri="{BB962C8B-B14F-4D97-AF65-F5344CB8AC3E}">
        <p14:creationId xmlns:p14="http://schemas.microsoft.com/office/powerpoint/2010/main" val="1400065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764704"/>
            <a:ext cx="8229600" cy="5544616"/>
          </a:xfrm>
        </p:spPr>
        <p:txBody>
          <a:bodyPr>
            <a:normAutofit fontScale="85000" lnSpcReduction="10000"/>
          </a:bodyPr>
          <a:lstStyle/>
          <a:p>
            <a:pPr marL="109728" indent="0">
              <a:buNone/>
            </a:pPr>
            <a:r>
              <a:rPr lang="fa-IR" sz="3200" b="1" dirty="0" smtClean="0"/>
              <a:t>1-پاسخ </a:t>
            </a:r>
            <a:r>
              <a:rPr lang="fa-IR" sz="3200" b="1" dirty="0"/>
              <a:t>سوال ها را براساس هدفی که در سوال گنجانده شده است ،تصحیح کنید.</a:t>
            </a:r>
          </a:p>
          <a:p>
            <a:pPr marL="109728" indent="0">
              <a:buNone/>
            </a:pPr>
            <a:r>
              <a:rPr lang="fa-IR" sz="3200" b="1" u="sng" dirty="0"/>
              <a:t>2-بانوشتن یک پاسخ نامه برای هر سوال به عنوان کلید، از دخالت عوامل </a:t>
            </a:r>
            <a:r>
              <a:rPr lang="fa-IR" sz="3200" b="1" dirty="0"/>
              <a:t>نامربوط جلوگیری کنید.</a:t>
            </a:r>
          </a:p>
          <a:p>
            <a:pPr marL="109728" indent="0">
              <a:buNone/>
            </a:pPr>
            <a:r>
              <a:rPr lang="fa-IR" sz="3200" b="1" dirty="0"/>
              <a:t>3- پاسخ </a:t>
            </a:r>
            <a:r>
              <a:rPr lang="fa-IR" sz="3200" b="1" u="sng" dirty="0"/>
              <a:t>را</a:t>
            </a:r>
            <a:r>
              <a:rPr lang="fa-IR" sz="3200" b="1" u="sng" dirty="0">
                <a:solidFill>
                  <a:srgbClr val="FF0000"/>
                </a:solidFill>
              </a:rPr>
              <a:t> سوال به سوال تصحیح کنید </a:t>
            </a:r>
            <a:r>
              <a:rPr lang="fa-IR" sz="3200" b="1" dirty="0"/>
              <a:t>نه برگه به برگه</a:t>
            </a:r>
          </a:p>
          <a:p>
            <a:pPr marL="109728" indent="0">
              <a:buNone/>
            </a:pPr>
            <a:r>
              <a:rPr lang="fa-IR" sz="3200" b="1" dirty="0" smtClean="0"/>
              <a:t>4- </a:t>
            </a:r>
            <a:r>
              <a:rPr lang="fa-IR" sz="3200" b="1" dirty="0"/>
              <a:t>تمام پاسخ ها را در </a:t>
            </a:r>
            <a:r>
              <a:rPr lang="fa-IR" sz="3200" b="1" u="sng" dirty="0">
                <a:solidFill>
                  <a:srgbClr val="00B050"/>
                </a:solidFill>
              </a:rPr>
              <a:t>یک نشست و بدون وقفه ی زمانی </a:t>
            </a:r>
            <a:r>
              <a:rPr lang="fa-IR" sz="3200" b="1" dirty="0"/>
              <a:t>تصیح کنید</a:t>
            </a:r>
            <a:r>
              <a:rPr lang="fa-IR" sz="3200" b="1" dirty="0" smtClean="0"/>
              <a:t>.</a:t>
            </a:r>
          </a:p>
          <a:p>
            <a:pPr marL="109728" indent="0">
              <a:buNone/>
            </a:pPr>
            <a:r>
              <a:rPr lang="fa-IR" sz="3200" b="1" dirty="0"/>
              <a:t>5-هنگام </a:t>
            </a:r>
            <a:r>
              <a:rPr lang="fa-IR" sz="3200" b="1" u="sng" dirty="0"/>
              <a:t>تصحیح ورقه های امتحانی از </a:t>
            </a:r>
            <a:r>
              <a:rPr lang="fa-IR" sz="3200" b="1" u="sng" dirty="0">
                <a:solidFill>
                  <a:srgbClr val="FF0000"/>
                </a:solidFill>
              </a:rPr>
              <a:t>شناسایی نام صاحبان آنان خودداری کنید همان خطای هاله ای </a:t>
            </a:r>
            <a:r>
              <a:rPr lang="fa-IR" sz="3200" b="1" u="sng" dirty="0"/>
              <a:t>که اگریک نفررا بشناسیدگذشته ی او باعث می شودبه اونمره ی کم یا زیاد بدهید.</a:t>
            </a:r>
          </a:p>
          <a:p>
            <a:pPr marL="109728" indent="0">
              <a:buNone/>
            </a:pPr>
            <a:r>
              <a:rPr lang="fa-IR" sz="3200" b="1" dirty="0" smtClean="0"/>
              <a:t>6- </a:t>
            </a:r>
            <a:r>
              <a:rPr lang="fa-IR" sz="3200" b="1" dirty="0"/>
              <a:t>درصورت امکان ازیکی دونفراز </a:t>
            </a:r>
            <a:r>
              <a:rPr lang="fa-IR" sz="3200" b="1" u="sng" dirty="0"/>
              <a:t>همکارانتان بخواهید که تعدادی از سوالات شمارا دوباره تصحیح بکنند</a:t>
            </a:r>
            <a:r>
              <a:rPr lang="fa-IR" sz="3200" b="1" u="sng" dirty="0" smtClean="0"/>
              <a:t>.</a:t>
            </a:r>
          </a:p>
          <a:p>
            <a:pPr marL="109728" indent="0">
              <a:buNone/>
            </a:pPr>
            <a:r>
              <a:rPr lang="fa-IR" sz="3200" b="1" dirty="0" smtClean="0"/>
              <a:t>7- </a:t>
            </a:r>
            <a:r>
              <a:rPr lang="fa-IR" sz="3200" b="1" dirty="0"/>
              <a:t>بر روی برگه های آزمون </a:t>
            </a:r>
            <a:r>
              <a:rPr lang="fa-IR" sz="3200" b="1" u="sng" dirty="0">
                <a:solidFill>
                  <a:srgbClr val="FF0000"/>
                </a:solidFill>
              </a:rPr>
              <a:t>اشتباهات دانش آموزان را اصلاح کنید و نظرهای خودتان را </a:t>
            </a:r>
            <a:r>
              <a:rPr lang="fa-IR" sz="3200" b="1" u="sng" dirty="0" smtClean="0">
                <a:solidFill>
                  <a:srgbClr val="FF0000"/>
                </a:solidFill>
              </a:rPr>
              <a:t>بن</a:t>
            </a:r>
            <a:r>
              <a:rPr lang="fa-IR" sz="3200" b="1" dirty="0" smtClean="0"/>
              <a:t>ویسید.</a:t>
            </a:r>
          </a:p>
          <a:p>
            <a:pPr marL="109728" indent="0">
              <a:buNone/>
            </a:pPr>
            <a:endParaRPr lang="fa-IR" sz="3200" b="1" dirty="0"/>
          </a:p>
          <a:p>
            <a:pPr marL="109728" indent="0">
              <a:buNone/>
            </a:pPr>
            <a:endParaRPr lang="fa-IR" sz="3200" b="1" dirty="0"/>
          </a:p>
          <a:p>
            <a:endParaRPr lang="fa-IR" sz="3200" b="1" dirty="0"/>
          </a:p>
        </p:txBody>
      </p:sp>
      <p:sp>
        <p:nvSpPr>
          <p:cNvPr id="3" name="Title 2"/>
          <p:cNvSpPr>
            <a:spLocks noGrp="1"/>
          </p:cNvSpPr>
          <p:nvPr>
            <p:ph type="title"/>
          </p:nvPr>
        </p:nvSpPr>
        <p:spPr>
          <a:xfrm>
            <a:off x="457200" y="274638"/>
            <a:ext cx="8229600" cy="706090"/>
          </a:xfrm>
        </p:spPr>
        <p:txBody>
          <a:bodyPr>
            <a:normAutofit fontScale="90000"/>
          </a:bodyPr>
          <a:lstStyle/>
          <a:p>
            <a:pPr algn="r" rtl="0"/>
            <a:r>
              <a:rPr lang="fa-IR" dirty="0"/>
              <a:t>قواعد تصحیح آزمون های تشریحی</a:t>
            </a:r>
            <a:br>
              <a:rPr lang="fa-IR" dirty="0"/>
            </a:br>
            <a:endParaRPr lang="fa-IR" dirty="0"/>
          </a:p>
        </p:txBody>
      </p:sp>
    </p:spTree>
    <p:extLst>
      <p:ext uri="{BB962C8B-B14F-4D97-AF65-F5344CB8AC3E}">
        <p14:creationId xmlns:p14="http://schemas.microsoft.com/office/powerpoint/2010/main" val="2118227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229600" cy="5098571"/>
          </a:xfrm>
        </p:spPr>
        <p:txBody>
          <a:bodyPr/>
          <a:lstStyle/>
          <a:p>
            <a:pPr marL="109728" indent="0" algn="just">
              <a:buNone/>
            </a:pPr>
            <a:r>
              <a:rPr lang="fa-IR" b="1" dirty="0" smtClean="0"/>
              <a:t>نوع </a:t>
            </a:r>
            <a:r>
              <a:rPr lang="fa-IR" b="1" dirty="0"/>
              <a:t>دیگر آزمون های پیشرفت تحصیلی هستند که </a:t>
            </a:r>
            <a:r>
              <a:rPr lang="fa-IR" b="1" u="sng" dirty="0"/>
              <a:t>حد وسط دو نوع آزمون عینی و ذهنی می باشند</a:t>
            </a:r>
            <a:r>
              <a:rPr lang="fa-IR" b="1" dirty="0"/>
              <a:t>.سوال ها بسیار شبیه سوال های آزمون تشریحی است.زیرا پاسخ ها را خود آزمون شونده باید تهیه کند ، اما سوال ها بسیار دقیق و مشخص هستند ، به نحوی که در تصحیح جواب های آنها نظر شخصی مصحح چندان دخالتی نمی کند. جواب سوال های کوتاه پاسخ معمولاً به یک یا چند کلمه ، حداکثر یک جمله ، یا یک عدد و یا یک علامت خلاصه می شود</a:t>
            </a:r>
            <a:r>
              <a:rPr lang="fa-IR" b="1" dirty="0" smtClean="0"/>
              <a:t>.</a:t>
            </a:r>
          </a:p>
          <a:p>
            <a:pPr marL="109728" indent="0" algn="just">
              <a:buNone/>
            </a:pPr>
            <a:r>
              <a:rPr lang="fa-IR" b="1" dirty="0" smtClean="0">
                <a:solidFill>
                  <a:srgbClr val="FF0000"/>
                </a:solidFill>
              </a:rPr>
              <a:t>مثال: عامل انقباض عضله قلبی چیست ؟ واکنش اکتین و میوزین میوکارد</a:t>
            </a:r>
            <a:endParaRPr lang="fa-IR" b="1" dirty="0">
              <a:solidFill>
                <a:srgbClr val="FF0000"/>
              </a:solidFill>
            </a:endParaRPr>
          </a:p>
          <a:p>
            <a:pPr marL="109728" indent="0" algn="just">
              <a:buNone/>
            </a:pPr>
            <a:endParaRPr lang="fa-IR" b="1" dirty="0"/>
          </a:p>
        </p:txBody>
      </p:sp>
      <p:sp>
        <p:nvSpPr>
          <p:cNvPr id="3" name="Title 2"/>
          <p:cNvSpPr>
            <a:spLocks noGrp="1"/>
          </p:cNvSpPr>
          <p:nvPr>
            <p:ph type="title"/>
          </p:nvPr>
        </p:nvSpPr>
        <p:spPr>
          <a:xfrm>
            <a:off x="457200" y="274638"/>
            <a:ext cx="8229600" cy="562074"/>
          </a:xfrm>
        </p:spPr>
        <p:txBody>
          <a:bodyPr>
            <a:normAutofit fontScale="90000"/>
          </a:bodyPr>
          <a:lstStyle/>
          <a:p>
            <a:pPr algn="r" rtl="0"/>
            <a:r>
              <a:rPr lang="fa-IR" dirty="0"/>
              <a:t>آزمون های کوتاه پاسخ </a:t>
            </a:r>
            <a:br>
              <a:rPr lang="fa-IR" dirty="0"/>
            </a:br>
            <a:endParaRPr lang="fa-IR" dirty="0"/>
          </a:p>
        </p:txBody>
      </p:sp>
      <p:pic>
        <p:nvPicPr>
          <p:cNvPr id="4" name="Content Placeholder 4" descr="sun1"/>
          <p:cNvPicPr>
            <a:picLocks noChangeAspect="1" noChangeArrowheads="1" noCrop="1"/>
          </p:cNvPicPr>
          <p:nvPr/>
        </p:nvPicPr>
        <p:blipFill>
          <a:blip r:embed="rId2"/>
          <a:srcRect/>
          <a:stretch>
            <a:fillRect/>
          </a:stretch>
        </p:blipFill>
        <p:spPr bwMode="auto">
          <a:xfrm>
            <a:off x="899592" y="4437112"/>
            <a:ext cx="2895600" cy="1578496"/>
          </a:xfrm>
          <a:prstGeom prst="rect">
            <a:avLst/>
          </a:prstGeom>
          <a:noFill/>
          <a:ln w="9525">
            <a:noFill/>
            <a:miter lim="800000"/>
            <a:headEnd/>
            <a:tailEnd/>
          </a:ln>
        </p:spPr>
      </p:pic>
    </p:spTree>
    <p:extLst>
      <p:ext uri="{BB962C8B-B14F-4D97-AF65-F5344CB8AC3E}">
        <p14:creationId xmlns:p14="http://schemas.microsoft.com/office/powerpoint/2010/main" val="61602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fa-IR" sz="3200" b="1" dirty="0" smtClean="0"/>
              <a:t>1-صورت </a:t>
            </a:r>
            <a:r>
              <a:rPr lang="fa-IR" sz="3200" b="1" dirty="0"/>
              <a:t>سوال را طوری بنویسید که به پاسخ مشخص نیاز داشته باشد.</a:t>
            </a:r>
          </a:p>
          <a:p>
            <a:pPr marL="109728" indent="0">
              <a:buNone/>
            </a:pPr>
            <a:r>
              <a:rPr lang="fa-IR" sz="3200" b="1" dirty="0"/>
              <a:t>2- سوال را بدون نقل مستقیم جملات کتاب بنویسید.</a:t>
            </a:r>
          </a:p>
          <a:p>
            <a:pPr marL="109728" indent="0">
              <a:buNone/>
            </a:pPr>
            <a:r>
              <a:rPr lang="fa-IR" sz="3200" b="1" dirty="0"/>
              <a:t>3- بهتر است به جای استفاده از کلمه ی پرسشی (چرا) از عبارت های (به چه دلیل) یا (به چه علت) استفاده کنید.</a:t>
            </a:r>
          </a:p>
          <a:p>
            <a:pPr marL="109728" indent="0">
              <a:buNone/>
            </a:pPr>
            <a:r>
              <a:rPr lang="fa-IR" sz="3200" b="1" dirty="0"/>
              <a:t>4- هر سوال باید موضوع مهمی را شامل شود.</a:t>
            </a:r>
          </a:p>
          <a:p>
            <a:pPr marL="109728" indent="0">
              <a:buNone/>
            </a:pPr>
            <a:endParaRPr lang="fa-IR" sz="3200" b="1" dirty="0"/>
          </a:p>
          <a:p>
            <a:endParaRPr lang="fa-IR" sz="3200" b="1" dirty="0"/>
          </a:p>
        </p:txBody>
      </p:sp>
      <p:sp>
        <p:nvSpPr>
          <p:cNvPr id="3" name="Title 2"/>
          <p:cNvSpPr>
            <a:spLocks noGrp="1"/>
          </p:cNvSpPr>
          <p:nvPr>
            <p:ph type="title"/>
          </p:nvPr>
        </p:nvSpPr>
        <p:spPr/>
        <p:txBody>
          <a:bodyPr>
            <a:normAutofit/>
          </a:bodyPr>
          <a:lstStyle/>
          <a:p>
            <a:r>
              <a:rPr lang="fa-IR" sz="3200" dirty="0"/>
              <a:t>قواعد طراحی سوالات کوتاه پاسخ از نوع سوالی یا پرسشی </a:t>
            </a:r>
          </a:p>
        </p:txBody>
      </p:sp>
    </p:spTree>
    <p:extLst>
      <p:ext uri="{BB962C8B-B14F-4D97-AF65-F5344CB8AC3E}">
        <p14:creationId xmlns:p14="http://schemas.microsoft.com/office/powerpoint/2010/main" val="4223400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fa-IR" dirty="0" smtClean="0"/>
              <a:t>صورت </a:t>
            </a:r>
            <a:r>
              <a:rPr lang="fa-IR" dirty="0"/>
              <a:t>سوال، یک جمله ی ناقص </a:t>
            </a:r>
            <a:r>
              <a:rPr lang="fa-IR" dirty="0" smtClean="0"/>
              <a:t>است که توسط دانشجو کامل می شود.</a:t>
            </a:r>
          </a:p>
          <a:p>
            <a:pPr marL="109728" indent="0">
              <a:buNone/>
            </a:pPr>
            <a:r>
              <a:rPr lang="fa-IR" dirty="0" smtClean="0"/>
              <a:t>مثال </a:t>
            </a:r>
            <a:r>
              <a:rPr lang="fa-IR" dirty="0"/>
              <a:t>: به </a:t>
            </a:r>
            <a:r>
              <a:rPr lang="fa-IR" dirty="0" smtClean="0"/>
              <a:t>نوع حرکت خون در عروق جریان خون ............... </a:t>
            </a:r>
            <a:r>
              <a:rPr lang="fa-IR" dirty="0"/>
              <a:t>می گویند.</a:t>
            </a:r>
          </a:p>
          <a:p>
            <a:pPr marL="109728" indent="0">
              <a:buNone/>
            </a:pPr>
            <a:endParaRPr lang="fa-IR" dirty="0"/>
          </a:p>
          <a:p>
            <a:pPr marL="109728" indent="0">
              <a:buNone/>
            </a:pPr>
            <a:r>
              <a:rPr lang="fa-IR" b="1" dirty="0">
                <a:solidFill>
                  <a:srgbClr val="FF0000"/>
                </a:solidFill>
              </a:rPr>
              <a:t>قواعد تهیه سوالات کامل </a:t>
            </a:r>
            <a:r>
              <a:rPr lang="fa-IR" b="1" dirty="0" smtClean="0">
                <a:solidFill>
                  <a:srgbClr val="FF0000"/>
                </a:solidFill>
              </a:rPr>
              <a:t>کردنی</a:t>
            </a:r>
          </a:p>
          <a:p>
            <a:pPr marL="109728" indent="0">
              <a:buNone/>
            </a:pPr>
            <a:endParaRPr lang="fa-IR" b="1" dirty="0">
              <a:solidFill>
                <a:srgbClr val="FF0000"/>
              </a:solidFill>
            </a:endParaRPr>
          </a:p>
          <a:p>
            <a:pPr marL="109728" indent="0">
              <a:buNone/>
            </a:pPr>
            <a:r>
              <a:rPr lang="fa-IR" dirty="0"/>
              <a:t>1-تنها کلمه های مهم را حذف کنید.</a:t>
            </a:r>
          </a:p>
          <a:p>
            <a:pPr marL="109728" indent="0">
              <a:buNone/>
            </a:pPr>
            <a:r>
              <a:rPr lang="fa-IR" dirty="0"/>
              <a:t>2- در هر جمله تعداد زیادی جای خالی قرار ندهید.بهتر است هر جمله فقط یک جای خالی داشته باشد.</a:t>
            </a:r>
          </a:p>
          <a:p>
            <a:pPr marL="109728" indent="0">
              <a:buNone/>
            </a:pPr>
            <a:r>
              <a:rPr lang="fa-IR" dirty="0"/>
              <a:t>3-جای خالی را تا حد امکان در قسمت پایانی جمله قرار دهید.</a:t>
            </a:r>
          </a:p>
          <a:p>
            <a:pPr marL="109728" indent="0">
              <a:buNone/>
            </a:pPr>
            <a:r>
              <a:rPr lang="fa-IR" dirty="0"/>
              <a:t>4-از کاربرد اشارات دستوری و موارد دیگری که جواب را مشخص می کند، خودداری کنید.</a:t>
            </a:r>
          </a:p>
          <a:p>
            <a:pPr marL="109728" indent="0">
              <a:buNone/>
            </a:pPr>
            <a:r>
              <a:rPr lang="fa-IR" b="1" u="sng" dirty="0"/>
              <a:t>5-صورت سوال را با نقل عین جملات کتاب ننویسید.</a:t>
            </a:r>
          </a:p>
          <a:p>
            <a:pPr marL="109728" indent="0">
              <a:buNone/>
            </a:pPr>
            <a:endParaRPr lang="fa-IR" dirty="0"/>
          </a:p>
        </p:txBody>
      </p:sp>
      <p:sp>
        <p:nvSpPr>
          <p:cNvPr id="3" name="Title 2"/>
          <p:cNvSpPr>
            <a:spLocks noGrp="1"/>
          </p:cNvSpPr>
          <p:nvPr>
            <p:ph type="title"/>
          </p:nvPr>
        </p:nvSpPr>
        <p:spPr>
          <a:xfrm>
            <a:off x="457200" y="274638"/>
            <a:ext cx="8229600" cy="706090"/>
          </a:xfrm>
        </p:spPr>
        <p:txBody>
          <a:bodyPr>
            <a:normAutofit fontScale="90000"/>
          </a:bodyPr>
          <a:lstStyle/>
          <a:p>
            <a:pPr algn="r" rtl="0"/>
            <a:r>
              <a:rPr lang="fa-IR" dirty="0"/>
              <a:t>   سوالات </a:t>
            </a:r>
            <a:r>
              <a:rPr lang="fa-IR" dirty="0" smtClean="0"/>
              <a:t>کامل </a:t>
            </a:r>
            <a:r>
              <a:rPr lang="fa-IR" dirty="0"/>
              <a:t>کردنی  </a:t>
            </a:r>
          </a:p>
        </p:txBody>
      </p:sp>
    </p:spTree>
    <p:extLst>
      <p:ext uri="{BB962C8B-B14F-4D97-AF65-F5344CB8AC3E}">
        <p14:creationId xmlns:p14="http://schemas.microsoft.com/office/powerpoint/2010/main" val="119524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980728"/>
            <a:ext cx="8229600" cy="5400600"/>
          </a:xfrm>
        </p:spPr>
        <p:txBody>
          <a:bodyPr>
            <a:normAutofit fontScale="92500" lnSpcReduction="20000"/>
          </a:bodyPr>
          <a:lstStyle/>
          <a:p>
            <a:pPr algn="just"/>
            <a:r>
              <a:rPr lang="fa-IR" b="1" dirty="0" smtClean="0"/>
              <a:t>ارزشیابی </a:t>
            </a:r>
            <a:r>
              <a:rPr lang="en-US" b="1" dirty="0"/>
              <a:t>Evaluation</a:t>
            </a:r>
            <a:r>
              <a:rPr lang="en-US" b="1" dirty="0" smtClean="0"/>
              <a:t>)</a:t>
            </a:r>
            <a:r>
              <a:rPr lang="fa-IR" b="1" dirty="0" smtClean="0"/>
              <a:t>)اصطلاح </a:t>
            </a:r>
            <a:r>
              <a:rPr lang="fa-IR" b="1" dirty="0"/>
              <a:t>ارزشیابی یا ارزیابی به طورساده به تعیین ارزش </a:t>
            </a:r>
            <a:r>
              <a:rPr lang="en-US" b="1" dirty="0" smtClean="0"/>
              <a:t>Value</a:t>
            </a:r>
            <a:r>
              <a:rPr lang="en-US" b="1" dirty="0"/>
              <a:t>) </a:t>
            </a:r>
            <a:r>
              <a:rPr lang="fa-IR" b="1" dirty="0" smtClean="0"/>
              <a:t> ) برای هرچیز یا داوری </a:t>
            </a:r>
            <a:r>
              <a:rPr lang="fa-IR" b="1" dirty="0"/>
              <a:t>ارزشی </a:t>
            </a:r>
            <a:r>
              <a:rPr lang="en-US" b="1" dirty="0" smtClean="0"/>
              <a:t>Value </a:t>
            </a:r>
            <a:r>
              <a:rPr lang="en-US" b="1" dirty="0" err="1" smtClean="0"/>
              <a:t>judgement</a:t>
            </a:r>
            <a:r>
              <a:rPr lang="en-US" b="1" dirty="0" smtClean="0"/>
              <a:t> </a:t>
            </a:r>
            <a:r>
              <a:rPr lang="fa-IR" b="1" dirty="0" smtClean="0"/>
              <a:t>کردن </a:t>
            </a:r>
            <a:r>
              <a:rPr lang="fa-IR" b="1" dirty="0"/>
              <a:t>گفته می </a:t>
            </a:r>
            <a:r>
              <a:rPr lang="fa-IR" b="1" dirty="0" smtClean="0"/>
              <a:t>شود.</a:t>
            </a:r>
          </a:p>
          <a:p>
            <a:pPr algn="just"/>
            <a:r>
              <a:rPr lang="fa-IR" b="1" dirty="0">
                <a:solidFill>
                  <a:schemeClr val="accent2"/>
                </a:solidFill>
              </a:rPr>
              <a:t>ارزشیابی به یک فرآیند نظام داربرای جمع آوری، تحلیل وتفسیر اطلاعات گفته می شود به این منظور که تعیین می شود آیا هدف های موردنظر تحقق یافته اند یادرحال تحقق یافتن هستند وبه چه </a:t>
            </a:r>
            <a:r>
              <a:rPr lang="fa-IR" b="1" dirty="0" smtClean="0">
                <a:solidFill>
                  <a:schemeClr val="accent2"/>
                </a:solidFill>
              </a:rPr>
              <a:t>میزانی؟</a:t>
            </a:r>
          </a:p>
          <a:p>
            <a:pPr algn="just"/>
            <a:r>
              <a:rPr lang="fa-IR" b="1" dirty="0">
                <a:solidFill>
                  <a:schemeClr val="accent4">
                    <a:lumMod val="50000"/>
                  </a:schemeClr>
                </a:solidFill>
              </a:rPr>
              <a:t>کرونباخ </a:t>
            </a:r>
            <a:r>
              <a:rPr lang="en-US" b="1" dirty="0" smtClean="0">
                <a:solidFill>
                  <a:schemeClr val="accent4">
                    <a:lumMod val="50000"/>
                  </a:schemeClr>
                </a:solidFill>
              </a:rPr>
              <a:t> </a:t>
            </a:r>
            <a:r>
              <a:rPr lang="en-US" b="1" dirty="0" err="1" smtClean="0">
                <a:solidFill>
                  <a:schemeClr val="accent4">
                    <a:lumMod val="50000"/>
                  </a:schemeClr>
                </a:solidFill>
              </a:rPr>
              <a:t>cronbach</a:t>
            </a:r>
            <a:r>
              <a:rPr lang="en-US" b="1" dirty="0" smtClean="0">
                <a:solidFill>
                  <a:schemeClr val="accent4">
                    <a:lumMod val="50000"/>
                  </a:schemeClr>
                </a:solidFill>
              </a:rPr>
              <a:t>  </a:t>
            </a:r>
            <a:r>
              <a:rPr lang="fa-IR" b="1" dirty="0" smtClean="0">
                <a:solidFill>
                  <a:schemeClr val="accent4">
                    <a:lumMod val="50000"/>
                  </a:schemeClr>
                </a:solidFill>
              </a:rPr>
              <a:t>ارزشیابی </a:t>
            </a:r>
            <a:r>
              <a:rPr lang="fa-IR" b="1" dirty="0">
                <a:solidFill>
                  <a:schemeClr val="accent4">
                    <a:lumMod val="50000"/>
                  </a:schemeClr>
                </a:solidFill>
              </a:rPr>
              <a:t>را جمع آوری و به کار گیری اطلاعات در جهت اتخاذ تصمیم برای یک برنامه آموزشی تعریف می کند. </a:t>
            </a:r>
            <a:endParaRPr lang="fa-IR" b="1" dirty="0" smtClean="0">
              <a:solidFill>
                <a:schemeClr val="accent4">
                  <a:lumMod val="50000"/>
                </a:schemeClr>
              </a:solidFill>
            </a:endParaRPr>
          </a:p>
          <a:p>
            <a:pPr algn="just"/>
            <a:r>
              <a:rPr lang="fa-IR" b="1" dirty="0">
                <a:solidFill>
                  <a:srgbClr val="FF0000"/>
                </a:solidFill>
              </a:rPr>
              <a:t>بی بای </a:t>
            </a:r>
            <a:r>
              <a:rPr lang="en-US" b="1" dirty="0" smtClean="0">
                <a:solidFill>
                  <a:srgbClr val="FF0000"/>
                </a:solidFill>
              </a:rPr>
              <a:t> </a:t>
            </a:r>
            <a:r>
              <a:rPr lang="en-US" b="1" dirty="0" err="1" smtClean="0">
                <a:solidFill>
                  <a:srgbClr val="FF0000"/>
                </a:solidFill>
              </a:rPr>
              <a:t>Beeby</a:t>
            </a:r>
            <a:r>
              <a:rPr lang="en-US" b="1" dirty="0" smtClean="0">
                <a:solidFill>
                  <a:srgbClr val="FF0000"/>
                </a:solidFill>
              </a:rPr>
              <a:t> </a:t>
            </a:r>
            <a:r>
              <a:rPr lang="fa-IR" b="1" dirty="0" smtClean="0">
                <a:solidFill>
                  <a:srgbClr val="FF0000"/>
                </a:solidFill>
              </a:rPr>
              <a:t>ارزشیابی </a:t>
            </a:r>
            <a:r>
              <a:rPr lang="fa-IR" b="1" dirty="0">
                <a:solidFill>
                  <a:srgbClr val="FF0000"/>
                </a:solidFill>
              </a:rPr>
              <a:t>را </a:t>
            </a:r>
            <a:r>
              <a:rPr lang="fa-IR" b="1" dirty="0" smtClean="0">
                <a:solidFill>
                  <a:srgbClr val="FF0000"/>
                </a:solidFill>
              </a:rPr>
              <a:t>فرایند </a:t>
            </a:r>
            <a:r>
              <a:rPr lang="fa-IR" b="1" dirty="0">
                <a:solidFill>
                  <a:srgbClr val="FF0000"/>
                </a:solidFill>
              </a:rPr>
              <a:t>جمع آوری و تفسیر منظم شواهدی که در نهایت به قضاوت ارزشیابی نظر به این که به اقدام شخصی بیانجامد ، می داند. ابعاد این تعریف : </a:t>
            </a:r>
            <a:r>
              <a:rPr lang="fa-IR" b="1" u="sng" dirty="0">
                <a:solidFill>
                  <a:srgbClr val="FF0000"/>
                </a:solidFill>
              </a:rPr>
              <a:t>جمع آوری شواهد </a:t>
            </a:r>
            <a:r>
              <a:rPr lang="fa-IR" b="1" dirty="0">
                <a:solidFill>
                  <a:srgbClr val="FF0000"/>
                </a:solidFill>
              </a:rPr>
              <a:t>، </a:t>
            </a:r>
            <a:r>
              <a:rPr lang="fa-IR" b="1" u="sng" dirty="0">
                <a:solidFill>
                  <a:srgbClr val="FF0000"/>
                </a:solidFill>
              </a:rPr>
              <a:t>تفسیر </a:t>
            </a:r>
            <a:r>
              <a:rPr lang="fa-IR" b="1" dirty="0">
                <a:solidFill>
                  <a:srgbClr val="FF0000"/>
                </a:solidFill>
              </a:rPr>
              <a:t>، </a:t>
            </a:r>
            <a:r>
              <a:rPr lang="fa-IR" b="1" u="sng" dirty="0">
                <a:solidFill>
                  <a:srgbClr val="FF0000"/>
                </a:solidFill>
              </a:rPr>
              <a:t>قضاوت</a:t>
            </a:r>
            <a:r>
              <a:rPr lang="fa-IR" b="1" dirty="0">
                <a:solidFill>
                  <a:srgbClr val="FF0000"/>
                </a:solidFill>
              </a:rPr>
              <a:t> و </a:t>
            </a:r>
            <a:r>
              <a:rPr lang="fa-IR" b="1" u="sng" dirty="0">
                <a:solidFill>
                  <a:srgbClr val="FF0000"/>
                </a:solidFill>
              </a:rPr>
              <a:t>تصمیم گیری </a:t>
            </a:r>
            <a:r>
              <a:rPr lang="fa-IR" b="1" dirty="0">
                <a:solidFill>
                  <a:srgbClr val="FF0000"/>
                </a:solidFill>
              </a:rPr>
              <a:t>است</a:t>
            </a:r>
            <a:r>
              <a:rPr lang="fa-IR" b="1" dirty="0" smtClean="0">
                <a:solidFill>
                  <a:srgbClr val="FF0000"/>
                </a:solidFill>
              </a:rPr>
              <a:t>.</a:t>
            </a:r>
          </a:p>
          <a:p>
            <a:pPr algn="just"/>
            <a:r>
              <a:rPr lang="fa-IR" b="1" dirty="0" smtClean="0">
                <a:solidFill>
                  <a:schemeClr val="bg2">
                    <a:lumMod val="50000"/>
                  </a:schemeClr>
                </a:solidFill>
              </a:rPr>
              <a:t>استا فل بیم : ارزشیابی رافرایند، تعیین کردن </a:t>
            </a:r>
            <a:r>
              <a:rPr lang="en-US" b="1" dirty="0" smtClean="0">
                <a:solidFill>
                  <a:schemeClr val="bg2">
                    <a:lumMod val="50000"/>
                  </a:schemeClr>
                </a:solidFill>
              </a:rPr>
              <a:t>Delineating ، </a:t>
            </a:r>
            <a:r>
              <a:rPr lang="fa-IR" b="1" dirty="0" smtClean="0">
                <a:solidFill>
                  <a:schemeClr val="bg2">
                    <a:lumMod val="50000"/>
                  </a:schemeClr>
                </a:solidFill>
              </a:rPr>
              <a:t>به دست آوردن </a:t>
            </a:r>
            <a:r>
              <a:rPr lang="en-US" b="1" dirty="0" smtClean="0">
                <a:solidFill>
                  <a:schemeClr val="bg2">
                    <a:lumMod val="50000"/>
                  </a:schemeClr>
                </a:solidFill>
              </a:rPr>
              <a:t>Obtaining </a:t>
            </a:r>
            <a:r>
              <a:rPr lang="fa-IR" b="1" dirty="0" smtClean="0">
                <a:solidFill>
                  <a:schemeClr val="bg2">
                    <a:lumMod val="50000"/>
                  </a:schemeClr>
                </a:solidFill>
              </a:rPr>
              <a:t>و فراهم ساختن </a:t>
            </a:r>
            <a:r>
              <a:rPr lang="en-US" b="1" dirty="0" smtClean="0">
                <a:solidFill>
                  <a:schemeClr val="bg2">
                    <a:lumMod val="50000"/>
                  </a:schemeClr>
                </a:solidFill>
              </a:rPr>
              <a:t>Providing </a:t>
            </a:r>
            <a:r>
              <a:rPr lang="fa-IR" b="1" dirty="0" smtClean="0">
                <a:solidFill>
                  <a:schemeClr val="bg2">
                    <a:lumMod val="50000"/>
                  </a:schemeClr>
                </a:solidFill>
              </a:rPr>
              <a:t> اطلاعات مفیدی برای </a:t>
            </a:r>
            <a:r>
              <a:rPr lang="fa-IR" b="1" u="sng" dirty="0" smtClean="0">
                <a:solidFill>
                  <a:schemeClr val="bg2">
                    <a:lumMod val="50000"/>
                  </a:schemeClr>
                </a:solidFill>
              </a:rPr>
              <a:t>قضاوت در تصمیم گیری </a:t>
            </a:r>
            <a:r>
              <a:rPr lang="fa-IR" b="1" dirty="0" smtClean="0">
                <a:solidFill>
                  <a:schemeClr val="bg2">
                    <a:lumMod val="50000"/>
                  </a:schemeClr>
                </a:solidFill>
              </a:rPr>
              <a:t>ها تعریف کردند. </a:t>
            </a:r>
          </a:p>
          <a:p>
            <a:pPr marL="109728" indent="0" algn="just">
              <a:buNone/>
            </a:pPr>
            <a:endParaRPr lang="fa-IR" b="1" dirty="0" smtClean="0"/>
          </a:p>
          <a:p>
            <a:pPr algn="just"/>
            <a:endParaRPr lang="fa-IR" b="1" dirty="0"/>
          </a:p>
          <a:p>
            <a:pPr algn="just"/>
            <a:endParaRPr lang="fa-IR" b="1" dirty="0"/>
          </a:p>
        </p:txBody>
      </p:sp>
      <p:sp>
        <p:nvSpPr>
          <p:cNvPr id="3" name="Title 2"/>
          <p:cNvSpPr>
            <a:spLocks noGrp="1"/>
          </p:cNvSpPr>
          <p:nvPr>
            <p:ph type="title"/>
          </p:nvPr>
        </p:nvSpPr>
        <p:spPr/>
        <p:txBody>
          <a:bodyPr>
            <a:normAutofit fontScale="90000"/>
          </a:bodyPr>
          <a:lstStyle/>
          <a:p>
            <a:pPr algn="r" rtl="0"/>
            <a:r>
              <a:rPr lang="fa-IR" dirty="0"/>
              <a:t>تعریف ارزشیابی:</a:t>
            </a:r>
            <a:br>
              <a:rPr lang="fa-IR" dirty="0"/>
            </a:br>
            <a:endParaRPr lang="fa-IR" dirty="0"/>
          </a:p>
        </p:txBody>
      </p:sp>
    </p:spTree>
    <p:extLst>
      <p:ext uri="{BB962C8B-B14F-4D97-AF65-F5344CB8AC3E}">
        <p14:creationId xmlns:p14="http://schemas.microsoft.com/office/powerpoint/2010/main" val="2592452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229600" cy="5026563"/>
          </a:xfrm>
        </p:spPr>
        <p:txBody>
          <a:bodyPr/>
          <a:lstStyle/>
          <a:p>
            <a:pPr marL="109728" indent="0">
              <a:buNone/>
            </a:pPr>
            <a:r>
              <a:rPr lang="fa-IR" b="1" dirty="0" smtClean="0"/>
              <a:t>به </a:t>
            </a:r>
            <a:r>
              <a:rPr lang="fa-IR" b="1" dirty="0"/>
              <a:t>سوالاتی گفته می شود که تنه ی سوال به صورت سوالی یا کامل کردنی ارایه نمی شودبلکه به صورت یک جمله ی امری است و دانش آموز با دیدن قسمتی از سوال پاسخ آن را به خاطر می آورد.</a:t>
            </a:r>
          </a:p>
          <a:p>
            <a:pPr marL="109728" indent="0">
              <a:buNone/>
            </a:pPr>
            <a:endParaRPr lang="fa-IR" dirty="0"/>
          </a:p>
          <a:p>
            <a:pPr marL="109728" indent="0">
              <a:buNone/>
            </a:pPr>
            <a:r>
              <a:rPr lang="fa-IR" dirty="0">
                <a:solidFill>
                  <a:srgbClr val="FF0000"/>
                </a:solidFill>
              </a:rPr>
              <a:t>مثال : </a:t>
            </a:r>
            <a:r>
              <a:rPr lang="fa-IR" b="1" dirty="0" smtClean="0">
                <a:solidFill>
                  <a:srgbClr val="FF0000"/>
                </a:solidFill>
              </a:rPr>
              <a:t>در حین وقوع انفارکتوس میوکارد هیپرکالمی بروز می کند علت </a:t>
            </a:r>
            <a:r>
              <a:rPr lang="fa-IR" b="1" dirty="0">
                <a:solidFill>
                  <a:srgbClr val="FF0000"/>
                </a:solidFill>
              </a:rPr>
              <a:t>این </a:t>
            </a:r>
            <a:r>
              <a:rPr lang="fa-IR" b="1" dirty="0" smtClean="0">
                <a:solidFill>
                  <a:srgbClr val="FF0000"/>
                </a:solidFill>
              </a:rPr>
              <a:t>امر............ است.</a:t>
            </a:r>
            <a:endParaRPr lang="fa-IR" b="1" dirty="0">
              <a:solidFill>
                <a:srgbClr val="FF0000"/>
              </a:solidFill>
            </a:endParaRPr>
          </a:p>
          <a:p>
            <a:endParaRPr lang="fa-IR" b="1" dirty="0"/>
          </a:p>
        </p:txBody>
      </p:sp>
      <p:sp>
        <p:nvSpPr>
          <p:cNvPr id="3" name="Title 2"/>
          <p:cNvSpPr>
            <a:spLocks noGrp="1"/>
          </p:cNvSpPr>
          <p:nvPr>
            <p:ph type="title"/>
          </p:nvPr>
        </p:nvSpPr>
        <p:spPr>
          <a:xfrm>
            <a:off x="457200" y="274638"/>
            <a:ext cx="8229600" cy="778098"/>
          </a:xfrm>
        </p:spPr>
        <p:txBody>
          <a:bodyPr>
            <a:normAutofit fontScale="90000"/>
          </a:bodyPr>
          <a:lstStyle/>
          <a:p>
            <a:pPr algn="r" rtl="0"/>
            <a:r>
              <a:rPr lang="fa-IR" dirty="0"/>
              <a:t>سوالات تداعی (تشخیصی)</a:t>
            </a:r>
            <a:br>
              <a:rPr lang="fa-IR" dirty="0"/>
            </a:br>
            <a:endParaRPr lang="fa-IR" dirty="0"/>
          </a:p>
        </p:txBody>
      </p:sp>
      <p:pic>
        <p:nvPicPr>
          <p:cNvPr id="4" name="Picture 2" descr="C:\Documents and Settings\eiliya.EILIYA-C882C4E2\My Documents\My Pictures\indifference_02.jpg"/>
          <p:cNvPicPr>
            <a:picLocks noChangeAspect="1" noChangeArrowheads="1"/>
          </p:cNvPicPr>
          <p:nvPr/>
        </p:nvPicPr>
        <p:blipFill>
          <a:blip r:embed="rId2"/>
          <a:srcRect/>
          <a:stretch>
            <a:fillRect/>
          </a:stretch>
        </p:blipFill>
        <p:spPr>
          <a:xfrm>
            <a:off x="2771800" y="3789040"/>
            <a:ext cx="4032448" cy="2736304"/>
          </a:xfrm>
          <a:prstGeom prst="rect">
            <a:avLst/>
          </a:prstGeom>
          <a:noFill/>
        </p:spPr>
      </p:pic>
    </p:spTree>
    <p:extLst>
      <p:ext uri="{BB962C8B-B14F-4D97-AF65-F5344CB8AC3E}">
        <p14:creationId xmlns:p14="http://schemas.microsoft.com/office/powerpoint/2010/main" val="3946172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لطفا در مورد موضوع علمی مورد علاقه خود و سوالاتی که طرح کرده اید </a:t>
            </a:r>
            <a:r>
              <a:rPr lang="fa-IR" b="1" dirty="0" smtClean="0"/>
              <a:t>یک سوال کوتاه پاسخ ،یک سوال تشریحی و یک سوال </a:t>
            </a:r>
            <a:r>
              <a:rPr lang="fa-IR" b="1" dirty="0"/>
              <a:t>تداعی (تشخیصی</a:t>
            </a:r>
            <a:r>
              <a:rPr lang="fa-IR" b="1" dirty="0" smtClean="0"/>
              <a:t>) خود را ویرایش کنید .</a:t>
            </a:r>
          </a:p>
          <a:p>
            <a:pPr marL="109728" indent="0">
              <a:buNone/>
            </a:pPr>
            <a:r>
              <a:rPr lang="fa-IR" b="1" dirty="0"/>
              <a:t/>
            </a:r>
            <a:br>
              <a:rPr lang="fa-IR" b="1" dirty="0"/>
            </a:br>
            <a:endParaRPr lang="fa-IR" b="1" dirty="0" smtClean="0"/>
          </a:p>
        </p:txBody>
      </p:sp>
      <p:sp>
        <p:nvSpPr>
          <p:cNvPr id="3" name="Title 2"/>
          <p:cNvSpPr>
            <a:spLocks noGrp="1"/>
          </p:cNvSpPr>
          <p:nvPr>
            <p:ph type="title"/>
          </p:nvPr>
        </p:nvSpPr>
        <p:spPr/>
        <p:txBody>
          <a:bodyPr>
            <a:normAutofit fontScale="90000"/>
          </a:bodyPr>
          <a:lstStyle/>
          <a:p>
            <a:pPr algn="r" rtl="0"/>
            <a:r>
              <a:rPr lang="fa-IR" dirty="0"/>
              <a:t>کار عملی مرحله </a:t>
            </a:r>
            <a:r>
              <a:rPr lang="fa-IR" dirty="0" smtClean="0"/>
              <a:t>پنجم: </a:t>
            </a:r>
            <a:r>
              <a:rPr lang="fa-IR" dirty="0"/>
              <a:t/>
            </a:r>
            <a:br>
              <a:rPr lang="fa-IR" dirty="0"/>
            </a:br>
            <a:endParaRPr lang="fa-IR" dirty="0"/>
          </a:p>
        </p:txBody>
      </p:sp>
    </p:spTree>
    <p:extLst>
      <p:ext uri="{BB962C8B-B14F-4D97-AF65-F5344CB8AC3E}">
        <p14:creationId xmlns:p14="http://schemas.microsoft.com/office/powerpoint/2010/main" val="1502256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4704"/>
            <a:ext cx="8229600" cy="5832648"/>
          </a:xfrm>
        </p:spPr>
        <p:txBody>
          <a:bodyPr>
            <a:normAutofit fontScale="77500" lnSpcReduction="20000"/>
          </a:bodyPr>
          <a:lstStyle/>
          <a:p>
            <a:pPr marL="109728" indent="0">
              <a:buNone/>
            </a:pPr>
            <a:r>
              <a:rPr lang="fa-IR" dirty="0" smtClean="0"/>
              <a:t>الف </a:t>
            </a:r>
            <a:r>
              <a:rPr lang="fa-IR" b="1" dirty="0"/>
              <a:t>–ترتیب قرار دادن سوال های یک آزمون به دنبال یکدیگر </a:t>
            </a:r>
            <a:r>
              <a:rPr lang="fa-IR" dirty="0"/>
              <a:t>:</a:t>
            </a:r>
          </a:p>
          <a:p>
            <a:pPr marL="109728" indent="0">
              <a:buNone/>
            </a:pPr>
            <a:r>
              <a:rPr lang="fa-IR" dirty="0"/>
              <a:t>1-سوال های صحیح –غلط   2-سوال های جورکردنی   3-سوال های چند گزینه ای   </a:t>
            </a:r>
            <a:r>
              <a:rPr lang="fa-IR" dirty="0" smtClean="0"/>
              <a:t>                         </a:t>
            </a:r>
            <a:r>
              <a:rPr lang="fa-IR" dirty="0"/>
              <a:t>4-سوال های کوتاه پاسخ    5-سوال های تشریحی     6- سوال های شکل ،نمودار و </a:t>
            </a:r>
            <a:r>
              <a:rPr lang="fa-IR" dirty="0" smtClean="0"/>
              <a:t>گرافی</a:t>
            </a:r>
          </a:p>
          <a:p>
            <a:pPr marL="109728" indent="0">
              <a:buNone/>
            </a:pPr>
            <a:endParaRPr lang="fa-IR" dirty="0"/>
          </a:p>
          <a:p>
            <a:pPr marL="109728" indent="0">
              <a:buNone/>
            </a:pPr>
            <a:r>
              <a:rPr lang="fa-IR" b="1" dirty="0">
                <a:solidFill>
                  <a:srgbClr val="FF0000"/>
                </a:solidFill>
              </a:rPr>
              <a:t>ب- سوالاتی که سطح یادگیری مشابهی را اندازه گیری می کنند کنار هم قرار دهید</a:t>
            </a:r>
            <a:r>
              <a:rPr lang="fa-IR" b="1" dirty="0" smtClean="0">
                <a:solidFill>
                  <a:srgbClr val="FF0000"/>
                </a:solidFill>
              </a:rPr>
              <a:t>.</a:t>
            </a:r>
          </a:p>
          <a:p>
            <a:pPr marL="109728" indent="0">
              <a:buNone/>
            </a:pPr>
            <a:endParaRPr lang="fa-IR" dirty="0"/>
          </a:p>
          <a:p>
            <a:pPr marL="109728" indent="0">
              <a:buNone/>
            </a:pPr>
            <a:r>
              <a:rPr lang="fa-IR" dirty="0"/>
              <a:t>ج- </a:t>
            </a:r>
            <a:r>
              <a:rPr lang="fa-IR" b="1" dirty="0"/>
              <a:t>سوالات را از ساده به دشوار مرتب کنید تا آزمون </a:t>
            </a:r>
            <a:r>
              <a:rPr lang="fa-IR" b="1" u="sng" dirty="0"/>
              <a:t>شوندگان احساس اعتماد به نفس </a:t>
            </a:r>
            <a:r>
              <a:rPr lang="fa-IR" b="1" dirty="0"/>
              <a:t>پیدا کنید</a:t>
            </a:r>
            <a:r>
              <a:rPr lang="fa-IR" b="1" dirty="0" smtClean="0"/>
              <a:t>.</a:t>
            </a:r>
            <a:endParaRPr lang="fa-IR" b="1" dirty="0"/>
          </a:p>
          <a:p>
            <a:pPr marL="109728" indent="0">
              <a:buNone/>
            </a:pPr>
            <a:r>
              <a:rPr lang="fa-IR" dirty="0"/>
              <a:t>د- </a:t>
            </a:r>
            <a:r>
              <a:rPr lang="fa-IR" b="1" dirty="0">
                <a:solidFill>
                  <a:srgbClr val="00B050"/>
                </a:solidFill>
              </a:rPr>
              <a:t>در تنظیم سوال های یک آزمون، سازمان اصلی مطالب را حفظ کنید یعنی ترتیب سوالات با فصل ، بخش و درس هماهنگ باشد.</a:t>
            </a:r>
          </a:p>
          <a:p>
            <a:pPr marL="109728" indent="0">
              <a:buNone/>
            </a:pPr>
            <a:r>
              <a:rPr lang="fa-IR" dirty="0"/>
              <a:t>هـ - </a:t>
            </a:r>
            <a:r>
              <a:rPr lang="fa-IR" b="1" dirty="0">
                <a:solidFill>
                  <a:schemeClr val="bg2">
                    <a:lumMod val="50000"/>
                  </a:schemeClr>
                </a:solidFill>
              </a:rPr>
              <a:t>سوالات هم جنس را کنار هم بنویسید مثلا سوالات صحیح – غلط کنار هم و سوالات چند گزینه ای کنار هم</a:t>
            </a:r>
          </a:p>
          <a:p>
            <a:pPr marL="109728" indent="0">
              <a:buNone/>
            </a:pPr>
            <a:r>
              <a:rPr lang="fa-IR" b="1" dirty="0"/>
              <a:t>و- آزمون تستی و تشریحی را به طور همزمان اجرا نکنید.</a:t>
            </a:r>
          </a:p>
          <a:p>
            <a:pPr marL="109728" indent="0">
              <a:buNone/>
            </a:pPr>
            <a:r>
              <a:rPr lang="fa-IR" dirty="0"/>
              <a:t>ز- </a:t>
            </a:r>
            <a:r>
              <a:rPr lang="fa-IR" b="1" dirty="0"/>
              <a:t>در جلسه ی امتحان رعایت نکات زیر از سوی مسئولین برگزاری ضروی است:</a:t>
            </a:r>
          </a:p>
          <a:p>
            <a:pPr marL="109728" indent="0">
              <a:buNone/>
            </a:pPr>
            <a:r>
              <a:rPr lang="fa-IR" b="1" dirty="0"/>
              <a:t>شرایط فیزیکی در جلسه ی امتحان نظیر سرما،گرما،سروصدا و .... کاملاً مناسب باشد به عبارتی کلیه ی حواس پرتی را حذف کنید.ایجاد شرایط مناسب عاطفی در جلسه ی امتحان یعنی عوامل استرس زا را حذف </a:t>
            </a:r>
            <a:r>
              <a:rPr lang="fa-IR" b="1" dirty="0" smtClean="0"/>
              <a:t>کنید.امکان دسترسی به اب خوردن مهیا باشد.</a:t>
            </a:r>
            <a:endParaRPr lang="fa-IR" b="1" dirty="0"/>
          </a:p>
          <a:p>
            <a:pPr marL="109728" indent="0">
              <a:buNone/>
            </a:pPr>
            <a:endParaRPr lang="fa-IR" dirty="0"/>
          </a:p>
        </p:txBody>
      </p:sp>
      <p:sp>
        <p:nvSpPr>
          <p:cNvPr id="3" name="Title 2"/>
          <p:cNvSpPr>
            <a:spLocks noGrp="1"/>
          </p:cNvSpPr>
          <p:nvPr>
            <p:ph type="title"/>
          </p:nvPr>
        </p:nvSpPr>
        <p:spPr>
          <a:xfrm>
            <a:off x="457200" y="274638"/>
            <a:ext cx="8229600" cy="562074"/>
          </a:xfrm>
        </p:spPr>
        <p:txBody>
          <a:bodyPr>
            <a:normAutofit fontScale="90000"/>
          </a:bodyPr>
          <a:lstStyle/>
          <a:p>
            <a:pPr algn="r" rtl="0"/>
            <a:r>
              <a:rPr lang="fa-IR" dirty="0"/>
              <a:t>شرایط اجرای آزمون</a:t>
            </a:r>
            <a:br>
              <a:rPr lang="fa-IR" dirty="0"/>
            </a:br>
            <a:endParaRPr lang="fa-IR" dirty="0"/>
          </a:p>
        </p:txBody>
      </p:sp>
    </p:spTree>
    <p:extLst>
      <p:ext uri="{BB962C8B-B14F-4D97-AF65-F5344CB8AC3E}">
        <p14:creationId xmlns:p14="http://schemas.microsoft.com/office/powerpoint/2010/main" val="3270300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fa-IR" b="1" dirty="0">
                <a:solidFill>
                  <a:srgbClr val="FF0000"/>
                </a:solidFill>
              </a:rPr>
              <a:t>اختصاص نمره براساس درجه ی سختی به سوالات</a:t>
            </a:r>
          </a:p>
          <a:p>
            <a:pPr marL="109728" indent="0">
              <a:buNone/>
            </a:pPr>
            <a:r>
              <a:rPr lang="fa-IR" dirty="0"/>
              <a:t>2 نمره خیلی آسان،2 نمره آسان،6 نمره از آسان تا متوسط،6 نمره از متوسط تا سخت ، 2 نمره خیلی سخت ،2نمره هم برای دانش آموز خیلی </a:t>
            </a:r>
            <a:r>
              <a:rPr lang="fa-IR" dirty="0" smtClean="0"/>
              <a:t>قوی ( در ازمون های 100 نمره ای به نسبت اضافه می شود )</a:t>
            </a:r>
          </a:p>
          <a:p>
            <a:pPr marL="109728" indent="0">
              <a:buNone/>
            </a:pPr>
            <a:r>
              <a:rPr lang="fa-IR" b="1" dirty="0">
                <a:solidFill>
                  <a:srgbClr val="FF0000"/>
                </a:solidFill>
              </a:rPr>
              <a:t>توزیع نمره براساس سطوح حوزه ی </a:t>
            </a:r>
            <a:r>
              <a:rPr lang="fa-IR" b="1" dirty="0" smtClean="0">
                <a:solidFill>
                  <a:srgbClr val="FF0000"/>
                </a:solidFill>
              </a:rPr>
              <a:t>شناختی بنیامین بلوم </a:t>
            </a:r>
            <a:endParaRPr lang="fa-IR" b="1" dirty="0">
              <a:solidFill>
                <a:srgbClr val="FF0000"/>
              </a:solidFill>
            </a:endParaRPr>
          </a:p>
          <a:p>
            <a:pPr marL="109728" indent="0">
              <a:buNone/>
            </a:pPr>
            <a:r>
              <a:rPr lang="fa-IR" dirty="0"/>
              <a:t>30 درصد از سوالات در سطح دانش،35 درصد درک وفهم،20 درصد کاربرد و 15 درصد در سطح تجزیه و تحلیل باشد</a:t>
            </a:r>
            <a:r>
              <a:rPr lang="fa-IR" dirty="0" smtClean="0"/>
              <a:t>.</a:t>
            </a:r>
          </a:p>
          <a:p>
            <a:pPr marL="109728" indent="0">
              <a:buNone/>
            </a:pPr>
            <a:r>
              <a:rPr lang="fa-IR" dirty="0" smtClean="0"/>
              <a:t>در آزمون ارتقاء دستیاری 20 % در سطح دانش و 80% در سطوح عالی اموزش</a:t>
            </a:r>
            <a:endParaRPr lang="fa-IR" dirty="0"/>
          </a:p>
          <a:p>
            <a:pPr marL="109728" indent="0">
              <a:buNone/>
            </a:pPr>
            <a:endParaRPr lang="fa-IR" dirty="0"/>
          </a:p>
          <a:p>
            <a:pPr marL="109728" indent="0">
              <a:buNone/>
            </a:pPr>
            <a:endParaRPr lang="fa-IR"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748215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fa-IR" b="1" dirty="0" smtClean="0">
                <a:solidFill>
                  <a:srgbClr val="FF0000"/>
                </a:solidFill>
              </a:rPr>
              <a:t>لطفا در مورد موضوع علمی مورد علاقه خود و سوالاتی که طرح کرده اید </a:t>
            </a:r>
            <a:r>
              <a:rPr lang="fa-IR" b="1" dirty="0" smtClean="0"/>
              <a:t>8بارم سوالات را برای 20 نمره  </a:t>
            </a:r>
            <a:r>
              <a:rPr lang="fa-IR" b="1" u="sng" dirty="0" smtClean="0">
                <a:solidFill>
                  <a:srgbClr val="FF0000"/>
                </a:solidFill>
              </a:rPr>
              <a:t>مجددا</a:t>
            </a:r>
            <a:r>
              <a:rPr lang="fa-IR" b="1" dirty="0" smtClean="0"/>
              <a:t> تنظیم کنید</a:t>
            </a:r>
            <a:r>
              <a:rPr lang="fa-IR" b="1" dirty="0"/>
              <a:t/>
            </a:r>
            <a:br>
              <a:rPr lang="fa-IR" b="1" dirty="0"/>
            </a:br>
            <a:endParaRPr lang="fa-IR" b="1" dirty="0" smtClean="0"/>
          </a:p>
        </p:txBody>
      </p:sp>
      <p:sp>
        <p:nvSpPr>
          <p:cNvPr id="3" name="Title 2"/>
          <p:cNvSpPr>
            <a:spLocks noGrp="1"/>
          </p:cNvSpPr>
          <p:nvPr>
            <p:ph type="title"/>
          </p:nvPr>
        </p:nvSpPr>
        <p:spPr/>
        <p:txBody>
          <a:bodyPr>
            <a:normAutofit fontScale="90000"/>
          </a:bodyPr>
          <a:lstStyle/>
          <a:p>
            <a:pPr algn="r" rtl="0"/>
            <a:r>
              <a:rPr lang="fa-IR" dirty="0"/>
              <a:t>کار عملی مرحله </a:t>
            </a:r>
            <a:r>
              <a:rPr lang="fa-IR" dirty="0" smtClean="0"/>
              <a:t>ششم: </a:t>
            </a:r>
            <a:r>
              <a:rPr lang="fa-IR" dirty="0"/>
              <a:t/>
            </a:r>
            <a:br>
              <a:rPr lang="fa-IR" dirty="0"/>
            </a:br>
            <a:endParaRPr lang="fa-IR" dirty="0"/>
          </a:p>
        </p:txBody>
      </p:sp>
    </p:spTree>
    <p:extLst>
      <p:ext uri="{BB962C8B-B14F-4D97-AF65-F5344CB8AC3E}">
        <p14:creationId xmlns:p14="http://schemas.microsoft.com/office/powerpoint/2010/main" val="1502256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solidFill>
                  <a:prstClr val="black">
                    <a:tint val="75000"/>
                  </a:prstClr>
                </a:solidFill>
              </a:rPr>
              <a:t>Copyright © 2007, 2003 by Mosby, Inc., an affiliate of Elsevier Inc. 	 			</a:t>
            </a:r>
          </a:p>
        </p:txBody>
      </p:sp>
      <p:sp>
        <p:nvSpPr>
          <p:cNvPr id="6" name="Slide Number Placeholder 4"/>
          <p:cNvSpPr>
            <a:spLocks noGrp="1"/>
          </p:cNvSpPr>
          <p:nvPr>
            <p:ph type="sldNum" sz="quarter" idx="11"/>
          </p:nvPr>
        </p:nvSpPr>
        <p:spPr/>
        <p:txBody>
          <a:bodyPr/>
          <a:lstStyle/>
          <a:p>
            <a:r>
              <a:rPr lang="en-US">
                <a:solidFill>
                  <a:prstClr val="black">
                    <a:tint val="75000"/>
                  </a:prstClr>
                </a:solidFill>
              </a:rPr>
              <a:t>Slide </a:t>
            </a:r>
            <a:fld id="{EEE75C88-FC85-476E-932B-3453C392FFDA}" type="slidenum">
              <a:rPr lang="fa-IR">
                <a:solidFill>
                  <a:prstClr val="black">
                    <a:tint val="75000"/>
                  </a:prstClr>
                </a:solidFill>
              </a:rPr>
              <a:pPr/>
              <a:t>55</a:t>
            </a:fld>
            <a:endParaRPr lang="en-US">
              <a:solidFill>
                <a:prstClr val="black">
                  <a:tint val="75000"/>
                </a:prstClr>
              </a:solidFill>
            </a:endParaRPr>
          </a:p>
        </p:txBody>
      </p:sp>
      <p:sp>
        <p:nvSpPr>
          <p:cNvPr id="263170" name="Rectangle 2"/>
          <p:cNvSpPr>
            <a:spLocks noGrp="1" noChangeArrowheads="1"/>
          </p:cNvSpPr>
          <p:nvPr>
            <p:ph type="title"/>
          </p:nvPr>
        </p:nvSpPr>
        <p:spPr/>
        <p:txBody>
          <a:bodyPr/>
          <a:lstStyle/>
          <a:p>
            <a:endParaRPr lang="en-US"/>
          </a:p>
        </p:txBody>
      </p:sp>
      <p:sp>
        <p:nvSpPr>
          <p:cNvPr id="263171" name="Rectangle 3"/>
          <p:cNvSpPr>
            <a:spLocks noGrp="1" noChangeArrowheads="1"/>
          </p:cNvSpPr>
          <p:nvPr>
            <p:ph type="body" idx="1"/>
          </p:nvPr>
        </p:nvSpPr>
        <p:spPr/>
        <p:txBody>
          <a:bodyPr/>
          <a:lstStyle/>
          <a:p>
            <a:endParaRPr lang="en-US"/>
          </a:p>
        </p:txBody>
      </p:sp>
      <p:pic>
        <p:nvPicPr>
          <p:cNvPr id="263172" name="Picture 4" descr="4hdfkw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551580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052736"/>
            <a:ext cx="8229600" cy="5256584"/>
          </a:xfrm>
        </p:spPr>
        <p:txBody>
          <a:bodyPr>
            <a:normAutofit fontScale="92500" lnSpcReduction="20000"/>
          </a:bodyPr>
          <a:lstStyle/>
          <a:p>
            <a:pPr marL="109728" indent="0" algn="just">
              <a:buNone/>
            </a:pPr>
            <a:r>
              <a:rPr lang="fa-IR" b="1" dirty="0" smtClean="0"/>
              <a:t>1-ارزشیابی </a:t>
            </a:r>
            <a:r>
              <a:rPr lang="fa-IR" b="1" dirty="0"/>
              <a:t>پایانی </a:t>
            </a:r>
            <a:r>
              <a:rPr lang="en-US" b="1" dirty="0" smtClean="0"/>
              <a:t> summative Evaluation </a:t>
            </a:r>
            <a:r>
              <a:rPr lang="fa-IR" b="1" dirty="0"/>
              <a:t>ارزشیابی که در مدارس </a:t>
            </a:r>
            <a:r>
              <a:rPr lang="fa-IR" b="1" dirty="0" smtClean="0"/>
              <a:t>و دانشگاه ها متداول </a:t>
            </a:r>
            <a:r>
              <a:rPr lang="fa-IR" b="1" dirty="0"/>
              <a:t>است و شامل ارزشیابی آخر سال یا دوره دانش </a:t>
            </a:r>
            <a:r>
              <a:rPr lang="fa-IR" b="1" dirty="0" smtClean="0"/>
              <a:t>آموزان / دانشجویان  </a:t>
            </a:r>
            <a:r>
              <a:rPr lang="fa-IR" b="1" dirty="0"/>
              <a:t>برنامه یا روند آموزشی است</a:t>
            </a:r>
            <a:r>
              <a:rPr lang="fa-IR" b="1" dirty="0" smtClean="0"/>
              <a:t>.</a:t>
            </a:r>
          </a:p>
          <a:p>
            <a:pPr marL="109728" indent="0">
              <a:buNone/>
            </a:pPr>
            <a:r>
              <a:rPr lang="fa-IR" b="1" dirty="0">
                <a:solidFill>
                  <a:srgbClr val="FF0000"/>
                </a:solidFill>
              </a:rPr>
              <a:t>مهمترین نقص ارزشیابی پایانی ماهیت مقطعی بودن آن است ، لذا قادر نیست اصلاحات یا تغییرات ضروری را در طول سال یا برنامه در جهت بهبودی و بهسازی </a:t>
            </a:r>
            <a:r>
              <a:rPr lang="fa-IR" b="1" dirty="0" smtClean="0">
                <a:solidFill>
                  <a:srgbClr val="FF0000"/>
                </a:solidFill>
              </a:rPr>
              <a:t>فعالیت ها </a:t>
            </a:r>
            <a:r>
              <a:rPr lang="fa-IR" b="1" dirty="0">
                <a:solidFill>
                  <a:srgbClr val="FF0000"/>
                </a:solidFill>
              </a:rPr>
              <a:t>ایجاد کند. </a:t>
            </a:r>
            <a:endParaRPr lang="fa-IR" b="1" dirty="0" smtClean="0">
              <a:solidFill>
                <a:srgbClr val="FF0000"/>
              </a:solidFill>
            </a:endParaRPr>
          </a:p>
          <a:p>
            <a:pPr marL="109728" indent="0" algn="just">
              <a:buNone/>
            </a:pPr>
            <a:r>
              <a:rPr lang="fa-IR" b="1" dirty="0" smtClean="0"/>
              <a:t>2-ارزشیابی </a:t>
            </a:r>
            <a:r>
              <a:rPr lang="fa-IR" b="1" dirty="0"/>
              <a:t>تکوینی یا مستمر </a:t>
            </a:r>
            <a:r>
              <a:rPr lang="en-US" b="1" dirty="0" smtClean="0"/>
              <a:t>Formative Evaluation </a:t>
            </a:r>
            <a:r>
              <a:rPr lang="fa-IR" b="1" dirty="0"/>
              <a:t>در این ارزشیابی اطلاعات به طور مداوم جمع آوری و مورد استفاده قرار می گیرد و نیاز به بازخورد های فردی – محیطی دارد تا بتواند تصمیم گیری های لازم را در جهت افزایش اثر بخش برنامه ها یا فعالیتهای آموزشی اتخاذ کند. </a:t>
            </a:r>
            <a:endParaRPr lang="fa-IR" b="1" dirty="0" smtClean="0"/>
          </a:p>
          <a:p>
            <a:pPr marL="109728" indent="0">
              <a:buNone/>
            </a:pPr>
            <a:r>
              <a:rPr lang="fa-IR" b="1" dirty="0" smtClean="0">
                <a:solidFill>
                  <a:srgbClr val="FF0000"/>
                </a:solidFill>
              </a:rPr>
              <a:t>این </a:t>
            </a:r>
            <a:r>
              <a:rPr lang="fa-IR" b="1" dirty="0">
                <a:solidFill>
                  <a:srgbClr val="FF0000"/>
                </a:solidFill>
              </a:rPr>
              <a:t>نوع ارزشیابی بیشتر به فراهم آوردن اطلاعات برای بهبودی کار تاکید دارد</a:t>
            </a:r>
            <a:r>
              <a:rPr lang="fa-IR" b="1" dirty="0" smtClean="0"/>
              <a:t>.</a:t>
            </a:r>
          </a:p>
          <a:p>
            <a:pPr marL="109728" indent="0">
              <a:buNone/>
            </a:pPr>
            <a:r>
              <a:rPr lang="fa-IR" b="1" dirty="0" smtClean="0"/>
              <a:t>3-ارزشیابی تشخیصی </a:t>
            </a:r>
            <a:r>
              <a:rPr lang="en-US" b="1" dirty="0" smtClean="0"/>
              <a:t>Diagnostic   Evaluation</a:t>
            </a:r>
            <a:r>
              <a:rPr lang="fa-IR" b="1" dirty="0" smtClean="0"/>
              <a:t> در ابتدای تدریس برای بررسی آگاهی ، حدودو توانایی  دانشجویان انجام می شود .</a:t>
            </a:r>
          </a:p>
          <a:p>
            <a:pPr marL="109728" indent="0">
              <a:buNone/>
            </a:pPr>
            <a:r>
              <a:rPr lang="fa-IR" b="1" dirty="0" smtClean="0">
                <a:solidFill>
                  <a:schemeClr val="accent2"/>
                </a:solidFill>
              </a:rPr>
              <a:t>بر اساس ان دانشجویان طبقه بندی می شوند.</a:t>
            </a:r>
            <a:endParaRPr lang="fa-IR" b="1" dirty="0">
              <a:solidFill>
                <a:schemeClr val="accent2"/>
              </a:solidFill>
            </a:endParaRPr>
          </a:p>
        </p:txBody>
      </p:sp>
      <p:sp>
        <p:nvSpPr>
          <p:cNvPr id="3" name="Title 2"/>
          <p:cNvSpPr>
            <a:spLocks noGrp="1"/>
          </p:cNvSpPr>
          <p:nvPr>
            <p:ph type="title"/>
          </p:nvPr>
        </p:nvSpPr>
        <p:spPr>
          <a:xfrm>
            <a:off x="457200" y="274638"/>
            <a:ext cx="8229600" cy="850106"/>
          </a:xfrm>
        </p:spPr>
        <p:txBody>
          <a:bodyPr/>
          <a:lstStyle/>
          <a:p>
            <a:pPr algn="r" rtl="0"/>
            <a:r>
              <a:rPr lang="fa-IR" dirty="0"/>
              <a:t>انواع ارزشیابی:</a:t>
            </a:r>
          </a:p>
        </p:txBody>
      </p:sp>
    </p:spTree>
    <p:extLst>
      <p:ext uri="{BB962C8B-B14F-4D97-AF65-F5344CB8AC3E}">
        <p14:creationId xmlns:p14="http://schemas.microsoft.com/office/powerpoint/2010/main" val="114678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836712"/>
            <a:ext cx="8229600" cy="5544616"/>
          </a:xfrm>
        </p:spPr>
        <p:txBody>
          <a:bodyPr>
            <a:normAutofit fontScale="92500" lnSpcReduction="10000"/>
          </a:bodyPr>
          <a:lstStyle/>
          <a:p>
            <a:pPr marL="109728" indent="0" algn="just">
              <a:buNone/>
            </a:pPr>
            <a:r>
              <a:rPr lang="fa-IR" b="1" dirty="0" smtClean="0"/>
              <a:t>الف </a:t>
            </a:r>
            <a:r>
              <a:rPr lang="fa-IR" b="1" dirty="0"/>
              <a:t>) </a:t>
            </a:r>
            <a:r>
              <a:rPr lang="fa-IR" b="1" dirty="0">
                <a:solidFill>
                  <a:schemeClr val="accent2"/>
                </a:solidFill>
              </a:rPr>
              <a:t>ارزشیابی معیار مدار </a:t>
            </a:r>
            <a:r>
              <a:rPr lang="en-US" b="1" dirty="0" smtClean="0">
                <a:solidFill>
                  <a:schemeClr val="accent2"/>
                </a:solidFill>
              </a:rPr>
              <a:t>criterion -referenced</a:t>
            </a:r>
            <a:r>
              <a:rPr lang="fa-IR" b="1" dirty="0" smtClean="0">
                <a:solidFill>
                  <a:schemeClr val="accent2"/>
                </a:solidFill>
              </a:rPr>
              <a:t>( وابسته به معیار یا ملاک  / معلم ساخت) </a:t>
            </a:r>
            <a:r>
              <a:rPr lang="fa-IR" b="1" dirty="0" smtClean="0"/>
              <a:t>: </a:t>
            </a:r>
            <a:r>
              <a:rPr lang="fa-IR" b="1" dirty="0"/>
              <a:t>میزان پیشرفت </a:t>
            </a:r>
            <a:r>
              <a:rPr lang="fa-IR" b="1" dirty="0" smtClean="0"/>
              <a:t>دانشجو با </a:t>
            </a:r>
            <a:r>
              <a:rPr lang="fa-IR" b="1" dirty="0"/>
              <a:t>حدود انتظارات برنامه درسی </a:t>
            </a:r>
            <a:r>
              <a:rPr lang="fa-IR" b="1" dirty="0" smtClean="0"/>
              <a:t>( اهداف اموزشی ) و مدرس مقایسه </a:t>
            </a:r>
            <a:r>
              <a:rPr lang="fa-IR" b="1" dirty="0"/>
              <a:t>می شود </a:t>
            </a:r>
            <a:r>
              <a:rPr lang="fa-IR" b="1" dirty="0" smtClean="0"/>
              <a:t>.مانند آزمون های آخر ترم تحصیلی و ...توزیع نمرات در این ازمون از کم به زیاد است.</a:t>
            </a:r>
          </a:p>
          <a:p>
            <a:pPr marL="109728" indent="0" algn="just">
              <a:buNone/>
            </a:pPr>
            <a:endParaRPr lang="fa-IR" b="1" dirty="0"/>
          </a:p>
          <a:p>
            <a:pPr marL="109728" indent="0" algn="just">
              <a:buNone/>
            </a:pPr>
            <a:r>
              <a:rPr lang="fa-IR" b="1" dirty="0"/>
              <a:t>ب) </a:t>
            </a:r>
            <a:r>
              <a:rPr lang="fa-IR" b="1" dirty="0">
                <a:solidFill>
                  <a:schemeClr val="accent2"/>
                </a:solidFill>
              </a:rPr>
              <a:t>ارزشیابی </a:t>
            </a:r>
            <a:r>
              <a:rPr lang="fa-IR" b="1" dirty="0" smtClean="0">
                <a:solidFill>
                  <a:schemeClr val="accent2"/>
                </a:solidFill>
              </a:rPr>
              <a:t>هنجارمدار </a:t>
            </a:r>
            <a:r>
              <a:rPr lang="en-US" b="1" dirty="0" smtClean="0">
                <a:solidFill>
                  <a:schemeClr val="accent2"/>
                </a:solidFill>
              </a:rPr>
              <a:t>norm - referenced </a:t>
            </a:r>
            <a:r>
              <a:rPr lang="fa-IR" b="1" dirty="0" smtClean="0">
                <a:solidFill>
                  <a:schemeClr val="accent2"/>
                </a:solidFill>
              </a:rPr>
              <a:t>( وابسته به هنجار/: </a:t>
            </a:r>
            <a:r>
              <a:rPr lang="fa-IR" b="1" dirty="0"/>
              <a:t>معیار آموزشی ، عملکرد دانش </a:t>
            </a:r>
            <a:r>
              <a:rPr lang="fa-IR" b="1" dirty="0" smtClean="0"/>
              <a:t>آموز/فراگیر </a:t>
            </a:r>
            <a:r>
              <a:rPr lang="fa-IR" b="1" dirty="0"/>
              <a:t>در مقایسه با سایر دانش </a:t>
            </a:r>
            <a:r>
              <a:rPr lang="fa-IR" b="1" dirty="0" smtClean="0"/>
              <a:t>آموزان/فراگیران  است.مانند کنکور ، آزمون ارتقاء دستیاری و استخدامی. توزیع نمرات در این ازمون نرمال است.</a:t>
            </a:r>
            <a:endParaRPr lang="fa-IR" b="1" dirty="0"/>
          </a:p>
          <a:p>
            <a:pPr marL="109728" indent="0" algn="just">
              <a:buNone/>
            </a:pPr>
            <a:endParaRPr lang="fa-IR" b="1" dirty="0"/>
          </a:p>
          <a:p>
            <a:pPr marL="109728" indent="0" algn="just">
              <a:buNone/>
            </a:pPr>
            <a:r>
              <a:rPr lang="fa-IR" b="1" dirty="0"/>
              <a:t>ج) </a:t>
            </a:r>
            <a:r>
              <a:rPr lang="fa-IR" b="1" dirty="0">
                <a:solidFill>
                  <a:schemeClr val="accent2"/>
                </a:solidFill>
              </a:rPr>
              <a:t>ارزشیابی </a:t>
            </a:r>
            <a:r>
              <a:rPr lang="fa-IR" b="1" dirty="0" smtClean="0">
                <a:solidFill>
                  <a:schemeClr val="accent2"/>
                </a:solidFill>
              </a:rPr>
              <a:t>دانشجومدار</a:t>
            </a:r>
            <a:r>
              <a:rPr lang="en-US" b="1" dirty="0" smtClean="0">
                <a:solidFill>
                  <a:schemeClr val="accent2"/>
                </a:solidFill>
              </a:rPr>
              <a:t>student </a:t>
            </a:r>
            <a:r>
              <a:rPr lang="en-US" b="1" dirty="0">
                <a:solidFill>
                  <a:schemeClr val="accent2"/>
                </a:solidFill>
              </a:rPr>
              <a:t>-referenced </a:t>
            </a:r>
            <a:r>
              <a:rPr lang="fa-IR" b="1" dirty="0" smtClean="0">
                <a:solidFill>
                  <a:schemeClr val="accent2"/>
                </a:solidFill>
              </a:rPr>
              <a:t> </a:t>
            </a:r>
            <a:r>
              <a:rPr lang="fa-IR" b="1" dirty="0"/>
              <a:t>: </a:t>
            </a:r>
            <a:r>
              <a:rPr lang="fa-IR" b="1" dirty="0" smtClean="0"/>
              <a:t>مدرس </a:t>
            </a:r>
            <a:r>
              <a:rPr lang="fa-IR" b="1" dirty="0"/>
              <a:t>با مقایسه وضعیت فعلی و قبلی دانش آموز به ارزشیابی او می پردازد و معلم دانش آموز را با خودش مقا یسه نموده و از تشویق کمک می گیرد و اعتماد بنفس او را تقویت کرده که باعث پرورش تفکر منطقی و خلاقانه دانش آموز می شود . </a:t>
            </a:r>
            <a:r>
              <a:rPr lang="fa-IR" b="1" dirty="0" smtClean="0"/>
              <a:t>کوییز و سوالات شفاهی سر کلاسی و ..</a:t>
            </a:r>
            <a:endParaRPr lang="fa-IR" b="1" dirty="0"/>
          </a:p>
        </p:txBody>
      </p:sp>
      <p:sp>
        <p:nvSpPr>
          <p:cNvPr id="3" name="Title 2"/>
          <p:cNvSpPr>
            <a:spLocks noGrp="1"/>
          </p:cNvSpPr>
          <p:nvPr>
            <p:ph type="title"/>
          </p:nvPr>
        </p:nvSpPr>
        <p:spPr>
          <a:xfrm>
            <a:off x="539552" y="260648"/>
            <a:ext cx="8229600" cy="706090"/>
          </a:xfrm>
        </p:spPr>
        <p:txBody>
          <a:bodyPr>
            <a:normAutofit fontScale="90000"/>
          </a:bodyPr>
          <a:lstStyle/>
          <a:p>
            <a:pPr algn="r" rtl="0"/>
            <a:r>
              <a:rPr lang="fa-IR" sz="2800" dirty="0" smtClean="0"/>
              <a:t> انواع ارزشیابی </a:t>
            </a:r>
            <a:r>
              <a:rPr lang="fa-IR" sz="2800" dirty="0"/>
              <a:t>ها بر اساس معیار و ملاک </a:t>
            </a:r>
            <a:r>
              <a:rPr lang="fa-IR" sz="2800" dirty="0" smtClean="0"/>
              <a:t>مقایسه</a:t>
            </a:r>
            <a:r>
              <a:rPr lang="fa-IR" sz="2800" dirty="0"/>
              <a:t/>
            </a:r>
            <a:br>
              <a:rPr lang="fa-IR" sz="2800" dirty="0"/>
            </a:br>
            <a:endParaRPr lang="fa-IR" sz="2800" dirty="0"/>
          </a:p>
        </p:txBody>
      </p:sp>
    </p:spTree>
    <p:extLst>
      <p:ext uri="{BB962C8B-B14F-4D97-AF65-F5344CB8AC3E}">
        <p14:creationId xmlns:p14="http://schemas.microsoft.com/office/powerpoint/2010/main" val="1178022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fa-IR" b="1" dirty="0" smtClean="0">
                <a:solidFill>
                  <a:srgbClr val="FF0000"/>
                </a:solidFill>
              </a:rPr>
              <a:t>لطفا یک موضوع علمی مورد علاقه خود را انتخاب کرده و در ذهن مرور نمایید سپس در مورد آن  سوالات زیر را طرح نمایید.</a:t>
            </a:r>
          </a:p>
          <a:p>
            <a:endParaRPr lang="fa-IR" b="1" dirty="0" smtClean="0">
              <a:solidFill>
                <a:srgbClr val="FF0000"/>
              </a:solidFill>
            </a:endParaRPr>
          </a:p>
          <a:p>
            <a:pPr marL="109728" indent="0">
              <a:buNone/>
            </a:pPr>
            <a:r>
              <a:rPr lang="fa-IR" b="1" dirty="0" smtClean="0"/>
              <a:t>1- دو سوال صحیح- غلط</a:t>
            </a:r>
            <a:endParaRPr lang="fa-IR" b="1" dirty="0"/>
          </a:p>
          <a:p>
            <a:pPr marL="109728" indent="0">
              <a:buNone/>
            </a:pPr>
            <a:r>
              <a:rPr lang="fa-IR" b="1" dirty="0" smtClean="0"/>
              <a:t>2- دو سوال جای خالی </a:t>
            </a:r>
          </a:p>
          <a:p>
            <a:pPr marL="109728" indent="0">
              <a:buNone/>
            </a:pPr>
            <a:r>
              <a:rPr lang="fa-IR" b="1" dirty="0" smtClean="0"/>
              <a:t>3-یک سوال جور کردنی </a:t>
            </a:r>
          </a:p>
          <a:p>
            <a:pPr marL="109728" indent="0">
              <a:buNone/>
            </a:pPr>
            <a:r>
              <a:rPr lang="fa-IR" b="1" dirty="0" smtClean="0"/>
              <a:t>4-چهار سوال چند گزینه ای</a:t>
            </a:r>
          </a:p>
          <a:p>
            <a:pPr marL="109728" indent="0">
              <a:buNone/>
            </a:pPr>
            <a:r>
              <a:rPr lang="fa-IR" b="1" dirty="0" smtClean="0"/>
              <a:t>5-یک سوال کوتاه پاسخ</a:t>
            </a:r>
          </a:p>
          <a:p>
            <a:pPr marL="109728" indent="0">
              <a:buNone/>
            </a:pPr>
            <a:r>
              <a:rPr lang="fa-IR" b="1" dirty="0" smtClean="0"/>
              <a:t>6-یک سوال تشریحی</a:t>
            </a:r>
          </a:p>
          <a:p>
            <a:pPr marL="109728" indent="0">
              <a:buNone/>
            </a:pPr>
            <a:r>
              <a:rPr lang="fa-IR" b="1" dirty="0" smtClean="0"/>
              <a:t>7- یک سوال </a:t>
            </a:r>
            <a:r>
              <a:rPr lang="fa-IR" b="1" dirty="0"/>
              <a:t>تداعی (تشخیصی</a:t>
            </a:r>
            <a:r>
              <a:rPr lang="fa-IR" b="1" dirty="0" smtClean="0"/>
              <a:t>)</a:t>
            </a:r>
          </a:p>
          <a:p>
            <a:pPr marL="109728" indent="0">
              <a:buNone/>
            </a:pPr>
            <a:r>
              <a:rPr lang="fa-IR" b="1" dirty="0" smtClean="0"/>
              <a:t>8-بارم سوالات را برای 20 نمره تنظیم کنید</a:t>
            </a:r>
            <a:r>
              <a:rPr lang="fa-IR" b="1" dirty="0"/>
              <a:t/>
            </a:r>
            <a:br>
              <a:rPr lang="fa-IR" b="1" dirty="0"/>
            </a:br>
            <a:endParaRPr lang="fa-IR" b="1" dirty="0" smtClean="0"/>
          </a:p>
        </p:txBody>
      </p:sp>
      <p:sp>
        <p:nvSpPr>
          <p:cNvPr id="3" name="Title 2"/>
          <p:cNvSpPr>
            <a:spLocks noGrp="1"/>
          </p:cNvSpPr>
          <p:nvPr>
            <p:ph type="title"/>
          </p:nvPr>
        </p:nvSpPr>
        <p:spPr/>
        <p:txBody>
          <a:bodyPr>
            <a:normAutofit fontScale="90000"/>
          </a:bodyPr>
          <a:lstStyle/>
          <a:p>
            <a:pPr algn="r" rtl="0"/>
            <a:r>
              <a:rPr lang="fa-IR" dirty="0"/>
              <a:t>کار عملی مرحله اول: </a:t>
            </a:r>
            <a:br>
              <a:rPr lang="fa-IR" dirty="0"/>
            </a:br>
            <a:endParaRPr lang="fa-IR" dirty="0"/>
          </a:p>
        </p:txBody>
      </p:sp>
    </p:spTree>
    <p:extLst>
      <p:ext uri="{BB962C8B-B14F-4D97-AF65-F5344CB8AC3E}">
        <p14:creationId xmlns:p14="http://schemas.microsoft.com/office/powerpoint/2010/main" val="911603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a:bodyPr>
          <a:lstStyle/>
          <a:p>
            <a:pPr algn="just"/>
            <a:r>
              <a:rPr lang="en-US" b="1" dirty="0" smtClean="0">
                <a:solidFill>
                  <a:srgbClr val="FF0000"/>
                </a:solidFill>
              </a:rPr>
              <a:t>Log</a:t>
            </a:r>
            <a:r>
              <a:rPr lang="en-US" dirty="0" smtClean="0">
                <a:solidFill>
                  <a:srgbClr val="FF0000"/>
                </a:solidFill>
              </a:rPr>
              <a:t> </a:t>
            </a:r>
            <a:r>
              <a:rPr lang="en-US" b="1" dirty="0">
                <a:solidFill>
                  <a:srgbClr val="FF0000"/>
                </a:solidFill>
              </a:rPr>
              <a:t>book  </a:t>
            </a:r>
            <a:r>
              <a:rPr lang="fa-IR" b="1" dirty="0"/>
              <a:t>کتابچه ای است که دانشجویان تجربیات آموزش خود را در آن ثبت می کنند . </a:t>
            </a:r>
            <a:endParaRPr lang="fa-IR" b="1" dirty="0" smtClean="0"/>
          </a:p>
          <a:p>
            <a:pPr algn="just"/>
            <a:r>
              <a:rPr lang="en-US" b="1" dirty="0">
                <a:solidFill>
                  <a:srgbClr val="FF0000"/>
                </a:solidFill>
              </a:rPr>
              <a:t>Essay</a:t>
            </a:r>
            <a:r>
              <a:rPr lang="en-US" b="1" dirty="0"/>
              <a:t> </a:t>
            </a:r>
            <a:r>
              <a:rPr lang="fa-IR" b="1" dirty="0"/>
              <a:t>آزمون تشریحی : دراین نوع آزمون ، فراگیر پاسخ سوالات را به صورت توضیحی نگارش </a:t>
            </a:r>
            <a:r>
              <a:rPr lang="fa-IR" b="1" dirty="0" smtClean="0"/>
              <a:t>می کند </a:t>
            </a:r>
            <a:r>
              <a:rPr lang="fa-IR" b="1" dirty="0"/>
              <a:t>. </a:t>
            </a:r>
            <a:endParaRPr lang="fa-IR" b="1" dirty="0" smtClean="0"/>
          </a:p>
          <a:p>
            <a:pPr algn="just"/>
            <a:r>
              <a:rPr lang="en-US" b="1" dirty="0" smtClean="0">
                <a:solidFill>
                  <a:srgbClr val="FF0000"/>
                </a:solidFill>
              </a:rPr>
              <a:t>Multiple choice </a:t>
            </a:r>
            <a:r>
              <a:rPr lang="en-US" b="1" dirty="0">
                <a:solidFill>
                  <a:srgbClr val="FF0000"/>
                </a:solidFill>
              </a:rPr>
              <a:t>question </a:t>
            </a:r>
            <a:r>
              <a:rPr lang="en-US" b="1" dirty="0" smtClean="0">
                <a:solidFill>
                  <a:srgbClr val="FF0000"/>
                </a:solidFill>
              </a:rPr>
              <a:t>(MCQ) </a:t>
            </a:r>
            <a:r>
              <a:rPr lang="fa-IR" b="1" dirty="0" smtClean="0">
                <a:solidFill>
                  <a:srgbClr val="FF0000"/>
                </a:solidFill>
              </a:rPr>
              <a:t> </a:t>
            </a:r>
            <a:r>
              <a:rPr lang="fa-IR" b="1" dirty="0" smtClean="0"/>
              <a:t>سوالات </a:t>
            </a:r>
            <a:r>
              <a:rPr lang="fa-IR" b="1" dirty="0"/>
              <a:t>چند گزینه ای : سوالی که فراگیران ملزم به انتخاب پاسخ صحیح از میان گزینه های پیشنهادی است </a:t>
            </a:r>
            <a:r>
              <a:rPr lang="fa-IR" b="1" dirty="0" smtClean="0"/>
              <a:t>.</a:t>
            </a:r>
          </a:p>
          <a:p>
            <a:pPr algn="just"/>
            <a:r>
              <a:rPr lang="fa-IR" b="1" dirty="0" smtClean="0"/>
              <a:t> </a:t>
            </a:r>
            <a:r>
              <a:rPr lang="fa-IR" b="1" dirty="0"/>
              <a:t>نظر استاد </a:t>
            </a:r>
            <a:r>
              <a:rPr lang="en-US" b="1" dirty="0" smtClean="0">
                <a:solidFill>
                  <a:srgbClr val="FF0000"/>
                </a:solidFill>
              </a:rPr>
              <a:t>Tutor report</a:t>
            </a:r>
            <a:r>
              <a:rPr lang="fa-IR" b="1" dirty="0" smtClean="0"/>
              <a:t>در </a:t>
            </a:r>
            <a:r>
              <a:rPr lang="fa-IR" b="1" dirty="0"/>
              <a:t>آموزش های </a:t>
            </a:r>
            <a:r>
              <a:rPr lang="fa-IR" b="1" u="sng" dirty="0"/>
              <a:t>عملی </a:t>
            </a:r>
            <a:r>
              <a:rPr lang="fa-IR" b="1" dirty="0"/>
              <a:t>به صورت کارآموزی یا کارورزی </a:t>
            </a:r>
            <a:r>
              <a:rPr lang="fa-IR" b="1" u="sng" dirty="0"/>
              <a:t>استاد در طول دوره آموزشی فعالیت و دستیابی دانشجو به اهداف آموزشی را ثبت می کند </a:t>
            </a:r>
            <a:r>
              <a:rPr lang="fa-IR" b="1" dirty="0"/>
              <a:t>. این نظرات بصورت جمع شده یک شیوه </a:t>
            </a:r>
            <a:r>
              <a:rPr lang="fa-IR" b="1" u="sng" dirty="0"/>
              <a:t>سنجش کیفی </a:t>
            </a:r>
            <a:r>
              <a:rPr lang="fa-IR" b="1" dirty="0"/>
              <a:t>دانشجو است </a:t>
            </a:r>
          </a:p>
          <a:p>
            <a:pPr algn="just"/>
            <a:endParaRPr lang="fa-IR" dirty="0" smtClean="0"/>
          </a:p>
          <a:p>
            <a:pPr algn="just"/>
            <a:endParaRPr lang="fa-IR" dirty="0"/>
          </a:p>
          <a:p>
            <a:pPr algn="just"/>
            <a:endParaRPr lang="fa-IR" dirty="0"/>
          </a:p>
          <a:p>
            <a:pPr algn="just" rtl="0"/>
            <a:endParaRPr lang="fa-IR" dirty="0"/>
          </a:p>
        </p:txBody>
      </p:sp>
      <p:sp>
        <p:nvSpPr>
          <p:cNvPr id="3" name="Title 2"/>
          <p:cNvSpPr>
            <a:spLocks noGrp="1"/>
          </p:cNvSpPr>
          <p:nvPr>
            <p:ph type="title"/>
          </p:nvPr>
        </p:nvSpPr>
        <p:spPr/>
        <p:txBody>
          <a:bodyPr/>
          <a:lstStyle/>
          <a:p>
            <a:pPr algn="r" rtl="0"/>
            <a:r>
              <a:rPr lang="en-US" dirty="0"/>
              <a:t> </a:t>
            </a:r>
            <a:r>
              <a:rPr lang="fa-IR" dirty="0"/>
              <a:t>روش هاي مختلف ارزشيابي در علوم پزشکی</a:t>
            </a:r>
          </a:p>
        </p:txBody>
      </p:sp>
    </p:spTree>
    <p:extLst>
      <p:ext uri="{BB962C8B-B14F-4D97-AF65-F5344CB8AC3E}">
        <p14:creationId xmlns:p14="http://schemas.microsoft.com/office/powerpoint/2010/main" val="9814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1_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331</TotalTime>
  <Words>5320</Words>
  <Application>Microsoft Office PowerPoint</Application>
  <PresentationFormat>On-screen Show (4:3)</PresentationFormat>
  <Paragraphs>355</Paragraphs>
  <Slides>55</Slides>
  <Notes>0</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Concourse</vt:lpstr>
      <vt:lpstr>1_Blue Diagonal</vt:lpstr>
      <vt:lpstr>Office Theme</vt:lpstr>
      <vt:lpstr>PowerPoint Presentation</vt:lpstr>
      <vt:lpstr>طراحی آزمون درآموزش علوم پزشکی</vt:lpstr>
      <vt:lpstr>PowerPoint Presentation</vt:lpstr>
      <vt:lpstr>PowerPoint Presentation</vt:lpstr>
      <vt:lpstr>تعریف ارزشیابی: </vt:lpstr>
      <vt:lpstr>انواع ارزشیابی:</vt:lpstr>
      <vt:lpstr> انواع ارزشیابی ها بر اساس معیار و ملاک مقایسه </vt:lpstr>
      <vt:lpstr>کار عملی مرحله اول:  </vt:lpstr>
      <vt:lpstr> روش هاي مختلف ارزشيابي در علوم پزشکی</vt:lpstr>
      <vt:lpstr>PowerPoint Presentation</vt:lpstr>
      <vt:lpstr>PowerPoint Presentation</vt:lpstr>
      <vt:lpstr>PowerPoint Presentation</vt:lpstr>
      <vt:lpstr>PowerPoint Presentation</vt:lpstr>
      <vt:lpstr>آزمون یا امتحان ابزاری جهت ارزشیابی است .  - آزمون های عینی (Objective) که  در آنها اعمال نظر مدرس بسیار کم است . هم سوال ها و هم جواب سوال ها را در اختیار آزمون شوند گان قرار می دهد و آزمون شوند گان درباره ی جواب های داده شده،اعمالی انجام دهند و یا تصمیم هایی را اتخاذ کنند.در تصحیح برگه های آزمون عینی ،نظر شخصی مصحح هیچ گونه دخالتی ندارد،از این رو به این آزمون ها، آزمون عینی می گویند.  </vt:lpstr>
      <vt:lpstr>PowerPoint Presentation</vt:lpstr>
      <vt:lpstr>PowerPoint Presentation</vt:lpstr>
      <vt:lpstr>محاسن آزمون عینی:</vt:lpstr>
      <vt:lpstr>معایب آزمون عینی :</vt:lpstr>
      <vt:lpstr>انواع آزمون ها</vt:lpstr>
      <vt:lpstr>PowerPoint Presentation</vt:lpstr>
      <vt:lpstr>از چه قسمتی از مطالب  مطرح شده باید امتحان گرفت؟</vt:lpstr>
      <vt:lpstr>انواع آزمون های صحیح –غلط </vt:lpstr>
      <vt:lpstr>PowerPoint Presentation</vt:lpstr>
      <vt:lpstr>PowerPoint Presentation</vt:lpstr>
      <vt:lpstr>قواعد طرح سوالات صحیح –غلط : </vt:lpstr>
      <vt:lpstr>کار عملی مرحله دوم:  </vt:lpstr>
      <vt:lpstr>سوالات جور کردنی: </vt:lpstr>
      <vt:lpstr>PowerPoint Presentation</vt:lpstr>
      <vt:lpstr>PowerPoint Presentation</vt:lpstr>
      <vt:lpstr>قواعد تهیه سوالات جورکردنی: </vt:lpstr>
      <vt:lpstr>کار عملی مرحله سوم:  </vt:lpstr>
      <vt:lpstr>سوالات چند گزینه ای: </vt:lpstr>
      <vt:lpstr>هر سئوال چند گزینه ای از قسمت هایی به شرح زیر تشکیل شده است </vt:lpstr>
      <vt:lpstr>PowerPoint Presentation</vt:lpstr>
      <vt:lpstr>محاسن آزمون های چند گزینه ای: </vt:lpstr>
      <vt:lpstr>معایب آزمون های چند گزینه ای: </vt:lpstr>
      <vt:lpstr>قواعد طراحی سوالات چند گزینه ای( الگوی میلمن ) </vt:lpstr>
      <vt:lpstr>کار عملی مرحله چهارم:  </vt:lpstr>
      <vt:lpstr>آزمون های ذهنی یا انشایی (تشریحی) </vt:lpstr>
      <vt:lpstr>آزمون های گسترده پاسخ </vt:lpstr>
      <vt:lpstr>آزمون های محدود پاسخ</vt:lpstr>
      <vt:lpstr>نکته ی مهم </vt:lpstr>
      <vt:lpstr>محاسن آزمون های تشریحی </vt:lpstr>
      <vt:lpstr>قواعد طراحی آزمون های تشریحی </vt:lpstr>
      <vt:lpstr>PowerPoint Presentation</vt:lpstr>
      <vt:lpstr>قواعد تصحیح آزمون های تشریحی </vt:lpstr>
      <vt:lpstr>آزمون های کوتاه پاسخ  </vt:lpstr>
      <vt:lpstr>قواعد طراحی سوالات کوتاه پاسخ از نوع سوالی یا پرسشی </vt:lpstr>
      <vt:lpstr>   سوالات کامل کردنی  </vt:lpstr>
      <vt:lpstr>سوالات تداعی (تشخیصی) </vt:lpstr>
      <vt:lpstr>کار عملی مرحله پنجم:  </vt:lpstr>
      <vt:lpstr>شرایط اجرای آزمون </vt:lpstr>
      <vt:lpstr>PowerPoint Presentation</vt:lpstr>
      <vt:lpstr>کار عملی مرحله ششم: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طراحی آزمون</dc:title>
  <dc:creator>ilia</dc:creator>
  <cp:lastModifiedBy>ilia</cp:lastModifiedBy>
  <cp:revision>59</cp:revision>
  <dcterms:created xsi:type="dcterms:W3CDTF">2004-04-10T17:03:41Z</dcterms:created>
  <dcterms:modified xsi:type="dcterms:W3CDTF">2004-04-11T18:29:50Z</dcterms:modified>
</cp:coreProperties>
</file>